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2"/>
  </p:notesMasterIdLst>
  <p:sldIdLst>
    <p:sldId id="257" r:id="rId2"/>
    <p:sldId id="260" r:id="rId3"/>
    <p:sldId id="261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85" r:id="rId42"/>
    <p:sldId id="309" r:id="rId43"/>
    <p:sldId id="316" r:id="rId44"/>
    <p:sldId id="389" r:id="rId45"/>
    <p:sldId id="390" r:id="rId46"/>
    <p:sldId id="391" r:id="rId47"/>
    <p:sldId id="392" r:id="rId48"/>
    <p:sldId id="320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6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6" r:id="rId79"/>
    <p:sldId id="357" r:id="rId80"/>
    <p:sldId id="358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9C7C-BC2E-4D5B-B97F-431ADB7DAD47}" type="datetimeFigureOut">
              <a:rPr lang="en-US" smtClean="0"/>
              <a:pPr/>
              <a:t>4/29/2020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88DFF-D4D1-4C1D-B9B7-705FEA8F83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2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8DFF-D4D1-4C1D-B9B7-705FEA8F83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8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8DFF-D4D1-4C1D-B9B7-705FEA8F838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6CE0-ED2A-4CD4-AC20-9FE0F072DE07}" type="datetime1">
              <a:rPr lang="en-US" smtClean="0"/>
              <a:t>4/29/2020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3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4D2-3EA6-4548-86C5-C081976FB30B}" type="datetime1">
              <a:rPr lang="en-US" smtClean="0"/>
              <a:t>4/29/2020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6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7AB6-6AA2-49B2-96FF-3A55D46090CB}" type="datetime1">
              <a:rPr lang="en-US" smtClean="0"/>
              <a:t>4/29/2020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4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1782-AC9F-4F78-BBB6-481AA3E8DBA6}" type="datetime1">
              <a:rPr lang="en-US" smtClean="0"/>
              <a:t>4/29/2020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68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D569-6A15-46B3-9680-FA32F8F175B5}" type="datetime1">
              <a:rPr lang="en-US" smtClean="0"/>
              <a:t>4/29/2020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3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22AC-55FD-4313-8492-A4066CAD97F6}" type="datetime1">
              <a:rPr lang="en-US" smtClean="0"/>
              <a:t>4/29/2020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60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B3C4-777D-4DF1-A023-5C7B8B8F52B5}" type="datetime1">
              <a:rPr lang="en-US" smtClean="0"/>
              <a:t>4/29/2020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3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902-D9FC-49E0-A4C7-93BF21E3270F}" type="datetime1">
              <a:rPr lang="en-US" smtClean="0"/>
              <a:t>4/29/2020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1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33B-CC1A-42DA-AF6C-A08D721549B5}" type="datetime1">
              <a:rPr lang="en-US" smtClean="0"/>
              <a:t>4/29/2020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51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37DFB8-D276-494B-81CC-ED465BAB9379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44" y="6400800"/>
            <a:ext cx="4591056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4B8923D-9031-42BA-A61E-FACF2E5FE7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78802E-C0DB-43F4-86B2-280CAF48E9F8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6248" y="6400800"/>
            <a:ext cx="4019552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C11073C9-A0D5-4F4C-9585-C58CFD91A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0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2EE9-0926-4FD6-BA4C-A8571C52C679}" type="datetime1">
              <a:rPr lang="en-US" smtClean="0"/>
              <a:t>4/29/2020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7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78AE-8091-4CD3-8823-1C0FA105D247}" type="datetime1">
              <a:rPr lang="en-US" smtClean="0"/>
              <a:t>4/29/2020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7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5E1-7304-4494-81AF-ADAEE263203B}" type="datetime1">
              <a:rPr lang="en-US" smtClean="0"/>
              <a:t>4/29/2020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3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732C-49F8-4FFF-A7E4-11E19F855D4D}" type="datetime1">
              <a:rPr lang="en-US" smtClean="0"/>
              <a:t>4/29/2020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723-0B3E-437E-8A39-4EAF48DB6721}" type="datetime1">
              <a:rPr lang="en-US" smtClean="0"/>
              <a:t>4/29/2020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4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12BA-38A7-475D-9DFB-9E8481DD1521}" type="datetime1">
              <a:rPr lang="en-US" smtClean="0"/>
              <a:t>4/29/2020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2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D813-0107-47A9-BCCC-34205E244E98}" type="datetime1">
              <a:rPr lang="en-US" smtClean="0"/>
              <a:t>4/29/2020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2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4C72-307D-48A2-9A0D-20E2464BA487}" type="datetime1">
              <a:rPr lang="en-US" smtClean="0"/>
              <a:t>4/29/2020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9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211D8B-02E8-4D56-B35A-305F19E151D1}" type="datetime1">
              <a:rPr lang="en-US" smtClean="0"/>
              <a:t>4/29/2020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2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bob@someschool.ed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34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1.wmf"/><Relationship Id="rId9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1.wmf"/><Relationship Id="rId9" Type="http://schemas.openxmlformats.org/officeDocument/2006/relationships/image" Target="../media/image3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5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image" Target="../media/image36.png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19" Type="http://schemas.openxmlformats.org/officeDocument/2006/relationships/oleObject" Target="../embeddings/oleObject70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7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7.bin"/><Relationship Id="rId3" Type="http://schemas.openxmlformats.org/officeDocument/2006/relationships/image" Target="../media/image36.png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81.bin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80.bin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84.bin"/><Relationship Id="rId10" Type="http://schemas.openxmlformats.org/officeDocument/2006/relationships/oleObject" Target="../embeddings/oleObject79.bin"/><Relationship Id="rId19" Type="http://schemas.openxmlformats.org/officeDocument/2006/relationships/oleObject" Target="../embeddings/oleObject88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8.bin"/><Relationship Id="rId14" Type="http://schemas.openxmlformats.org/officeDocument/2006/relationships/oleObject" Target="../embeddings/oleObject8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دوم – لایه کاربرد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7158" y="2071678"/>
            <a:ext cx="4000528" cy="4000528"/>
          </a:xfrm>
        </p:spPr>
        <p:txBody>
          <a:bodyPr>
            <a:normAutofit/>
          </a:bodyPr>
          <a:lstStyle/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یادگیری پروتکل ها با بررسی پروتکلهای معروف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1600" b="1" dirty="0" smtClean="0">
                <a:cs typeface="B Nazanin" pitchFamily="2" charset="-78"/>
              </a:rPr>
              <a:t>HTTP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1600" b="1" dirty="0" smtClean="0">
                <a:cs typeface="B Nazanin" pitchFamily="2" charset="-78"/>
              </a:rPr>
              <a:t>FTP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1600" b="1" dirty="0" smtClean="0">
                <a:cs typeface="B Nazanin" pitchFamily="2" charset="-78"/>
              </a:rPr>
              <a:t>SMTP / POP3 / IMAP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1600" b="1" dirty="0" smtClean="0">
                <a:cs typeface="B Nazanin" pitchFamily="2" charset="-78"/>
              </a:rPr>
              <a:t>DNS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برنامه نویسی کاربردهای شبکه</a:t>
            </a:r>
          </a:p>
          <a:p>
            <a:pPr lvl="1" algn="r" rtl="1">
              <a:lnSpc>
                <a:spcPct val="160000"/>
              </a:lnSpc>
            </a:pPr>
            <a:r>
              <a:rPr lang="en-US" sz="1600" b="1" dirty="0" smtClean="0">
                <a:cs typeface="B Nazanin" pitchFamily="2" charset="-78"/>
              </a:rPr>
              <a:t>API</a:t>
            </a:r>
            <a:r>
              <a:rPr lang="fa-IR" sz="1600" b="1" dirty="0" smtClean="0">
                <a:cs typeface="B Nazanin" pitchFamily="2" charset="-78"/>
              </a:rPr>
              <a:t> های سوکتی</a:t>
            </a:r>
            <a:endParaRPr lang="en-US" sz="1600" b="1" dirty="0">
              <a:cs typeface="B Nazanin" pitchFamily="2" charset="-78"/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429124" y="1357298"/>
            <a:ext cx="4071966" cy="3630624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200000"/>
              </a:lnSpc>
              <a:buNone/>
            </a:pPr>
            <a:r>
              <a:rPr lang="fa-IR" sz="2400" b="1" u="sng" dirty="0" smtClean="0">
                <a:solidFill>
                  <a:srgbClr val="0808B8"/>
                </a:solidFill>
                <a:cs typeface="B Nazanin" pitchFamily="2" charset="-78"/>
              </a:rPr>
              <a:t>هدف :</a:t>
            </a:r>
            <a:endParaRPr lang="en-US" sz="2400" b="1" u="sng" dirty="0" smtClean="0">
              <a:solidFill>
                <a:srgbClr val="0808B8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درک مفاهیم و جنبه های پیاده سازی پروتکل های کاربرد شبکه 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مدلهای سرویسی لایه انتقال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الگوی مشتری/ سرویس دهنده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الگوی همتا به همتا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329642" cy="928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سوکتها </a:t>
            </a:r>
            <a:r>
              <a:rPr lang="en-US" sz="3600" dirty="0">
                <a:solidFill>
                  <a:srgbClr val="0808B8"/>
                </a:solidFill>
                <a:cs typeface="B Titr" pitchFamily="2" charset="-78"/>
              </a:rPr>
              <a:t>(Sockets)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C5A3-CB5F-4450-836F-800B99FF028E}" type="slidenum">
              <a:rPr lang="en-US"/>
              <a:pPr/>
              <a:t>10</a:t>
            </a:fld>
            <a:endParaRPr lang="en-US"/>
          </a:p>
        </p:txBody>
      </p:sp>
      <p:sp>
        <p:nvSpPr>
          <p:cNvPr id="10" name="Rectangle 460"/>
          <p:cNvSpPr txBox="1">
            <a:spLocks noChangeArrowheads="1"/>
          </p:cNvSpPr>
          <p:nvPr/>
        </p:nvSpPr>
        <p:spPr>
          <a:xfrm>
            <a:off x="285721" y="1071546"/>
            <a:ext cx="8572560" cy="50720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سوکت یک رابط نرم افزاری است. </a:t>
            </a:r>
            <a:r>
              <a:rPr lang="en-US" sz="2000" b="1" dirty="0" smtClean="0">
                <a:cs typeface="B Nazanin" pitchFamily="2" charset="-78"/>
              </a:rPr>
              <a:t>(API)</a:t>
            </a:r>
            <a:endParaRPr lang="fa-IR" sz="2000" b="1" dirty="0" smtClean="0">
              <a:cs typeface="B Nazanin" pitchFamily="2" charset="-78"/>
            </a:endParaRPr>
          </a:p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و پروسس ها از آن برای ارسال و دریافت پیام استفاده می نمایند.</a:t>
            </a:r>
          </a:p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سوکت مشابه درب می باشد</a:t>
            </a:r>
          </a:p>
          <a:p>
            <a:pPr marL="742950" lvl="1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پروسس ارسال کننده، پیام را به سوی درب هل می دهد.</a:t>
            </a:r>
          </a:p>
          <a:p>
            <a:pPr marL="742950" lvl="1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پروسس ارسال کننده با اتکاء بر زیرساخت ارتباطی فراهم آورده شده توسط لایه انتقال، که در آنسوی درب وجود دارد، پیام را به پروسس دریافت کننده تحویل می دهد.</a:t>
            </a:r>
          </a:p>
          <a:p>
            <a:pPr marL="742950" lvl="1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برنامه نویس کنترل کاملی بر روی لایه کاربرد ( بالای سوکت) دارد</a:t>
            </a:r>
          </a:p>
          <a:p>
            <a:pPr marL="742950" lvl="1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اما کنترل بسیار کمی ( در حد تنظیم برخی پارامترها و تعیین نوع پروتکل انتقال) بر روی سمت پایین سوکت (لایه انتقال) دارد.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329642" cy="928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سوکتها </a:t>
            </a:r>
            <a:r>
              <a:rPr lang="en-US" sz="3600" dirty="0">
                <a:solidFill>
                  <a:srgbClr val="0808B8"/>
                </a:solidFill>
                <a:cs typeface="B Titr" pitchFamily="2" charset="-78"/>
              </a:rPr>
              <a:t>(Sockets)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C5A3-CB5F-4450-836F-800B99FF028E}" type="slidenum">
              <a:rPr lang="en-US"/>
              <a:pPr/>
              <a:t>11</a:t>
            </a:fld>
            <a:endParaRPr lang="en-US"/>
          </a:p>
        </p:txBody>
      </p:sp>
      <p:pic>
        <p:nvPicPr>
          <p:cNvPr id="6" name="Picture 5" descr="fig02_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8235184" cy="400052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آدرس دهی پروسس ها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1214422"/>
            <a:ext cx="4071967" cy="507209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>
                <a:cs typeface="B Nazanin" pitchFamily="2" charset="-78"/>
              </a:rPr>
              <a:t>هر پروسس برای دریافت  پیام ، لازم است دارای </a:t>
            </a:r>
            <a:r>
              <a:rPr lang="fa-IR" sz="2100" b="1" dirty="0">
                <a:solidFill>
                  <a:srgbClr val="FF0000"/>
                </a:solidFill>
                <a:cs typeface="B Nazanin" pitchFamily="2" charset="-78"/>
              </a:rPr>
              <a:t>شناسه </a:t>
            </a:r>
            <a:r>
              <a:rPr lang="fa-IR" sz="2000" dirty="0" smtClean="0">
                <a:cs typeface="B Nazanin" pitchFamily="2" charset="-78"/>
              </a:rPr>
              <a:t>منحصر </a:t>
            </a:r>
            <a:r>
              <a:rPr lang="fa-IR" sz="2000" dirty="0">
                <a:cs typeface="B Nazanin" pitchFamily="2" charset="-78"/>
              </a:rPr>
              <a:t>به فرد باشد</a:t>
            </a:r>
            <a:r>
              <a:rPr lang="fa-IR" sz="2000" dirty="0" smtClean="0">
                <a:cs typeface="B Nazanin" pitchFamily="2" charset="-78"/>
              </a:rPr>
              <a:t>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میزبانها از آدرس های منحصر به فرد 32 بیتی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استفاده می نمایند.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100" b="1" dirty="0">
                <a:solidFill>
                  <a:srgbClr val="FF0000"/>
                </a:solidFill>
                <a:cs typeface="B Nazanin" pitchFamily="2" charset="-78"/>
              </a:rPr>
              <a:t>سوال : </a:t>
            </a:r>
            <a:r>
              <a:rPr lang="fa-IR" sz="2000" dirty="0" smtClean="0">
                <a:cs typeface="B Nazanin" pitchFamily="2" charset="-78"/>
              </a:rPr>
              <a:t>آیا داشتن یک آدرس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برای تعیین یک پروسس کافی می باشد؟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جواب : </a:t>
            </a:r>
            <a:r>
              <a:rPr lang="fa-IR" sz="2000" dirty="0" smtClean="0">
                <a:cs typeface="B Nazanin" pitchFamily="2" charset="-78"/>
              </a:rPr>
              <a:t>خیر، زیرا پروسس های زیادی بر روی یک میزبان در حال اجرا می باشند.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Rectangle 460"/>
          <p:cNvSpPr txBox="1">
            <a:spLocks noChangeArrowheads="1"/>
          </p:cNvSpPr>
          <p:nvPr/>
        </p:nvSpPr>
        <p:spPr>
          <a:xfrm>
            <a:off x="142845" y="1285860"/>
            <a:ext cx="4286280" cy="507209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شناسه  </a:t>
            </a:r>
            <a:r>
              <a:rPr lang="fa-IR" sz="2000" dirty="0">
                <a:cs typeface="B Nazanin" pitchFamily="2" charset="-78"/>
              </a:rPr>
              <a:t>بایستی</a:t>
            </a:r>
            <a:r>
              <a:rPr kumimoji="0" lang="fa-IR" sz="2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هم شامل آدرس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IP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 هم </a:t>
            </a:r>
            <a:r>
              <a:rPr lang="fa-IR" sz="2100" b="1" dirty="0">
                <a:solidFill>
                  <a:srgbClr val="FF0000"/>
                </a:solidFill>
                <a:cs typeface="B Nazanin" pitchFamily="2" charset="-78"/>
              </a:rPr>
              <a:t>شماره پورت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- که به پروسس درون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میزبان اختصاص داده شده- باشد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مثالهایی از شماره پورتها</a:t>
            </a:r>
          </a:p>
          <a:p>
            <a:pPr marL="800100" lvl="1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سرویس دهنده وب </a:t>
            </a:r>
            <a:r>
              <a:rPr lang="en-US" sz="2000" dirty="0" smtClean="0">
                <a:cs typeface="B Nazanin" pitchFamily="2" charset="-78"/>
              </a:rPr>
              <a:t>(HTTP)</a:t>
            </a:r>
            <a:r>
              <a:rPr lang="fa-IR" sz="2000" dirty="0" smtClean="0">
                <a:cs typeface="B Nazanin" pitchFamily="2" charset="-78"/>
              </a:rPr>
              <a:t> : 80</a:t>
            </a:r>
          </a:p>
          <a:p>
            <a:pPr marL="800100" lvl="1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دهنده ایمیل : 25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100" dirty="0">
                <a:cs typeface="B Nazanin" pitchFamily="2" charset="-78"/>
              </a:rPr>
              <a:t>برای ارسال پیام </a:t>
            </a:r>
            <a:r>
              <a:rPr lang="en-US" sz="2100" dirty="0">
                <a:cs typeface="B Nazanin" pitchFamily="2" charset="-78"/>
              </a:rPr>
              <a:t>HTTP</a:t>
            </a:r>
            <a:r>
              <a:rPr lang="fa-IR" sz="2100" dirty="0">
                <a:cs typeface="B Nazanin" pitchFamily="2" charset="-78"/>
              </a:rPr>
              <a:t> به سرویس دهنده وبی مانند </a:t>
            </a:r>
            <a:r>
              <a:rPr lang="en-US" sz="2100" dirty="0">
                <a:cs typeface="B Nazanin" pitchFamily="2" charset="-78"/>
              </a:rPr>
              <a:t>gaia.cs.umass.edu</a:t>
            </a:r>
            <a:r>
              <a:rPr lang="fa-IR" sz="2100" dirty="0">
                <a:cs typeface="B Nazanin" pitchFamily="2" charset="-78"/>
              </a:rPr>
              <a:t> لازم است:</a:t>
            </a:r>
          </a:p>
          <a:p>
            <a:pPr marL="285750" indent="-28575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IP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Address : 128.119.245.12</a:t>
            </a:r>
          </a:p>
          <a:p>
            <a:pPr marL="285750" indent="-28575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b="1" baseline="0" dirty="0" smtClean="0">
                <a:solidFill>
                  <a:srgbClr val="FF0000"/>
                </a:solidFill>
                <a:cs typeface="B Nazanin" pitchFamily="2" charset="-78"/>
              </a:rPr>
              <a:t>Port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 Number : 80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پروتکل لایه کاربرد 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1214422"/>
            <a:ext cx="4071967" cy="507209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60000"/>
              </a:lnSpc>
              <a:buNone/>
            </a:pPr>
            <a:r>
              <a:rPr lang="fa-IR" sz="2400" dirty="0" smtClean="0">
                <a:solidFill>
                  <a:srgbClr val="0808B8"/>
                </a:solidFill>
                <a:cs typeface="B Nazanin" pitchFamily="2" charset="-78"/>
              </a:rPr>
              <a:t>موارد زیر را تعیین می نماید.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نوع پیامهای مبادله شده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درخواستی، پاسخی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>
                <a:cs typeface="B Nazanin" pitchFamily="2" charset="-78"/>
              </a:rPr>
              <a:t>ساختار و ترکیب پیام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چه فیلدهایی در پیام موجود است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هر فیلد چه معنایی دارد.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fa-IR" sz="2000" dirty="0">
                <a:cs typeface="B Nazanin" pitchFamily="2" charset="-78"/>
              </a:rPr>
              <a:t>قوانینی برای پروسس که چه زمانی و چگونه به پیام ها پاسخ دهد.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Rectangle 460"/>
          <p:cNvSpPr txBox="1">
            <a:spLocks noChangeArrowheads="1"/>
          </p:cNvSpPr>
          <p:nvPr/>
        </p:nvSpPr>
        <p:spPr>
          <a:xfrm>
            <a:off x="142845" y="1285860"/>
            <a:ext cx="4286280" cy="507209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پروتکل های با دامنه عمومی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800100" lvl="1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در </a:t>
            </a:r>
            <a:r>
              <a:rPr lang="en-US" sz="2000" dirty="0" smtClean="0">
                <a:cs typeface="B Nazanin" pitchFamily="2" charset="-78"/>
              </a:rPr>
              <a:t>RFC</a:t>
            </a:r>
            <a:r>
              <a:rPr lang="fa-IR" sz="2000" dirty="0" smtClean="0">
                <a:cs typeface="B Nazanin" pitchFamily="2" charset="-78"/>
              </a:rPr>
              <a:t> ها تعریف می شوند.</a:t>
            </a:r>
          </a:p>
          <a:p>
            <a:pPr marL="800100" lvl="1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امکان همکاری وجود دارد.</a:t>
            </a:r>
          </a:p>
          <a:p>
            <a:pPr marL="800100" lvl="1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همانند </a:t>
            </a:r>
            <a:r>
              <a:rPr lang="en-US" sz="2000" dirty="0" smtClean="0">
                <a:cs typeface="B Nazanin" pitchFamily="2" charset="-78"/>
              </a:rPr>
              <a:t>HTTP</a:t>
            </a:r>
            <a:r>
              <a:rPr lang="fa-IR" sz="2000" dirty="0" smtClean="0">
                <a:cs typeface="B Nazanin" pitchFamily="2" charset="-78"/>
              </a:rPr>
              <a:t> و </a:t>
            </a:r>
            <a:r>
              <a:rPr lang="en-US" sz="2000" dirty="0" smtClean="0">
                <a:cs typeface="B Nazanin" pitchFamily="2" charset="-78"/>
              </a:rPr>
              <a:t>SMTP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100" b="1" dirty="0">
                <a:solidFill>
                  <a:srgbClr val="FF0000"/>
                </a:solidFill>
                <a:cs typeface="B Nazanin" pitchFamily="2" charset="-78"/>
              </a:rPr>
              <a:t>پروتکل های </a:t>
            </a:r>
            <a:r>
              <a:rPr lang="fa-IR" sz="2100" b="1" dirty="0" smtClean="0">
                <a:solidFill>
                  <a:srgbClr val="FF0000"/>
                </a:solidFill>
                <a:cs typeface="B Nazanin" pitchFamily="2" charset="-78"/>
              </a:rPr>
              <a:t>اختصاصی</a:t>
            </a:r>
            <a:endParaRPr lang="fa-IR" sz="2000" dirty="0">
              <a:cs typeface="B Nazanin" pitchFamily="2" charset="-78"/>
            </a:endParaRPr>
          </a:p>
          <a:p>
            <a:pPr marL="800100" lvl="1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مشخصات آنها در دسترس عموم نمی باشد.</a:t>
            </a:r>
          </a:p>
          <a:p>
            <a:pPr marL="800100" lvl="1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همانند </a:t>
            </a:r>
            <a:r>
              <a:rPr lang="en-US" sz="2000" dirty="0" smtClean="0">
                <a:cs typeface="B Nazanin" pitchFamily="2" charset="-78"/>
              </a:rPr>
              <a:t>Skype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یک کاربرد به چه سرویسهای انتقالی نیاز دارد؟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1214422"/>
            <a:ext cx="4071967" cy="507209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60000"/>
              </a:lnSpc>
              <a:buNone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از دست دادن داده ها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(Data Loss)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برخی برنامه ها ( مانند صدا) می توانند کمی از دست دادن را تحمل نمایند.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کاربردهای دیگر( مانند انتقال فایل، </a:t>
            </a:r>
            <a:r>
              <a:rPr lang="en-US" sz="2000" dirty="0" smtClean="0">
                <a:solidFill>
                  <a:schemeClr val="tx1"/>
                </a:solidFill>
                <a:cs typeface="B Nazanin" pitchFamily="2" charset="-78"/>
              </a:rPr>
              <a:t>telnet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) نیاز به انتقال دادۀ 100% مطمئن دارند.</a:t>
            </a:r>
          </a:p>
          <a:p>
            <a:pPr algn="r" rtl="1">
              <a:lnSpc>
                <a:spcPct val="160000"/>
              </a:lnSpc>
              <a:buNone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زمان بندی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(Timing)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برخی کاربردها (مانند تلفن اینترنتی، بازیهای تعاملی) برای کارا بودن نیاز به تاخیر پایین دارند.</a:t>
            </a:r>
            <a:endParaRPr lang="en-US" sz="20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Rectangle 460"/>
          <p:cNvSpPr txBox="1">
            <a:spLocks noChangeArrowheads="1"/>
          </p:cNvSpPr>
          <p:nvPr/>
        </p:nvSpPr>
        <p:spPr>
          <a:xfrm>
            <a:off x="285720" y="1214422"/>
            <a:ext cx="4071967" cy="507209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توان عملیاتی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(Throughput)</a:t>
            </a:r>
          </a:p>
          <a:p>
            <a:pPr marL="342900" lvl="0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برخی برنامه ها ( مانند چند رسانه ای ) برای ”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کارا بودن“، به یک حداقلی از توان </a:t>
            </a: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عملیاتی 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نیاز دارند.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کاربردهای دیگر( کاربردهای الاستیک) می توانند از توان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عملیاتی موجود استفاده نمایند.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امنیت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(Security)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به رمز کردن داده ها، محرمانه بودن، جامعیت داده ها و ...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سرویسهای انتقالی مورد نیاز کاربردهای معمول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15</a:t>
            </a:fld>
            <a:endParaRPr lang="en-US"/>
          </a:p>
        </p:txBody>
      </p:sp>
      <p:pic>
        <p:nvPicPr>
          <p:cNvPr id="9" name="Picture 8" descr="fig02_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409681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سرویسهای پروتکلهای انتقال در اینترنت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929190" y="1000108"/>
            <a:ext cx="4071966" cy="507209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r" rtl="1">
              <a:lnSpc>
                <a:spcPct val="16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سرویس </a:t>
            </a:r>
            <a:r>
              <a:rPr lang="en-US" sz="2400" b="1" dirty="0" smtClean="0">
                <a:solidFill>
                  <a:srgbClr val="FF0000"/>
                </a:solidFill>
                <a:cs typeface="B Nazanin" pitchFamily="2" charset="-78"/>
              </a:rPr>
              <a:t>TCP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0808B8"/>
                </a:solidFill>
                <a:cs typeface="B Nazanin" pitchFamily="2" charset="-78"/>
              </a:rPr>
              <a:t>اتصالگرا </a:t>
            </a:r>
            <a:r>
              <a:rPr lang="en-US" sz="2000" dirty="0" smtClean="0">
                <a:solidFill>
                  <a:srgbClr val="0808B8"/>
                </a:solidFill>
                <a:cs typeface="B Nazanin" pitchFamily="2" charset="-78"/>
              </a:rPr>
              <a:t>(Connected-oriented)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: بین پروسسهای مشتری و سرویس دهنده اتصالی برقرار می شود.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>
                <a:solidFill>
                  <a:srgbClr val="0808B8"/>
                </a:solidFill>
                <a:cs typeface="B Nazanin" pitchFamily="2" charset="-78"/>
              </a:rPr>
              <a:t>انتقال مطمئن </a:t>
            </a:r>
            <a:r>
              <a:rPr lang="en-US" sz="2000" dirty="0">
                <a:solidFill>
                  <a:srgbClr val="0808B8"/>
                </a:solidFill>
                <a:cs typeface="B Nazanin" pitchFamily="2" charset="-78"/>
              </a:rPr>
              <a:t>(Reliable transfer)</a:t>
            </a:r>
            <a:r>
              <a:rPr lang="fa-IR" sz="2000" dirty="0">
                <a:solidFill>
                  <a:srgbClr val="0808B8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بین پروسس های فرستنده و گیرنده 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>
                <a:solidFill>
                  <a:srgbClr val="0808B8"/>
                </a:solidFill>
                <a:cs typeface="B Nazanin" pitchFamily="2" charset="-78"/>
              </a:rPr>
              <a:t>کنترل جریان </a:t>
            </a:r>
            <a:r>
              <a:rPr lang="en-US" sz="2000" dirty="0">
                <a:solidFill>
                  <a:srgbClr val="0808B8"/>
                </a:solidFill>
                <a:cs typeface="B Nazanin" pitchFamily="2" charset="-78"/>
              </a:rPr>
              <a:t>(Flow Control)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: فرستنده نمی تواند گیرنده را با ارسال سریع داده ها سرریز نماید.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0808B8"/>
                </a:solidFill>
                <a:cs typeface="B Nazanin" pitchFamily="2" charset="-78"/>
              </a:rPr>
              <a:t>کنترل ازدحام </a:t>
            </a:r>
            <a:r>
              <a:rPr lang="en-US" sz="2000" dirty="0" smtClean="0">
                <a:solidFill>
                  <a:srgbClr val="0808B8"/>
                </a:solidFill>
                <a:cs typeface="B Nazanin" pitchFamily="2" charset="-78"/>
              </a:rPr>
              <a:t>(Congestion control)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: زمانیکه شبکه دارای ترافیک بالا می باشد، سرعت ارسال فرستنده ها را کنترل و تنظیم می نماید.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0808B8"/>
                </a:solidFill>
                <a:cs typeface="B Nazanin" pitchFamily="2" charset="-78"/>
              </a:rPr>
              <a:t>پشتیبانی نمی کند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: زمانبندی، حداقلی از توان عملیاتی، امنیت</a:t>
            </a: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16</a:t>
            </a:fld>
            <a:endParaRPr lang="en-US"/>
          </a:p>
        </p:txBody>
      </p:sp>
      <p:sp>
        <p:nvSpPr>
          <p:cNvPr id="8" name="Rectangle 460"/>
          <p:cNvSpPr txBox="1">
            <a:spLocks noChangeArrowheads="1"/>
          </p:cNvSpPr>
          <p:nvPr/>
        </p:nvSpPr>
        <p:spPr>
          <a:xfrm>
            <a:off x="214282" y="1071546"/>
            <a:ext cx="4071967" cy="507209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UDP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انتقال دادۀ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غیر مطمئنی را بین 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پروسسهای مشتری و سرویس دهنده برقرار می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نماید.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پشتیبانی نمی کند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 برقراری اتصال، انتقال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مطمئن، کنترل جریان، کنترل ازدحام، زمانبندی، توان عملیاتی تضمین شده و امنیت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429684" cy="10112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2800" dirty="0">
                <a:solidFill>
                  <a:srgbClr val="0808B8"/>
                </a:solidFill>
                <a:cs typeface="B Titr" pitchFamily="2" charset="-78"/>
              </a:rPr>
              <a:t>کاربردهای اینترنتی: پروتکل های لایه کاربرد و لایه انتقال</a:t>
            </a:r>
            <a:endParaRPr lang="en-US" sz="28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17</a:t>
            </a:fld>
            <a:endParaRPr lang="en-US"/>
          </a:p>
        </p:txBody>
      </p:sp>
      <p:pic>
        <p:nvPicPr>
          <p:cNvPr id="6" name="Picture 5" descr="fig02_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822455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2.1 Principles of network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2.2 Web and HTTP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2.3 FTP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2.4 Electronic Mail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SMTP, POP3, IMAP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2.5 DNS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2.6 P2P </a:t>
            </a:r>
            <a:r>
              <a:rPr lang="en-US" sz="2400" dirty="0" smtClean="0"/>
              <a:t>applications</a:t>
            </a:r>
            <a:endParaRPr lang="en-US" sz="24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فصل دوم – لایه کاربرد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808B8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3600" b="1" dirty="0">
                <a:solidFill>
                  <a:srgbClr val="0808B8"/>
                </a:solidFill>
                <a:cs typeface="B Titr" pitchFamily="2" charset="-78"/>
              </a:rPr>
              <a:t>Web and HTTP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32C-F22F-43B7-A76A-55CEFF9FA782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71538" y="4857760"/>
            <a:ext cx="6916738" cy="1144587"/>
            <a:chOff x="788" y="2955"/>
            <a:chExt cx="4357" cy="721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35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500" dirty="0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12646" name="AutoShape 6"/>
            <p:cNvSpPr>
              <a:spLocks/>
            </p:cNvSpPr>
            <p:nvPr/>
          </p:nvSpPr>
          <p:spPr bwMode="auto">
            <a:xfrm rot="162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47" name="AutoShape 7"/>
            <p:cNvSpPr>
              <a:spLocks/>
            </p:cNvSpPr>
            <p:nvPr/>
          </p:nvSpPr>
          <p:spPr bwMode="auto">
            <a:xfrm rot="162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3" name="Rectangle 460"/>
          <p:cNvSpPr txBox="1">
            <a:spLocks noChangeArrowheads="1"/>
          </p:cNvSpPr>
          <p:nvPr/>
        </p:nvSpPr>
        <p:spPr>
          <a:xfrm>
            <a:off x="214282" y="1285860"/>
            <a:ext cx="8715436" cy="36433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برخی اصطلاحات 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صفحه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وب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(Web Page)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شامل تعدادی شی می باشد.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baseline="0" dirty="0" smtClean="0">
                <a:solidFill>
                  <a:schemeClr val="tx1"/>
                </a:solidFill>
                <a:cs typeface="B Nazanin" pitchFamily="2" charset="-78"/>
              </a:rPr>
              <a:t>اشیاء می توانند فایل </a:t>
            </a:r>
            <a:r>
              <a:rPr lang="en-US" sz="2000" baseline="0" dirty="0" smtClean="0">
                <a:solidFill>
                  <a:schemeClr val="tx1"/>
                </a:solidFill>
                <a:cs typeface="B Nazanin" pitchFamily="2" charset="-78"/>
              </a:rPr>
              <a:t>HTML</a:t>
            </a:r>
            <a:r>
              <a:rPr lang="fa-IR" sz="2000" baseline="0" dirty="0" smtClean="0">
                <a:solidFill>
                  <a:schemeClr val="tx1"/>
                </a:solidFill>
                <a:cs typeface="B Nazanin" pitchFamily="2" charset="-78"/>
              </a:rPr>
              <a:t>،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 تصویر </a:t>
            </a:r>
            <a:r>
              <a:rPr lang="en-US" sz="2000" dirty="0" smtClean="0">
                <a:solidFill>
                  <a:schemeClr val="tx1"/>
                </a:solidFill>
                <a:cs typeface="B Nazanin" pitchFamily="2" charset="-78"/>
              </a:rPr>
              <a:t>JPEG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، اپلت های جاوا، فایلهای صدا و ... باشند.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هر صفحه وب شامل یک فایل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HTML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یاپه می باشد، که می تواند ارجاعاتی به اشیاء دیگر داشته باشد.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هر شی توسط یک </a:t>
            </a:r>
            <a:r>
              <a:rPr lang="en-US" sz="2000" dirty="0" smtClean="0">
                <a:solidFill>
                  <a:schemeClr val="tx1"/>
                </a:solidFill>
                <a:cs typeface="B Nazanin" pitchFamily="2" charset="-78"/>
              </a:rPr>
              <a:t>URL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 آدرس پذیر می باشد.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مثالی برای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URL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6" y="228600"/>
            <a:ext cx="3971924" cy="914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ایجاد یک کاربرد شبکه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43438" y="1214422"/>
            <a:ext cx="4262438" cy="5043487"/>
          </a:xfrm>
        </p:spPr>
        <p:txBody>
          <a:bodyPr>
            <a:normAutofit lnSpcReduction="10000"/>
          </a:bodyPr>
          <a:lstStyle/>
          <a:p>
            <a:pPr algn="r" rtl="1">
              <a:buFont typeface="ZapfDingbats" pitchFamily="82" charset="2"/>
              <a:buNone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هدف و اصل شبکه – کاربردهای شبکه می باشند که:</a:t>
            </a:r>
          </a:p>
          <a:p>
            <a:pPr lvl="1" algn="r" rtl="1"/>
            <a:r>
              <a:rPr lang="fa-IR" sz="2000" dirty="0" smtClean="0">
                <a:cs typeface="B Nazanin" pitchFamily="2" charset="-78"/>
              </a:rPr>
              <a:t>بر روی سیستم های پایانی (مختلف) اجرا شوند.</a:t>
            </a:r>
          </a:p>
          <a:p>
            <a:pPr lvl="1" algn="r" rtl="1"/>
            <a:r>
              <a:rPr lang="fa-IR" sz="2000" dirty="0" smtClean="0">
                <a:cs typeface="B Nazanin" pitchFamily="2" charset="-78"/>
              </a:rPr>
              <a:t>از طریق شبکه با هم ارتباط داشته باشند.</a:t>
            </a:r>
          </a:p>
          <a:p>
            <a:pPr lvl="1" algn="r" rtl="1"/>
            <a:r>
              <a:rPr lang="fa-IR" sz="2000" dirty="0" smtClean="0">
                <a:cs typeface="B Nazanin" pitchFamily="2" charset="-78"/>
              </a:rPr>
              <a:t>همانند نرم افزارهای سرویس دهنده وب که با نرم افزارهای مرورگر ارتباط برقرار می نمایند.</a:t>
            </a:r>
            <a:endParaRPr lang="en-US" sz="2000" dirty="0">
              <a:cs typeface="B Nazanin" pitchFamily="2" charset="-78"/>
            </a:endParaRPr>
          </a:p>
          <a:p>
            <a:pPr algn="r" rtl="1">
              <a:buFont typeface="ZapfDingbats" pitchFamily="82" charset="2"/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هیچ نیازی به نوشتن نرم افزار برای دستگاههای هسته شبکه نیست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  <a:p>
            <a:pPr lvl="1" algn="r" rtl="1"/>
            <a:r>
              <a:rPr lang="fa-IR" sz="2000" dirty="0" smtClean="0">
                <a:cs typeface="B Nazanin" pitchFamily="2" charset="-78"/>
              </a:rPr>
              <a:t>دستگاههای هسته شبکه، کاربردهای کاربر را اجرا نمی کنند.</a:t>
            </a:r>
          </a:p>
          <a:p>
            <a:pPr lvl="1" algn="r" rtl="1"/>
            <a:r>
              <a:rPr lang="fa-IR" sz="2000" dirty="0" smtClean="0">
                <a:cs typeface="B Nazanin" pitchFamily="2" charset="-78"/>
              </a:rPr>
              <a:t>می توان کاربردهای شبکه را با زبانهایی نظیر </a:t>
            </a:r>
            <a:r>
              <a:rPr lang="en-US" sz="2000" dirty="0" smtClean="0">
                <a:cs typeface="B Nazanin" pitchFamily="2" charset="-78"/>
              </a:rPr>
              <a:t>C</a:t>
            </a:r>
            <a:r>
              <a:rPr lang="fa-IR" sz="2000" dirty="0" smtClean="0">
                <a:cs typeface="B Nazanin" pitchFamily="2" charset="-78"/>
              </a:rPr>
              <a:t>، </a:t>
            </a:r>
            <a:r>
              <a:rPr lang="en-US" sz="2000" dirty="0" smtClean="0">
                <a:cs typeface="B Nazanin" pitchFamily="2" charset="-78"/>
              </a:rPr>
              <a:t>C++</a:t>
            </a:r>
            <a:r>
              <a:rPr lang="fa-IR" sz="2000" dirty="0" smtClean="0">
                <a:cs typeface="B Nazanin" pitchFamily="2" charset="-78"/>
              </a:rPr>
              <a:t> و یا جاوا نوشت.</a:t>
            </a:r>
            <a:endParaRPr lang="en-US" sz="20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0287-CFF2-4AE5-B357-91A5512375F0}" type="slidenum">
              <a:rPr lang="en-US"/>
              <a:pPr/>
              <a:t>2</a:t>
            </a:fld>
            <a:endParaRPr lang="en-US"/>
          </a:p>
        </p:txBody>
      </p:sp>
      <p:pic>
        <p:nvPicPr>
          <p:cNvPr id="376" name="Picture 375" descr="fig02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75" y="404664"/>
            <a:ext cx="4519163" cy="5532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مرور کلی بر </a:t>
            </a: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HTTP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214422"/>
            <a:ext cx="4071966" cy="507209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6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cs typeface="B Nazanin" pitchFamily="2" charset="-78"/>
              </a:rPr>
              <a:t>HTTP: Hypertext Transfer  Protocol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یک پروتکل لایه کاربرد وب می باشد.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بر اساس مدل مشتری/ سرویس دهنده می باشد</a:t>
            </a:r>
            <a:endParaRPr lang="fa-IR" sz="2000" dirty="0">
              <a:solidFill>
                <a:schemeClr val="tx1"/>
              </a:solidFill>
              <a:cs typeface="B Nazanin" pitchFamily="2" charset="-78"/>
            </a:endParaRP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fa-IR" sz="1800" dirty="0" smtClean="0">
                <a:solidFill>
                  <a:srgbClr val="0808B8"/>
                </a:solidFill>
                <a:cs typeface="B Nazanin" pitchFamily="2" charset="-78"/>
              </a:rPr>
              <a:t>مشتری : مرورگر که اشیاء وب را درخواست، دریافت و نمایش می دهد.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fa-IR" sz="1800" dirty="0" smtClean="0">
                <a:solidFill>
                  <a:srgbClr val="0808B8"/>
                </a:solidFill>
                <a:cs typeface="B Nazanin" pitchFamily="2" charset="-78"/>
              </a:rPr>
              <a:t>سرویس دهنده : سرویس دهنده وب است، که  اشیاء را در پاسخ به درخواست ها، ارسال می دارد.</a:t>
            </a:r>
            <a:endParaRPr lang="fa-IR" sz="1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1044"/>
            <a:ext cx="4266339" cy="357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مرور کلی بر </a:t>
            </a: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HTTP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(ادامه)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071546"/>
            <a:ext cx="4071966" cy="507209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60000"/>
              </a:lnSpc>
              <a:buNone/>
            </a:pPr>
            <a:r>
              <a:rPr lang="fa-IR" sz="1900" b="1" dirty="0" smtClean="0">
                <a:solidFill>
                  <a:srgbClr val="FF0000"/>
                </a:solidFill>
                <a:cs typeface="B Nazanin" pitchFamily="2" charset="-78"/>
              </a:rPr>
              <a:t>از </a:t>
            </a:r>
            <a:r>
              <a:rPr lang="en-US" sz="1900" b="1" dirty="0" smtClean="0">
                <a:solidFill>
                  <a:srgbClr val="FF0000"/>
                </a:solidFill>
                <a:cs typeface="B Nazanin" pitchFamily="2" charset="-78"/>
              </a:rPr>
              <a:t>TCP </a:t>
            </a:r>
            <a:r>
              <a:rPr lang="fa-IR" sz="1900" b="1" dirty="0" smtClean="0">
                <a:solidFill>
                  <a:srgbClr val="FF0000"/>
                </a:solidFill>
                <a:cs typeface="B Nazanin" pitchFamily="2" charset="-78"/>
              </a:rPr>
              <a:t> استفاده می نماید:</a:t>
            </a:r>
            <a:endParaRPr lang="en-US" sz="19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مشتری یک ارتباط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TCP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را با پورت 80 سرویس دهنده برقرار می نماید( با ایجاد سوکت )</a:t>
            </a:r>
            <a:endParaRPr lang="fa-IR" sz="1900" dirty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سرویس دهنده این ارتباط از طرف مشتری را می پذیرد.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پیامهای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HTTP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(پیامهای پروتکل لایه کاربرد) بین مرورگر(بعنوان مشتری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HTTP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) و سرویس دهنده وب (بعنوان سرویس دهنده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HTTP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) مبادله می شود.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ارتباط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TCP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بسته می شود.</a:t>
            </a: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21</a:t>
            </a:fld>
            <a:endParaRPr lang="en-US"/>
          </a:p>
        </p:txBody>
      </p:sp>
      <p:sp>
        <p:nvSpPr>
          <p:cNvPr id="7" name="Rectangle 460"/>
          <p:cNvSpPr txBox="1">
            <a:spLocks noChangeArrowheads="1"/>
          </p:cNvSpPr>
          <p:nvPr/>
        </p:nvSpPr>
        <p:spPr>
          <a:xfrm>
            <a:off x="285720" y="1071546"/>
            <a:ext cx="4071966" cy="214314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HTTP</a:t>
            </a:r>
            <a:r>
              <a:rPr kumimoji="0" lang="fa-I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بصورت</a:t>
            </a:r>
            <a:r>
              <a:rPr kumimoji="0" lang="fa-IR" sz="19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بدون نگهداری وضعیت می باشد.</a:t>
            </a:r>
            <a:r>
              <a:rPr lang="en-US" sz="19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19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cs typeface="B Nazanin" pitchFamily="2" charset="-78"/>
              </a:rPr>
              <a:t>(Stateless)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دهنده 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هیچ اطلاعاتی از درخواست قبلی مشتری را نگهداری نمی نماید.</a:t>
            </a:r>
            <a:endParaRPr kumimoji="0" lang="fa-I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8" name="Rectangle 460"/>
          <p:cNvSpPr txBox="1">
            <a:spLocks noChangeArrowheads="1"/>
          </p:cNvSpPr>
          <p:nvPr/>
        </p:nvSpPr>
        <p:spPr>
          <a:xfrm>
            <a:off x="357158" y="3500438"/>
            <a:ext cx="4286280" cy="24288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پروتکلهایی که وضعیت را نگهداری می نمایند،</a:t>
            </a:r>
            <a:r>
              <a:rPr kumimoji="0" lang="fa-IR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بسیار پیچیده می باشند.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اگر ارتباط مشتری / سرویس دهنده ای قطع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شود، می توانند با استفاده از اطلاعات ”وضعیت“، اقدام به بازسازی ارتباط از نقطه قطع شده بنمایند.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57554" y="3286124"/>
            <a:ext cx="113685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a-IR" sz="1600" dirty="0" smtClean="0">
                <a:solidFill>
                  <a:schemeClr val="accent2"/>
                </a:solidFill>
                <a:cs typeface="B Nazanin" pitchFamily="2" charset="-78"/>
              </a:rPr>
              <a:t>موضوع جداگانه</a:t>
            </a:r>
            <a:endParaRPr lang="en-US" sz="1400" dirty="0"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ارتباطات </a:t>
            </a:r>
            <a:r>
              <a:rPr lang="en-US" sz="3600" dirty="0" smtClean="0">
                <a:solidFill>
                  <a:srgbClr val="0808B8"/>
                </a:solidFill>
                <a:cs typeface="B Titr" pitchFamily="2" charset="-78"/>
              </a:rPr>
              <a:t>HTTP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142844" y="1357298"/>
            <a:ext cx="4071966" cy="271464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60000"/>
              </a:lnSpc>
              <a:buNone/>
            </a:pPr>
            <a:r>
              <a:rPr lang="en-US" sz="1900" b="1" u="sng" dirty="0" smtClean="0">
                <a:solidFill>
                  <a:srgbClr val="FF0000"/>
                </a:solidFill>
                <a:cs typeface="B Nazanin" pitchFamily="2" charset="-78"/>
              </a:rPr>
              <a:t>HTTP</a:t>
            </a:r>
            <a:r>
              <a:rPr lang="fa-IR" sz="1900" b="1" u="sng" dirty="0" smtClean="0">
                <a:solidFill>
                  <a:srgbClr val="FF0000"/>
                </a:solidFill>
                <a:cs typeface="B Nazanin" pitchFamily="2" charset="-78"/>
              </a:rPr>
              <a:t> غیر دائم</a:t>
            </a:r>
            <a:endParaRPr lang="en-US" sz="1900" b="1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در هر ارتباط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TCP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، حداکثر می توان یک شی را ارسال نمود.</a:t>
            </a:r>
            <a:endParaRPr lang="fa-IR" sz="1900" dirty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بعد از ارسال یک شی از طرف سرویس دهنده، ارتباط توسط سرویس دهنده قطع می شود.</a:t>
            </a: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22</a:t>
            </a:fld>
            <a:endParaRPr lang="en-US"/>
          </a:p>
        </p:txBody>
      </p:sp>
      <p:sp>
        <p:nvSpPr>
          <p:cNvPr id="9" name="Rectangle 460"/>
          <p:cNvSpPr txBox="1">
            <a:spLocks noChangeArrowheads="1"/>
          </p:cNvSpPr>
          <p:nvPr/>
        </p:nvSpPr>
        <p:spPr>
          <a:xfrm>
            <a:off x="4643438" y="1295384"/>
            <a:ext cx="4071966" cy="363381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HTTP</a:t>
            </a:r>
            <a:r>
              <a:rPr kumimoji="0" lang="fa-IR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دائم</a:t>
            </a:r>
            <a:endParaRPr kumimoji="0" lang="en-US" sz="19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در هر ارتباط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TCP</a:t>
            </a: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که بین مشتری و سرویس دهنده برقرار می شود،  می توان چندین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شی را ارسال نمود.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بعد از ارسال یک شی از طرف سرویس دهنده، ارتباط همچنان توسط سرویس دهنده برای پاسخ به تقاضاهای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دیگر، باز خواهند ماند.</a:t>
            </a:r>
            <a:endParaRPr kumimoji="0" lang="fa-I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928670"/>
            <a:ext cx="8715436" cy="114300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60000"/>
              </a:lnSpc>
              <a:buNone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فرض کنید که کاربر آدرس زیر را وارد می نماید: (این فایل شامل ارجاع به 10 تصویر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jpeg 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می باشد)</a:t>
            </a:r>
          </a:p>
          <a:p>
            <a:pPr rtl="1">
              <a:lnSpc>
                <a:spcPct val="160000"/>
              </a:lnSpc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</a:rPr>
              <a:t>www.someSchool.edu/someDepartment/home.index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r" rtl="1">
              <a:lnSpc>
                <a:spcPct val="160000"/>
              </a:lnSpc>
              <a:buNone/>
            </a:pPr>
            <a:endParaRPr lang="fa-IR" sz="19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42881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04756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623856" y="2095500"/>
            <a:ext cx="394335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ZapfDingbats" pitchFamily="8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HTTP client initiates TCP connection to HTTP server (process) at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www.someSchool.edu on port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71481" y="3643314"/>
            <a:ext cx="3810000" cy="160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2.</a:t>
            </a:r>
            <a:r>
              <a:rPr lang="en-US" sz="2000" dirty="0"/>
              <a:t> HTTP</a:t>
            </a:r>
            <a:r>
              <a:rPr lang="en-US" sz="1800" dirty="0"/>
              <a:t> client sends HTTP </a:t>
            </a:r>
            <a:r>
              <a:rPr lang="en-US" sz="1800" i="1" dirty="0">
                <a:solidFill>
                  <a:schemeClr val="accent2"/>
                </a:solidFill>
              </a:rPr>
              <a:t>request message</a:t>
            </a:r>
            <a:r>
              <a:rPr lang="en-US" sz="1800" dirty="0"/>
              <a:t> (containing URL) into TCP connection socket. Message indicates that client wants object </a:t>
            </a:r>
            <a:r>
              <a:rPr lang="en-US" sz="1800" dirty="0" err="1">
                <a:latin typeface="Arial" charset="0"/>
              </a:rPr>
              <a:t>someDepartment</a:t>
            </a:r>
            <a:r>
              <a:rPr lang="en-US" sz="1800" dirty="0">
                <a:latin typeface="Arial" charset="0"/>
              </a:rPr>
              <a:t>/</a:t>
            </a:r>
            <a:r>
              <a:rPr lang="en-US" sz="1800" dirty="0" err="1">
                <a:latin typeface="Arial" charset="0"/>
              </a:rPr>
              <a:t>home.index</a:t>
            </a:r>
            <a:endParaRPr lang="en-US" sz="1800" dirty="0"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48181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1b.</a:t>
            </a:r>
            <a:r>
              <a:rPr lang="en-US" sz="2000" dirty="0"/>
              <a:t> HTTP</a:t>
            </a:r>
            <a:r>
              <a:rPr lang="en-US" sz="1800" dirty="0"/>
              <a:t> server at host </a:t>
            </a:r>
            <a:r>
              <a:rPr lang="en-US" sz="1800" dirty="0">
                <a:latin typeface="Arial" charset="0"/>
              </a:rPr>
              <a:t>www.someSchool.edu </a:t>
            </a:r>
            <a:r>
              <a:rPr lang="en-US" sz="1800" dirty="0"/>
              <a:t>waiting for TCP connection at port 80.  “accepts” connection, notifying client</a:t>
            </a:r>
            <a:endParaRPr lang="en-US" sz="20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691031" y="4381501"/>
            <a:ext cx="3810000" cy="147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3.</a:t>
            </a:r>
            <a:r>
              <a:rPr lang="en-US" sz="2000" dirty="0"/>
              <a:t> HTTP</a:t>
            </a:r>
            <a:r>
              <a:rPr lang="en-US" sz="1800" dirty="0"/>
              <a:t> server receives request message, forms </a:t>
            </a:r>
            <a:r>
              <a:rPr lang="en-US" sz="1800" i="1" dirty="0">
                <a:solidFill>
                  <a:schemeClr val="accent2"/>
                </a:solidFill>
              </a:rPr>
              <a:t>response message</a:t>
            </a:r>
            <a:r>
              <a:rPr lang="en-US" sz="1800" dirty="0"/>
              <a:t> containing requested object, and sends message into its socket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014756" y="2500306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62356" y="4357694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3857620" y="485776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42844" y="594201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986181" y="3014656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785918" y="214290"/>
            <a:ext cx="5359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8B8"/>
                </a:solidFill>
              </a:rPr>
              <a:t>Nonpersistent</a:t>
            </a:r>
            <a:r>
              <a:rPr lang="en-US" sz="3600" b="1" dirty="0" smtClean="0">
                <a:solidFill>
                  <a:srgbClr val="0808B8"/>
                </a:solidFill>
              </a:rPr>
              <a:t> HTTP (cont.)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 b="1" dirty="0" err="1">
                <a:solidFill>
                  <a:srgbClr val="0808B8"/>
                </a:solidFill>
              </a:rPr>
              <a:t>Nonpersistent</a:t>
            </a:r>
            <a:r>
              <a:rPr lang="en-US" sz="3600" b="1" dirty="0">
                <a:solidFill>
                  <a:srgbClr val="0808B8"/>
                </a:solidFill>
              </a:rPr>
              <a:t> HTTP (cont.)</a:t>
            </a:r>
            <a:endParaRPr lang="en-US" b="1" dirty="0">
              <a:solidFill>
                <a:srgbClr val="0808B8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1095375" y="2047875"/>
            <a:ext cx="3810000" cy="1533525"/>
          </a:xfrm>
        </p:spPr>
        <p:txBody>
          <a:bodyPr>
            <a:normAutofit fontScale="92500" lnSpcReduction="20000"/>
          </a:bodyPr>
          <a:lstStyle/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r>
              <a:rPr lang="en-US" sz="1800" dirty="0"/>
              <a:t> HTTP client receives response message containing html file, displays html.  Parsing html file, finds 10 referenced jpeg  objects</a:t>
            </a:r>
            <a:endParaRPr lang="en-US" sz="200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873C-1193-4AA7-BD17-1DD2FC3DF8C6}" type="slidenum">
              <a:rPr lang="en-US"/>
              <a:pPr/>
              <a:t>24</a:t>
            </a:fld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6.</a:t>
            </a:r>
            <a:r>
              <a:rPr lang="en-US" sz="2000" dirty="0"/>
              <a:t> </a:t>
            </a:r>
            <a:r>
              <a:rPr lang="en-US" sz="1800" dirty="0"/>
              <a:t>Steps 1-5 repeated for each of 10 jpeg objects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035550" y="13144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4.</a:t>
            </a:r>
            <a:r>
              <a:rPr lang="en-US" sz="2000" dirty="0"/>
              <a:t> HTTP</a:t>
            </a:r>
            <a:r>
              <a:rPr lang="en-US" sz="1800" dirty="0"/>
              <a:t> server closes TCP connection. </a:t>
            </a:r>
            <a:endParaRPr lang="en-US" sz="2000" dirty="0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542925" y="1519238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49225" y="338296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HTTP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 غیر دائم : زمان پاسخ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25</a:t>
            </a:fld>
            <a:endParaRPr lang="en-US"/>
          </a:p>
        </p:txBody>
      </p:sp>
      <p:pic>
        <p:nvPicPr>
          <p:cNvPr id="8" name="Picture 7" descr="fig02_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738968" cy="42148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28926" y="5786454"/>
            <a:ext cx="2980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total = 2RTT+transmit time</a:t>
            </a:r>
            <a:endParaRPr lang="en-US" sz="2000" dirty="0"/>
          </a:p>
        </p:txBody>
      </p:sp>
      <p:sp>
        <p:nvSpPr>
          <p:cNvPr id="9" name="Rectangle 460"/>
          <p:cNvSpPr txBox="1">
            <a:spLocks noChangeArrowheads="1"/>
          </p:cNvSpPr>
          <p:nvPr/>
        </p:nvSpPr>
        <p:spPr>
          <a:xfrm>
            <a:off x="4786314" y="1295384"/>
            <a:ext cx="4000528" cy="406244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19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تعریف </a:t>
            </a:r>
            <a:r>
              <a:rPr kumimoji="0" lang="en-US" sz="19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RTT</a:t>
            </a:r>
            <a:r>
              <a:rPr kumimoji="0" lang="fa-IR" sz="19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 </a:t>
            </a:r>
            <a:r>
              <a:rPr kumimoji="0" lang="fa-IR" sz="19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زمان لازم برای اینکه یک بسته </a:t>
            </a:r>
            <a:r>
              <a:rPr kumimoji="0" lang="fa-IR" sz="19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کو</a:t>
            </a:r>
            <a:r>
              <a:rPr lang="fa-IR" sz="1900" b="1" dirty="0">
                <a:solidFill>
                  <a:schemeClr val="tx1"/>
                </a:solidFill>
                <a:cs typeface="B Nazanin" pitchFamily="2" charset="-78"/>
              </a:rPr>
              <a:t>چ</a:t>
            </a:r>
            <a:r>
              <a:rPr kumimoji="0" lang="fa-IR" sz="19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 </a:t>
            </a:r>
            <a:r>
              <a:rPr kumimoji="0" lang="fa-IR" sz="19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از مشتری به سرویس دهنده برود و برگردد.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1900" b="1" dirty="0" smtClean="0">
                <a:solidFill>
                  <a:srgbClr val="FF0000"/>
                </a:solidFill>
                <a:cs typeface="B Nazanin" pitchFamily="2" charset="-78"/>
              </a:rPr>
              <a:t>زمان پاسخ شامل : </a:t>
            </a:r>
            <a:endParaRPr kumimoji="0" lang="en-US" sz="19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یک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RTT</a:t>
            </a: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برای برقراری ارتباط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TCP</a:t>
            </a:r>
            <a:endParaRPr kumimoji="0" lang="fa-I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یک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RTT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برای ”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HTTP 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درخواست“ و چندین بایتِ اول از  ”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HTTP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پاسخ“</a:t>
            </a:r>
            <a:r>
              <a:rPr lang="ru-RU" sz="19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برای برگشت.</a:t>
            </a:r>
          </a:p>
          <a:p>
            <a:pPr marL="342900" lvl="0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زمان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ارسال فایل</a:t>
            </a:r>
            <a:endParaRPr kumimoji="0" lang="fa-I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build="p" bldLvl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HTTP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 دائم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142984"/>
            <a:ext cx="4071966" cy="435771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60000"/>
              </a:lnSpc>
              <a:buNone/>
            </a:pPr>
            <a:r>
              <a:rPr lang="fa-IR" sz="1900" b="1" u="sng" dirty="0" smtClean="0">
                <a:solidFill>
                  <a:srgbClr val="FF0000"/>
                </a:solidFill>
                <a:cs typeface="B Nazanin" pitchFamily="2" charset="-78"/>
              </a:rPr>
              <a:t>پیامدهای </a:t>
            </a:r>
            <a:r>
              <a:rPr lang="en-US" sz="1900" b="1" u="sng" dirty="0" smtClean="0">
                <a:solidFill>
                  <a:srgbClr val="FF0000"/>
                </a:solidFill>
                <a:cs typeface="B Nazanin" pitchFamily="2" charset="-78"/>
              </a:rPr>
              <a:t>HTTP</a:t>
            </a:r>
            <a:r>
              <a:rPr lang="fa-IR" sz="1900" b="1" u="sng" dirty="0" smtClean="0">
                <a:solidFill>
                  <a:srgbClr val="FF0000"/>
                </a:solidFill>
                <a:cs typeface="B Nazanin" pitchFamily="2" charset="-78"/>
              </a:rPr>
              <a:t> غیر دائم</a:t>
            </a:r>
            <a:endParaRPr lang="en-US" sz="1900" b="1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برای هر شی، نیاز به 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RTT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2*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می باشد.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به ازای هر  ارتباط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TCP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، سرباری را به سیستم عامل وارد می نماید.</a:t>
            </a:r>
            <a:endParaRPr lang="fa-IR" sz="1900" dirty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برای جبران کاهش سرعت (بدلیل سری بودن عملیات درخواست و پاسخ) ، مرورگرها از ارتباطات چندگانه موازی با سرویس دهنده استفاده می نمایند.</a:t>
            </a: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26</a:t>
            </a:fld>
            <a:endParaRPr lang="en-US"/>
          </a:p>
        </p:txBody>
      </p:sp>
      <p:sp>
        <p:nvSpPr>
          <p:cNvPr id="9" name="Rectangle 460"/>
          <p:cNvSpPr txBox="1">
            <a:spLocks noChangeArrowheads="1"/>
          </p:cNvSpPr>
          <p:nvPr/>
        </p:nvSpPr>
        <p:spPr>
          <a:xfrm>
            <a:off x="285720" y="1214422"/>
            <a:ext cx="4071966" cy="36433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HTTP</a:t>
            </a:r>
            <a:r>
              <a:rPr kumimoji="0" lang="fa-IR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دائم</a:t>
            </a:r>
            <a:endParaRPr kumimoji="0" lang="en-US" sz="19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دهنده بعد از ارسال پاسخ، ارتباط را همچنان باز نگه میدارد.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پیامهای بعدی، از طریق همان ارتباط اولیه ارسال می شوند.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مشتری بلافاصله بعد از برخورد با یک شی جدید، درخواستی را ارسال می دارد.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7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1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708" grpId="0" build="p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1142984"/>
            <a:ext cx="8715436" cy="171451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دو نوع پیام </a:t>
            </a:r>
            <a:r>
              <a:rPr lang="en-US" sz="2000" dirty="0" smtClean="0">
                <a:solidFill>
                  <a:schemeClr val="tx1"/>
                </a:solidFill>
                <a:cs typeface="B Nazanin" pitchFamily="2" charset="-78"/>
              </a:rPr>
              <a:t>HTTP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 موجود می باشد: درخواست و پاسخ </a:t>
            </a:r>
            <a:r>
              <a:rPr lang="en-US" sz="2000" dirty="0" smtClean="0">
                <a:solidFill>
                  <a:schemeClr val="tx1"/>
                </a:solidFill>
                <a:cs typeface="B Nazanin" pitchFamily="2" charset="-78"/>
              </a:rPr>
              <a:t>(Request, Response)</a:t>
            </a:r>
          </a:p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HTTP request message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fa-IR" sz="1800" dirty="0" smtClean="0">
                <a:solidFill>
                  <a:srgbClr val="FF0000"/>
                </a:solidFill>
                <a:cs typeface="B Nazanin" pitchFamily="2" charset="-78"/>
              </a:rPr>
              <a:t>بصورت اسکی ( با فرمت قابل فهم برای انسان) می باشد.</a:t>
            </a:r>
            <a:endParaRPr lang="en-US" sz="18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27</a:t>
            </a:fld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04756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808B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538" y="142852"/>
            <a:ext cx="6429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600" b="1" dirty="0">
                <a:solidFill>
                  <a:srgbClr val="0808B8"/>
                </a:solidFill>
                <a:latin typeface="+mj-lt"/>
                <a:ea typeface="+mj-ea"/>
                <a:cs typeface="B Titr" pitchFamily="2" charset="-78"/>
              </a:rPr>
              <a:t>HTTP request </a:t>
            </a:r>
            <a:r>
              <a:rPr lang="en-US" sz="3600" b="1" dirty="0" smtClean="0">
                <a:solidFill>
                  <a:srgbClr val="0808B8"/>
                </a:solidFill>
                <a:latin typeface="+mj-lt"/>
                <a:ea typeface="+mj-ea"/>
                <a:cs typeface="B Titr" pitchFamily="2" charset="-78"/>
              </a:rPr>
              <a:t>message</a:t>
            </a:r>
            <a:r>
              <a:rPr lang="en-US" sz="2800" b="1" dirty="0" smtClean="0">
                <a:solidFill>
                  <a:srgbClr val="0808B8"/>
                </a:solidFill>
                <a:cs typeface="B Titr" pitchFamily="2" charset="-78"/>
              </a:rPr>
              <a:t> [RFC 2616]</a:t>
            </a:r>
            <a:endParaRPr lang="fa-IR" sz="2800" b="1" dirty="0" smtClean="0">
              <a:solidFill>
                <a:srgbClr val="0808B8"/>
              </a:solidFill>
              <a:latin typeface="+mj-lt"/>
              <a:ea typeface="+mj-ea"/>
              <a:cs typeface="B Titr" pitchFamily="2" charset="-78"/>
            </a:endParaRPr>
          </a:p>
          <a:p>
            <a:pPr algn="ctr" rtl="1"/>
            <a:r>
              <a:rPr lang="fa-IR" sz="2800" b="1" dirty="0" smtClean="0">
                <a:solidFill>
                  <a:srgbClr val="0808B8"/>
                </a:solidFill>
                <a:latin typeface="+mj-lt"/>
                <a:ea typeface="+mj-ea"/>
                <a:cs typeface="B Titr" pitchFamily="2" charset="-78"/>
              </a:rPr>
              <a:t>پیام </a:t>
            </a:r>
            <a:r>
              <a:rPr lang="en-US" sz="2800" b="1" dirty="0" smtClean="0">
                <a:solidFill>
                  <a:srgbClr val="0808B8"/>
                </a:solidFill>
                <a:latin typeface="+mj-lt"/>
                <a:ea typeface="+mj-ea"/>
                <a:cs typeface="B Titr" pitchFamily="2" charset="-78"/>
              </a:rPr>
              <a:t>HTTP</a:t>
            </a:r>
            <a:r>
              <a:rPr lang="fa-IR" sz="2800" b="1" dirty="0" smtClean="0">
                <a:solidFill>
                  <a:srgbClr val="0808B8"/>
                </a:solidFill>
                <a:latin typeface="+mj-lt"/>
                <a:ea typeface="+mj-ea"/>
                <a:cs typeface="B Titr" pitchFamily="2" charset="-78"/>
              </a:rPr>
              <a:t> درخواست </a:t>
            </a:r>
            <a:endParaRPr lang="en-GB" sz="2800" b="1" dirty="0">
              <a:solidFill>
                <a:srgbClr val="0808B8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797143" y="3127370"/>
            <a:ext cx="49085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GET /</a:t>
            </a:r>
            <a:r>
              <a:rPr lang="en-US" sz="2000" b="1" dirty="0" err="1">
                <a:latin typeface="Courier New" pitchFamily="49" charset="0"/>
              </a:rPr>
              <a:t>somedir</a:t>
            </a:r>
            <a:r>
              <a:rPr lang="en-US" sz="2000" b="1" dirty="0">
                <a:latin typeface="Courier New" pitchFamily="49" charset="0"/>
              </a:rPr>
              <a:t>/page.html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Host: www.someschool.edu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User-agent: Mozilla/4.0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Connection: close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Accept-</a:t>
            </a:r>
            <a:r>
              <a:rPr lang="en-US" sz="2000" b="1" dirty="0" err="1">
                <a:latin typeface="Courier New" pitchFamily="49" charset="0"/>
              </a:rPr>
              <a:t>language:fr</a:t>
            </a:r>
            <a:r>
              <a:rPr lang="en-US" sz="2000" b="1" dirty="0">
                <a:latin typeface="Courier New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(extra carriage return, line feed)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1406" y="2786058"/>
            <a:ext cx="20553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808B8"/>
                </a:solidFill>
              </a:rPr>
              <a:t>request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808B8"/>
                </a:solidFill>
              </a:rPr>
              <a:t>(GET, POST,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808B8"/>
                </a:solidFill>
              </a:rPr>
              <a:t>HEAD commands)</a:t>
            </a:r>
            <a:endParaRPr lang="en-US" dirty="0">
              <a:solidFill>
                <a:srgbClr val="0808B8"/>
              </a:solidFill>
              <a:latin typeface="Times New Roman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911318" y="3028949"/>
            <a:ext cx="923925" cy="257175"/>
          </a:xfrm>
          <a:prstGeom prst="line">
            <a:avLst/>
          </a:prstGeom>
          <a:noFill/>
          <a:ln w="19050">
            <a:solidFill>
              <a:srgbClr val="0808B8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2816193" y="3435345"/>
            <a:ext cx="227013" cy="1311275"/>
          </a:xfrm>
          <a:custGeom>
            <a:avLst/>
            <a:gdLst/>
            <a:ahLst/>
            <a:cxnLst>
              <a:cxn ang="0">
                <a:pos x="122" y="6"/>
              </a:cxn>
              <a:cxn ang="0">
                <a:pos x="0" y="0"/>
              </a:cxn>
              <a:cxn ang="0">
                <a:pos x="0" y="924"/>
              </a:cxn>
              <a:cxn ang="0">
                <a:pos x="150" y="918"/>
              </a:cxn>
            </a:cxnLst>
            <a:rect l="0" t="0" r="r" b="b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 cap="flat" cmpd="sng">
            <a:solidFill>
              <a:srgbClr val="0808B8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898894" y="3938583"/>
            <a:ext cx="923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808B8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808B8"/>
                </a:solidFill>
              </a:rPr>
              <a:t> lines</a:t>
            </a:r>
            <a:endParaRPr lang="en-US" dirty="0">
              <a:solidFill>
                <a:srgbClr val="0808B8"/>
              </a:solidFill>
              <a:latin typeface="Times New Roman" pitchFamily="18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2092283" y="4857760"/>
            <a:ext cx="923925" cy="257175"/>
          </a:xfrm>
          <a:prstGeom prst="line">
            <a:avLst/>
          </a:prstGeom>
          <a:noFill/>
          <a:ln w="19050">
            <a:solidFill>
              <a:srgbClr val="0808B8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22231" y="4891083"/>
            <a:ext cx="18914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808B8"/>
                </a:solidFill>
              </a:rPr>
              <a:t>Carriage return,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808B8"/>
                </a:solidFill>
              </a:rPr>
              <a:t>line feed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808B8"/>
                </a:solidFill>
              </a:rPr>
              <a:t>indicates end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808B8"/>
                </a:solidFill>
              </a:rPr>
              <a:t>of message</a:t>
            </a:r>
            <a:endParaRPr lang="en-US" dirty="0">
              <a:solidFill>
                <a:srgbClr val="0808B8"/>
              </a:solidFill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0924" y="3571876"/>
            <a:ext cx="2000232" cy="127419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60000"/>
              </a:lnSpc>
            </a:pPr>
            <a:r>
              <a:rPr lang="fa-IR" sz="1600" dirty="0" smtClean="0">
                <a:solidFill>
                  <a:srgbClr val="FF0000"/>
                </a:solidFill>
                <a:cs typeface="B Nazanin" pitchFamily="2" charset="-78"/>
              </a:rPr>
              <a:t>هم برای پروکسی وب و هم هاستینگ چند سایت در یک سرویس دهنده</a:t>
            </a:r>
            <a:endParaRPr lang="en-US" sz="16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6500827" y="3643314"/>
            <a:ext cx="428627" cy="142876"/>
          </a:xfrm>
          <a:prstGeom prst="line">
            <a:avLst/>
          </a:prstGeom>
          <a:noFill/>
          <a:ln w="19050">
            <a:solidFill>
              <a:srgbClr val="0808B8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929454" y="4906382"/>
            <a:ext cx="1857356" cy="127419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60000"/>
              </a:lnSpc>
            </a:pPr>
            <a:r>
              <a:rPr lang="fa-IR" sz="1600" dirty="0" smtClean="0">
                <a:solidFill>
                  <a:srgbClr val="FF0000"/>
                </a:solidFill>
                <a:cs typeface="B Nazanin" pitchFamily="2" charset="-78"/>
              </a:rPr>
              <a:t>درخواست از سرویس دهنده برای بستن ارتباط، بعد از ارسال شیِ مورد نظر</a:t>
            </a:r>
            <a:endParaRPr lang="en-US" sz="16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5572132" y="4286256"/>
            <a:ext cx="1214446" cy="571504"/>
          </a:xfrm>
          <a:prstGeom prst="line">
            <a:avLst/>
          </a:prstGeom>
          <a:noFill/>
          <a:ln w="19050">
            <a:solidFill>
              <a:srgbClr val="0808B8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563888" y="5477717"/>
            <a:ext cx="2436840" cy="8802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60000"/>
              </a:lnSpc>
            </a:pPr>
            <a:r>
              <a:rPr lang="fa-IR" sz="1600" dirty="0" smtClean="0">
                <a:solidFill>
                  <a:srgbClr val="FF0000"/>
                </a:solidFill>
                <a:cs typeface="B Nazanin" pitchFamily="2" charset="-78"/>
              </a:rPr>
              <a:t>کاربر ترجیح میدهد، نسخه به زبان فرانسوی این شی را دریافت نماید.</a:t>
            </a:r>
            <a:endParaRPr lang="en-US" sz="16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5214942" y="4643446"/>
            <a:ext cx="142876" cy="785818"/>
          </a:xfrm>
          <a:prstGeom prst="line">
            <a:avLst/>
          </a:prstGeom>
          <a:noFill/>
          <a:ln w="19050">
            <a:solidFill>
              <a:srgbClr val="0808B8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7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1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708" grpId="0" build="p" animBg="1"/>
      <p:bldP spid="19" grpId="0"/>
      <p:bldP spid="21" grpId="0"/>
      <p:bldP spid="21" grpId="1"/>
      <p:bldP spid="22" grpId="0" animBg="1"/>
      <p:bldP spid="23" grpId="0" animBg="1"/>
      <p:bldP spid="24" grpId="0"/>
      <p:bldP spid="24" grpId="1"/>
      <p:bldP spid="25" grpId="0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pPr rtl="1"/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وضعیت(حالت) کاربر – سرویس دهنده : کوکی ها</a:t>
            </a:r>
            <a:endParaRPr lang="en-US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28</a:t>
            </a:fld>
            <a:endParaRPr lang="en-US"/>
          </a:p>
        </p:txBody>
      </p:sp>
      <p:sp>
        <p:nvSpPr>
          <p:cNvPr id="16" name="Rectangle 460"/>
          <p:cNvSpPr txBox="1">
            <a:spLocks noChangeArrowheads="1"/>
          </p:cNvSpPr>
          <p:nvPr/>
        </p:nvSpPr>
        <p:spPr>
          <a:xfrm>
            <a:off x="4643438" y="1285860"/>
            <a:ext cx="4214842" cy="435771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HTTP</a:t>
            </a:r>
            <a:r>
              <a:rPr kumimoji="0" lang="fa-IR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پروتکلی بدون نگهداری حالت می باشد.</a:t>
            </a:r>
            <a:endParaRPr kumimoji="0" lang="en-US" sz="19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باعث مقیاس پذیر شدن سرویس دهنده می شود.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اما به هر حال سرویس دهنده نیاز به شناسایی  کاربر و محدود کردن دسترسی او دارد.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برای اینکار از کوکی ها می توان استفاده نمود.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7" name="Rectangle 460"/>
          <p:cNvSpPr txBox="1">
            <a:spLocks noChangeArrowheads="1"/>
          </p:cNvSpPr>
          <p:nvPr/>
        </p:nvSpPr>
        <p:spPr>
          <a:xfrm>
            <a:off x="285720" y="1357298"/>
            <a:ext cx="4286280" cy="435771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19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بسیاری از سایت های مهم از کوکی ها استفاده می نمایند.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1900" b="1" u="sng" noProof="0" dirty="0" smtClean="0">
                <a:solidFill>
                  <a:srgbClr val="FF0000"/>
                </a:solidFill>
                <a:cs typeface="B Nazanin" pitchFamily="2" charset="-78"/>
              </a:rPr>
              <a:t>شامل چهار مولفه می باشد:</a:t>
            </a:r>
            <a:endParaRPr kumimoji="0" lang="en-US" sz="19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یک خط مربوط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به کوکی در پیام 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HTTP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پاسخ</a:t>
            </a:r>
          </a:p>
          <a:p>
            <a:pPr marL="342900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یک خط مربوط به کوکی در پیام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HTTP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درخواست</a:t>
            </a:r>
          </a:p>
          <a:p>
            <a:pPr marL="342900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فایل کوکی بر روی میزبان مشتری، که توسط مرورگر مدیریت می شود.</a:t>
            </a:r>
          </a:p>
          <a:p>
            <a:pPr marL="342900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پایگاه داده ای در سمت سرویس دهنده </a:t>
            </a:r>
            <a:endParaRPr lang="en-US" sz="19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2AB-53CB-40AE-8151-BDA5EC8DFBA6}" type="slidenum">
              <a:rPr lang="en-US"/>
              <a:pPr/>
              <a:t>29</a:t>
            </a:fld>
            <a:endParaRPr lang="en-US"/>
          </a:p>
        </p:txBody>
      </p:sp>
      <p:sp>
        <p:nvSpPr>
          <p:cNvPr id="56" name="Rectangle 55"/>
          <p:cNvSpPr>
            <a:spLocks noGrp="1" noChangeArrowheads="1"/>
          </p:cNvSpPr>
          <p:nvPr/>
        </p:nvSpPr>
        <p:spPr>
          <a:xfrm>
            <a:off x="6815182" y="142852"/>
            <a:ext cx="2114536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کوکی ها : نگهداری حالت </a:t>
            </a:r>
            <a:r>
              <a:rPr lang="fa-IR" sz="2400" dirty="0" smtClean="0">
                <a:solidFill>
                  <a:srgbClr val="0808B8"/>
                </a:solidFill>
                <a:cs typeface="B Titr" pitchFamily="2" charset="-78"/>
              </a:rPr>
              <a:t>(ادامه)</a:t>
            </a:r>
            <a:endParaRPr lang="en-US" dirty="0">
              <a:solidFill>
                <a:srgbClr val="0808B8"/>
              </a:solidFill>
              <a:cs typeface="B Titr" pitchFamily="2" charset="-78"/>
            </a:endParaRPr>
          </a:p>
        </p:txBody>
      </p:sp>
      <p:pic>
        <p:nvPicPr>
          <p:cNvPr id="58" name="Picture 57" descr="fig02_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18" y="142852"/>
            <a:ext cx="6516068" cy="624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2.1 Principles of network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2.2 Web and HTTP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2.3 FTP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2.4 Electronic Mail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SMTP, POP3, IMAP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2.5 DNS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2.6 P2P </a:t>
            </a:r>
            <a:r>
              <a:rPr lang="en-US" sz="2400" dirty="0" smtClean="0"/>
              <a:t>applications</a:t>
            </a:r>
            <a:endParaRPr lang="en-US" sz="24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3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فصل دوم – لایه کاربرد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808B8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pPr rtl="1"/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کوکی ها</a:t>
            </a:r>
            <a:r>
              <a:rPr lang="fa-IR" sz="2800" dirty="0" smtClean="0">
                <a:solidFill>
                  <a:srgbClr val="0808B8"/>
                </a:solidFill>
                <a:cs typeface="B Titr" pitchFamily="2" charset="-78"/>
              </a:rPr>
              <a:t>(ادامه)</a:t>
            </a:r>
            <a:endParaRPr lang="en-US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30</a:t>
            </a:fld>
            <a:endParaRPr lang="en-US"/>
          </a:p>
        </p:txBody>
      </p:sp>
      <p:sp>
        <p:nvSpPr>
          <p:cNvPr id="16" name="Rectangle 460"/>
          <p:cNvSpPr txBox="1">
            <a:spLocks noChangeArrowheads="1"/>
          </p:cNvSpPr>
          <p:nvPr/>
        </p:nvSpPr>
        <p:spPr>
          <a:xfrm>
            <a:off x="4643438" y="857232"/>
            <a:ext cx="4214842" cy="307183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کاربرد کوکی ها</a:t>
            </a:r>
            <a:endParaRPr kumimoji="0" lang="en-US" sz="19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اجازه دادن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(Authorization)</a:t>
            </a:r>
            <a:endParaRPr kumimoji="0" lang="fa-I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کارتهای خرید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(Shopping Cards)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نگهداری وضعیت جلسه کاربر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(User Session State)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جهت ایمیل های وبی – مانند یاهو، جی میل و ...</a:t>
            </a:r>
          </a:p>
        </p:txBody>
      </p:sp>
      <p:sp>
        <p:nvSpPr>
          <p:cNvPr id="17" name="Rectangle 460"/>
          <p:cNvSpPr txBox="1">
            <a:spLocks noChangeArrowheads="1"/>
          </p:cNvSpPr>
          <p:nvPr/>
        </p:nvSpPr>
        <p:spPr>
          <a:xfrm>
            <a:off x="285720" y="1357298"/>
            <a:ext cx="4286280" cy="24288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1900" b="1" u="sng" dirty="0" smtClean="0">
                <a:solidFill>
                  <a:srgbClr val="FF0000"/>
                </a:solidFill>
                <a:cs typeface="B Nazanin" pitchFamily="2" charset="-78"/>
              </a:rPr>
              <a:t>کوکی ها و حریم خصوصی 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کوکی ها به سایت اجازه مقداری یادگیری درباره ما می دهند.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شما ممکن است در سایتهایی ایمیل و نام خود را وارد نمایید.</a:t>
            </a:r>
            <a:endParaRPr kumimoji="0" lang="fa-IR" sz="1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7" name="Rectangle 460"/>
          <p:cNvSpPr txBox="1">
            <a:spLocks noChangeArrowheads="1"/>
          </p:cNvSpPr>
          <p:nvPr/>
        </p:nvSpPr>
        <p:spPr>
          <a:xfrm>
            <a:off x="285720" y="4143380"/>
            <a:ext cx="8501122" cy="171451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60000"/>
              </a:lnSpc>
              <a:spcBef>
                <a:spcPct val="20000"/>
              </a:spcBef>
            </a:pPr>
            <a:r>
              <a:rPr lang="fa-IR" sz="1900" b="1" u="sng" dirty="0" smtClean="0">
                <a:solidFill>
                  <a:srgbClr val="FF0000"/>
                </a:solidFill>
                <a:cs typeface="B Nazanin" pitchFamily="2" charset="-78"/>
              </a:rPr>
              <a:t>نحوه نگهداری ”وضعیت“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توسط پروتکل های پایانی نقطه-به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–نقطه،  وضعیت در فرستنده/گیرنده بر روی تراکنش ها نگهداری می شود.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کوکی ها : پیامهای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http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حمل کننده وضعیت می باشند.</a:t>
            </a:r>
            <a:endParaRPr kumimoji="0" lang="fa-IR" sz="1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pPr rtl="1"/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نهانگاههای وب (سرورهای پروکسی)</a:t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Web Caches (Proxy server)</a:t>
            </a:r>
            <a:endParaRPr lang="en-US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31</a:t>
            </a:fld>
            <a:endParaRPr lang="en-US"/>
          </a:p>
        </p:txBody>
      </p:sp>
      <p:sp>
        <p:nvSpPr>
          <p:cNvPr id="16" name="Rectangle 460"/>
          <p:cNvSpPr txBox="1">
            <a:spLocks noChangeArrowheads="1"/>
          </p:cNvSpPr>
          <p:nvPr/>
        </p:nvSpPr>
        <p:spPr>
          <a:xfrm>
            <a:off x="4786314" y="1857364"/>
            <a:ext cx="4214842" cy="442915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کاربر مرورگر خود را برای دسترسی به وب،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به پروکسی تنظیم می نماید.</a:t>
            </a:r>
            <a:endParaRPr kumimoji="0" lang="fa-I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مرورگر تمام درخواستهای خود را به سمت پروکسی ارسال می دارد.</a:t>
            </a:r>
          </a:p>
          <a:p>
            <a:pPr marL="800100" lvl="1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اشیایی که در نهانگاه باشند، پروکسی آنها را برمی گرداند.</a:t>
            </a:r>
          </a:p>
          <a:p>
            <a:pPr marL="800100" lvl="1" indent="-34290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در غیر اینصورت، پروکسی اشیاء را از سرویس دهنده اصلی درخواست کرده و سپس آنها را به مشتری برمی گرداند.</a:t>
            </a:r>
            <a:endParaRPr lang="en-US" sz="19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Rectangle 460"/>
          <p:cNvSpPr txBox="1">
            <a:spLocks noChangeArrowheads="1"/>
          </p:cNvSpPr>
          <p:nvPr/>
        </p:nvSpPr>
        <p:spPr>
          <a:xfrm>
            <a:off x="428596" y="1214422"/>
            <a:ext cx="8501122" cy="64294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60000"/>
              </a:lnSpc>
              <a:spcBef>
                <a:spcPct val="20000"/>
              </a:spcBef>
            </a:pPr>
            <a:r>
              <a:rPr lang="fa-IR" sz="1900" b="1" dirty="0" smtClean="0">
                <a:solidFill>
                  <a:srgbClr val="FF0000"/>
                </a:solidFill>
                <a:cs typeface="B Nazanin" pitchFamily="2" charset="-78"/>
              </a:rPr>
              <a:t>هدف : ارسال پاسخ به مشتریها، بدون درگیر کردن سرویس دهنده اصلی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7"/>
            <a:ext cx="4643470" cy="3503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نهانگاههای وب (سرورهای پروکسی)</a:t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Web Caches (Proxy server)</a:t>
            </a:r>
            <a:endParaRPr lang="en-US" sz="40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32</a:t>
            </a:fld>
            <a:endParaRPr lang="en-US"/>
          </a:p>
        </p:txBody>
      </p:sp>
      <p:sp>
        <p:nvSpPr>
          <p:cNvPr id="16" name="Rectangle 460"/>
          <p:cNvSpPr txBox="1">
            <a:spLocks noChangeArrowheads="1"/>
          </p:cNvSpPr>
          <p:nvPr/>
        </p:nvSpPr>
        <p:spPr>
          <a:xfrm>
            <a:off x="4786314" y="1428736"/>
            <a:ext cx="4214842" cy="264320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پروکسی هم بعنوان مشتری و هم سرویس دهنده عمل می نماید.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معمولا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پروکسی بوسیله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ISP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(دانشگاه، شرکت و یا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ISP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های محلی نصب می شوند)</a:t>
            </a:r>
          </a:p>
        </p:txBody>
      </p:sp>
      <p:sp>
        <p:nvSpPr>
          <p:cNvPr id="8" name="Rectangle 460"/>
          <p:cNvSpPr txBox="1">
            <a:spLocks noChangeArrowheads="1"/>
          </p:cNvSpPr>
          <p:nvPr/>
        </p:nvSpPr>
        <p:spPr>
          <a:xfrm>
            <a:off x="285720" y="2285992"/>
            <a:ext cx="4214842" cy="264320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دلایل استفاده از نهانگاه وب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کاهش زمان پاسخ برای درخواستهای مشتریان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کاهش ترافیک بر روی لینک دسترسی دانشگاه</a:t>
            </a:r>
            <a:endParaRPr kumimoji="0" lang="fa-I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>
            <a:normAutofit/>
          </a:bodyPr>
          <a:lstStyle/>
          <a:p>
            <a:pPr rtl="1"/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مثالی از </a:t>
            </a: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Web Caching</a:t>
            </a:r>
            <a:endParaRPr lang="en-US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33</a:t>
            </a:fld>
            <a:endParaRPr lang="en-US"/>
          </a:p>
        </p:txBody>
      </p:sp>
      <p:sp>
        <p:nvSpPr>
          <p:cNvPr id="16" name="Rectangle 460"/>
          <p:cNvSpPr txBox="1">
            <a:spLocks noChangeArrowheads="1"/>
          </p:cNvSpPr>
          <p:nvPr/>
        </p:nvSpPr>
        <p:spPr>
          <a:xfrm>
            <a:off x="4786314" y="857232"/>
            <a:ext cx="4214842" cy="535785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فرضیات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متوسط اندازه اشیاء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= 100000 بیت</a:t>
            </a:r>
          </a:p>
          <a:p>
            <a:pPr marL="342900" marR="0" lvl="0" indent="-342900" algn="r" defTabSz="914400" rtl="1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baseline="0" dirty="0" smtClean="0">
                <a:solidFill>
                  <a:schemeClr val="tx1"/>
                </a:solidFill>
                <a:cs typeface="B Nazanin" pitchFamily="2" charset="-78"/>
              </a:rPr>
              <a:t>متوسط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نرخ درخواستها از طرف مرورگرهای دانشگاه به سرویس دهنده اصلی = 150 در ثانیه</a:t>
            </a:r>
          </a:p>
          <a:p>
            <a:pPr marL="342900" marR="0" lvl="0" indent="-342900" algn="r" defTabSz="914400" rtl="1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تاخیر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زمانی از مسیریاب دانشگاه به هر سرویس دهنده اصلی و برگشت به مسیریاب = 2  ثانیه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نتایج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 dirty="0" smtClean="0"/>
              <a:t>utilization on LAN = 15%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 dirty="0" smtClean="0"/>
              <a:t>utilization on access link = 100%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 dirty="0" smtClean="0"/>
              <a:t>total delay   = Internet delay + access delay + LAN delay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 dirty="0" smtClean="0"/>
              <a:t>  =  2 sec + minutes + milliseconds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6" y="785834"/>
            <a:ext cx="3619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>
            <a:normAutofit/>
          </a:bodyPr>
          <a:lstStyle/>
          <a:p>
            <a:pPr rtl="1"/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مثالی از </a:t>
            </a: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Web Caching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0808B8"/>
                </a:solidFill>
                <a:cs typeface="B Titr" pitchFamily="2" charset="-78"/>
              </a:rPr>
              <a:t>(ادامه)</a:t>
            </a:r>
            <a:endParaRPr lang="en-US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34</a:t>
            </a:fld>
            <a:endParaRPr lang="en-US"/>
          </a:p>
        </p:txBody>
      </p:sp>
      <p:sp>
        <p:nvSpPr>
          <p:cNvPr id="16" name="Rectangle 460"/>
          <p:cNvSpPr txBox="1">
            <a:spLocks noChangeArrowheads="1"/>
          </p:cNvSpPr>
          <p:nvPr/>
        </p:nvSpPr>
        <p:spPr>
          <a:xfrm>
            <a:off x="4786314" y="857232"/>
            <a:ext cx="4214842" cy="535785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یک جواب ممکن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ارتقاء پهنای باند لینک دسترسی، مثلا به 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100Mbps</a:t>
            </a:r>
            <a:endParaRPr kumimoji="0" lang="fa-IR" sz="1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نتایج</a:t>
            </a:r>
            <a:endParaRPr lang="en-US" sz="2000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utilization on LAN = 15%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utilization on access link = 15%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Total delay   = Internet delay + access delay + LAN delay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 =  2 sec + </a:t>
            </a:r>
            <a:r>
              <a:rPr lang="en-US" sz="2000" dirty="0" err="1" smtClean="0"/>
              <a:t>msecs</a:t>
            </a:r>
            <a:r>
              <a:rPr lang="en-US" sz="2000" dirty="0" smtClean="0"/>
              <a:t> + </a:t>
            </a:r>
            <a:r>
              <a:rPr lang="en-US" sz="2000" dirty="0" err="1" smtClean="0"/>
              <a:t>msecs</a:t>
            </a: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 often a costly upgrade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a-IR" sz="2000" u="sng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98632"/>
            <a:ext cx="3500462" cy="570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891519" y="3160754"/>
            <a:ext cx="12961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 Mbps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>
            <a:normAutofit/>
          </a:bodyPr>
          <a:lstStyle/>
          <a:p>
            <a:pPr rtl="1"/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مثالی از </a:t>
            </a: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Web Caching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0808B8"/>
                </a:solidFill>
                <a:cs typeface="B Titr" pitchFamily="2" charset="-78"/>
              </a:rPr>
              <a:t>(ادامه)</a:t>
            </a:r>
            <a:endParaRPr lang="en-US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35</a:t>
            </a:fld>
            <a:endParaRPr lang="en-US"/>
          </a:p>
        </p:txBody>
      </p:sp>
      <p:sp>
        <p:nvSpPr>
          <p:cNvPr id="16" name="Rectangle 460"/>
          <p:cNvSpPr txBox="1">
            <a:spLocks noChangeArrowheads="1"/>
          </p:cNvSpPr>
          <p:nvPr/>
        </p:nvSpPr>
        <p:spPr>
          <a:xfrm>
            <a:off x="4500562" y="857232"/>
            <a:ext cx="4500594" cy="550072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60000"/>
              </a:lnSpc>
              <a:spcBef>
                <a:spcPct val="20000"/>
              </a:spcBef>
              <a:defRPr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یک جواب ممکن</a:t>
            </a:r>
            <a:r>
              <a:rPr lang="en-US" sz="2000" u="sng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 دیگر: نصب نهانگاه وب</a:t>
            </a:r>
          </a:p>
          <a:p>
            <a:pPr marL="342900" marR="0" lvl="0" indent="-342900" algn="r" defTabSz="914400" rtl="1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فرض کنید نرخ برخورد 0.4 باشد.</a:t>
            </a:r>
            <a:endParaRPr kumimoji="0" lang="fa-IR" sz="1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نتایج</a:t>
            </a:r>
          </a:p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1000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fa-IR" sz="2000" dirty="0" smtClean="0"/>
              <a:t> </a:t>
            </a:r>
            <a:r>
              <a:rPr lang="en-US" sz="2000" dirty="0" smtClean="0"/>
              <a:t>40% requests will be satisfied almost immediately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fa-IR" sz="2000" dirty="0" smtClean="0"/>
              <a:t> </a:t>
            </a:r>
            <a:r>
              <a:rPr lang="en-US" sz="2000" dirty="0" smtClean="0"/>
              <a:t>60% requests satisfied by origin server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fa-IR" sz="2000" dirty="0" smtClean="0"/>
              <a:t> </a:t>
            </a:r>
            <a:r>
              <a:rPr lang="en-US" sz="2000" dirty="0" smtClean="0"/>
              <a:t>utilization of access link reduced to 60%, resulting in negligible  delays (say 10 </a:t>
            </a:r>
            <a:r>
              <a:rPr lang="en-US" sz="2000" dirty="0" err="1" smtClean="0"/>
              <a:t>msec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fa-IR" sz="2000" dirty="0" smtClean="0"/>
              <a:t> </a:t>
            </a:r>
            <a:r>
              <a:rPr lang="en-US" sz="2000" dirty="0" smtClean="0"/>
              <a:t>total </a:t>
            </a:r>
            <a:r>
              <a:rPr lang="en-US" sz="2000" dirty="0" err="1" smtClean="0"/>
              <a:t>avg</a:t>
            </a:r>
            <a:r>
              <a:rPr lang="en-US" sz="2000" dirty="0" smtClean="0"/>
              <a:t> delay   = Internet delay + access delay + LAN delay   =  .6*(2.01) </a:t>
            </a:r>
            <a:r>
              <a:rPr lang="en-US" sz="2000" dirty="0" err="1" smtClean="0"/>
              <a:t>secs</a:t>
            </a:r>
            <a:r>
              <a:rPr lang="en-US" sz="2000" dirty="0" smtClean="0"/>
              <a:t>  + .4*milliseconds &lt; 1.4 </a:t>
            </a:r>
            <a:r>
              <a:rPr lang="en-US" sz="2000" dirty="0" err="1" smtClean="0"/>
              <a:t>secs</a:t>
            </a:r>
            <a:endParaRPr lang="en-US" sz="20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a-IR" sz="2000" u="sng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66781"/>
            <a:ext cx="4071966" cy="551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Conditional GET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دریافت شرطی</a:t>
            </a:r>
            <a:endParaRPr lang="en-US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36</a:t>
            </a:fld>
            <a:endParaRPr lang="en-US"/>
          </a:p>
        </p:txBody>
      </p:sp>
      <p:sp>
        <p:nvSpPr>
          <p:cNvPr id="16" name="Rectangle 460"/>
          <p:cNvSpPr txBox="1">
            <a:spLocks noChangeArrowheads="1"/>
          </p:cNvSpPr>
          <p:nvPr/>
        </p:nvSpPr>
        <p:spPr>
          <a:xfrm>
            <a:off x="4500562" y="1285860"/>
            <a:ext cx="4500594" cy="414340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هدف 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: اگر شی مورد نظر در نهانگاه می باشد، نیازی به ارسال آن از طرف سرویس دهنده نمی باشد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توسط نهانگاه : تاریخ کپی شی درون نهان در دستور درخواست </a:t>
            </a:r>
            <a:r>
              <a:rPr lang="en-US" sz="20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ذکر می شود: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ourier New" pitchFamily="49" charset="0"/>
              </a:rPr>
              <a:t>If-modified-since: &lt;date&gt;</a:t>
            </a:r>
            <a:endParaRPr lang="fa-IR" sz="2000" dirty="0" smtClean="0">
              <a:latin typeface="Courier New" pitchFamily="49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dirty="0" smtClean="0">
                <a:solidFill>
                  <a:schemeClr val="tx1"/>
                </a:solidFill>
                <a:latin typeface="Courier New" pitchFamily="49" charset="0"/>
                <a:cs typeface="B Nazanin" pitchFamily="2" charset="-78"/>
              </a:rPr>
              <a:t>سرویس دهنده : اگر کپی شی درون نهانگاه به روز می باشد، هیچ داده ای را ارسال نمی دارد.</a:t>
            </a:r>
          </a:p>
          <a:p>
            <a:pPr marL="342900" lvl="1" indent="-342900" algn="l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latin typeface="Courier New" pitchFamily="49" charset="0"/>
              </a:rPr>
              <a:t>HTTP/1.0 304 Not Modified</a:t>
            </a:r>
            <a:endParaRPr lang="en-US" sz="20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-71470" y="1214422"/>
            <a:ext cx="4357718" cy="4562472"/>
            <a:chOff x="-32" y="928670"/>
            <a:chExt cx="5006975" cy="491966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07955" y="1635107"/>
              <a:ext cx="3305175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-32" y="957245"/>
              <a:ext cx="996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u="sng"/>
                <a:t>cache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452780" y="928670"/>
              <a:ext cx="1104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u="sng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14343" y="1519220"/>
              <a:ext cx="2681287" cy="865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HTTP request msg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Courier New" pitchFamily="49" charset="0"/>
                </a:rPr>
                <a:t>If-modified-since: &lt;date&gt;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427005" y="2625707"/>
              <a:ext cx="3305175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695293" y="2619357"/>
              <a:ext cx="2643187" cy="865188"/>
              <a:chOff x="2698" y="2036"/>
              <a:chExt cx="1665" cy="545"/>
            </a:xfrm>
          </p:grpSpPr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2760" y="2071"/>
                <a:ext cx="1578" cy="4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2698" y="2036"/>
                <a:ext cx="1665" cy="5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HTTP response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Courier New" pitchFamily="49" charset="0"/>
                  </a:rPr>
                  <a:t>HTTP/1.0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Courier New" pitchFamily="49" charset="0"/>
                  </a:rPr>
                  <a:t>304 Not Modified</a:t>
                </a:r>
                <a:endParaRPr lang="en-US" sz="2000" b="1">
                  <a:latin typeface="Courier New" pitchFamily="49" charset="0"/>
                </a:endParaRPr>
              </a:p>
            </p:txBody>
          </p:sp>
        </p:grp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3716305" y="1881170"/>
              <a:ext cx="1223963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object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not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modified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531780" y="3692507"/>
              <a:ext cx="390525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474630" y="3987782"/>
              <a:ext cx="3305175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719105" y="3871895"/>
              <a:ext cx="2681288" cy="865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HTTP request </a:t>
              </a:r>
              <a:r>
                <a:rPr lang="en-US" sz="1800" dirty="0" err="1"/>
                <a:t>msg</a:t>
              </a:r>
              <a:endParaRPr lang="en-US" sz="18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 dirty="0">
                  <a:latin typeface="Courier New" pitchFamily="49" charset="0"/>
                </a:rPr>
                <a:t>If-modified-since: &lt;date&gt;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 flipH="1">
              <a:off x="493680" y="4978382"/>
              <a:ext cx="3305175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738155" y="4922820"/>
              <a:ext cx="2643188" cy="9255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Courier New" pitchFamily="49" charset="0"/>
                </a:rPr>
                <a:t>HTTP/1.0 200 OK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&lt;data&gt;</a:t>
              </a:r>
            </a:p>
          </p:txBody>
        </p:sp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3782980" y="4329095"/>
              <a:ext cx="1223963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object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modified</a:t>
              </a:r>
              <a:endParaRPr lang="en-US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دوم – لایه کاربرد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2.1 Principles of network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2.2 Web and HTTP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2.3 FTP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2.4 Electronic Mail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SMTP, POP3, IMAP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2.5 DNS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2.6 P2P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2.7 Socket programming with </a:t>
            </a:r>
            <a:r>
              <a:rPr lang="en-US" sz="2400" dirty="0" smtClean="0"/>
              <a:t>TCP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2.8 Socket programming with UDP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071570"/>
          </a:xfrm>
        </p:spPr>
        <p:txBody>
          <a:bodyPr>
            <a:normAutofit fontScale="90000"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FTP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: پروتکل انتقال فایل</a:t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(File Transfer Protocol)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38</a:t>
            </a:fld>
            <a:endParaRPr lang="en-US"/>
          </a:p>
        </p:txBody>
      </p:sp>
      <p:sp>
        <p:nvSpPr>
          <p:cNvPr id="16" name="Rectangle 460"/>
          <p:cNvSpPr txBox="1">
            <a:spLocks noChangeArrowheads="1"/>
          </p:cNvSpPr>
          <p:nvPr/>
        </p:nvSpPr>
        <p:spPr>
          <a:xfrm>
            <a:off x="428596" y="4143380"/>
            <a:ext cx="3857652" cy="214314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تعریف شده در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RFC 959</a:t>
            </a:r>
            <a:endParaRPr lang="fa-IR" sz="190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شماره پورت مورد استفاده :  21</a:t>
            </a:r>
            <a:endParaRPr lang="en-US" sz="190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هر فرمان کاربری به یک فرمان داخلی نگاشت می شود</a:t>
            </a:r>
            <a:endParaRPr lang="en-US" sz="190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19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9" name="Picture 8" descr="fig02_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3" y="1356866"/>
            <a:ext cx="6072229" cy="2715076"/>
          </a:xfrm>
          <a:prstGeom prst="rect">
            <a:avLst/>
          </a:prstGeom>
        </p:spPr>
      </p:pic>
      <p:sp>
        <p:nvSpPr>
          <p:cNvPr id="10" name="Rectangle 460"/>
          <p:cNvSpPr txBox="1">
            <a:spLocks noChangeArrowheads="1"/>
          </p:cNvSpPr>
          <p:nvPr/>
        </p:nvSpPr>
        <p:spPr>
          <a:xfrm>
            <a:off x="4357686" y="4143380"/>
            <a:ext cx="4572032" cy="221457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انتقال  فایل به/ از سیستم راه دور </a:t>
            </a:r>
          </a:p>
          <a:p>
            <a:pPr marL="342900" lvl="0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استفاده از مدل مشتری / سرویس دهنده</a:t>
            </a:r>
          </a:p>
          <a:p>
            <a:pPr marL="800100" lvl="1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مشتری : سمتی است که شروع کننده انتقال است ( یا به سیستم راه دور یا از آن)</a:t>
            </a:r>
          </a:p>
          <a:p>
            <a:pPr marL="800100" lvl="1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سرویس دهنده : سیستم راه دور</a:t>
            </a:r>
            <a:endParaRPr lang="en-US" sz="190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19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3108" y="1428736"/>
            <a:ext cx="100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200" dirty="0" smtClean="0">
                <a:solidFill>
                  <a:srgbClr val="FF0000"/>
                </a:solidFill>
                <a:cs typeface="B Nazanin" pitchFamily="2" charset="-78"/>
              </a:rPr>
              <a:t>فرامین کاربری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628" y="2008993"/>
            <a:ext cx="928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200" dirty="0" smtClean="0">
                <a:solidFill>
                  <a:srgbClr val="FF0000"/>
                </a:solidFill>
                <a:cs typeface="B Nazanin" pitchFamily="2" charset="-78"/>
              </a:rPr>
              <a:t>فرامین داخلی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FTP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: ارتباطات مجزای کنترل و داده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C6E-9214-40DA-B439-034239BE0352}" type="slidenum">
              <a:rPr lang="en-US"/>
              <a:pPr/>
              <a:t>39</a:t>
            </a:fld>
            <a:endParaRPr lang="en-US"/>
          </a:p>
        </p:txBody>
      </p:sp>
      <p:sp>
        <p:nvSpPr>
          <p:cNvPr id="10" name="Rectangle 460"/>
          <p:cNvSpPr txBox="1">
            <a:spLocks noChangeArrowheads="1"/>
          </p:cNvSpPr>
          <p:nvPr/>
        </p:nvSpPr>
        <p:spPr>
          <a:xfrm>
            <a:off x="285720" y="3357562"/>
            <a:ext cx="8572560" cy="300039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مشتری با پورت شماره 21 سرویس دهنده یک ارتباط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TCP 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برقرار می نماید.</a:t>
            </a:r>
          </a:p>
          <a:p>
            <a:pPr marL="342900" lvl="0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مشتری از طریق این پورت کنترلی، اعتبار سنجی می شود (از طریق نام کاربری و رمز عبور)</a:t>
            </a:r>
          </a:p>
          <a:p>
            <a:pPr marL="342900" lvl="0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مشتری اقدام به مشاهده لیست فایلهای سرویس دهنده می نماید (با ارسال فرمان مربوطه روی خط کنترلی)</a:t>
            </a:r>
          </a:p>
          <a:p>
            <a:pPr marL="342900" lvl="0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زمانی که  سرویس دهنده فرمان انتقال فایل را دریافت می نماید، ارتباط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TCP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دومی را با مشتری باز می کند !</a:t>
            </a:r>
          </a:p>
          <a:p>
            <a:pPr marL="342900" lvl="0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بعد از انتقال  یک فایل، سرویس دهنده ارتباط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TCP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 مربوط به داده را می بندد (ارتباط کنترلی برقرار است)</a:t>
            </a:r>
          </a:p>
          <a:p>
            <a:pPr marL="342900" lvl="0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برای انتقال فایلی دیگر، سرویس دهنده ارتباط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TCP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داده ای دیگری را باز می نماید.</a:t>
            </a:r>
          </a:p>
          <a:p>
            <a:pPr marL="342900" lvl="0" indent="-342900" algn="r" rtl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سرویس دهنده </a:t>
            </a:r>
            <a:r>
              <a:rPr lang="en-US" sz="1900" dirty="0" smtClean="0">
                <a:solidFill>
                  <a:schemeClr val="tx1"/>
                </a:solidFill>
                <a:cs typeface="B Nazanin" pitchFamily="2" charset="-78"/>
              </a:rPr>
              <a:t>FTP</a:t>
            </a:r>
            <a:r>
              <a:rPr lang="fa-IR" sz="1900" dirty="0" smtClean="0">
                <a:solidFill>
                  <a:schemeClr val="tx1"/>
                </a:solidFill>
                <a:cs typeface="B Nazanin" pitchFamily="2" charset="-78"/>
              </a:rPr>
              <a:t>، ”حالت“ مربوط به دایرکتوری جاری و اعتبار سنجی قبلی را نگهداری می نماید.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5994400" cy="2095500"/>
          </a:xfrm>
          <a:prstGeom prst="rect">
            <a:avLst/>
          </a:prstGeom>
          <a:ln w="127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انواع معماری برنامه های کاربرد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929190" y="1546243"/>
            <a:ext cx="3786214" cy="302576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معماری برنامه های کاربردی جدا از معماری شبکه می باشد.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معماری شبکه ثابت بوده (لایه ها و سرویس ها)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معماری برنامه های کاربردی توسط طراح آن تعیین می شود.</a:t>
            </a:r>
            <a:endParaRPr lang="en-US" sz="1800" b="1" dirty="0" smtClean="0">
              <a:cs typeface="B Nazanin" pitchFamily="2" charset="-7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126-C240-48FB-BAF3-1D447DC5726E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844" y="1571612"/>
            <a:ext cx="442915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انواع معماریها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مشتری </a:t>
            </a:r>
            <a:r>
              <a:rPr lang="fa-IR" b="1" dirty="0">
                <a:cs typeface="B Nazanin" pitchFamily="2" charset="-78"/>
              </a:rPr>
              <a:t>/ سرویس دهنده </a:t>
            </a:r>
            <a:r>
              <a:rPr lang="en-US" b="1" dirty="0">
                <a:cs typeface="B Nazanin" pitchFamily="2" charset="-78"/>
              </a:rPr>
              <a:t> (Client / Server)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همتا </a:t>
            </a:r>
            <a:r>
              <a:rPr lang="fa-IR" b="1" dirty="0">
                <a:cs typeface="B Nazanin" pitchFamily="2" charset="-78"/>
              </a:rPr>
              <a:t>به همتا </a:t>
            </a:r>
            <a:r>
              <a:rPr lang="en-US" b="1" dirty="0">
                <a:cs typeface="B Nazanin" pitchFamily="2" charset="-78"/>
              </a:rPr>
              <a:t>(Peer-to-Peer)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ترکیبی </a:t>
            </a:r>
            <a:r>
              <a:rPr lang="fa-IR" b="1" dirty="0">
                <a:cs typeface="B Nazanin" pitchFamily="2" charset="-78"/>
              </a:rPr>
              <a:t>از  </a:t>
            </a:r>
            <a:r>
              <a:rPr lang="en-US" b="1" dirty="0">
                <a:cs typeface="B Nazanin" pitchFamily="2" charset="-78"/>
              </a:rPr>
              <a:t>C/S</a:t>
            </a:r>
            <a:r>
              <a:rPr lang="fa-IR" b="1" dirty="0">
                <a:cs typeface="B Nazanin" pitchFamily="2" charset="-78"/>
              </a:rPr>
              <a:t> و </a:t>
            </a:r>
            <a:r>
              <a:rPr lang="en-US" b="1" dirty="0">
                <a:cs typeface="B Nazanin" pitchFamily="2" charset="-78"/>
              </a:rPr>
              <a:t>P2P</a:t>
            </a: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rmAutofit/>
          </a:bodyPr>
          <a:lstStyle/>
          <a:p>
            <a:pPr rtl="1"/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فرامین (کاربری)</a:t>
            </a: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FTP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 و پاسخ ها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85720" y="1331929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u="sng" dirty="0">
                <a:solidFill>
                  <a:srgbClr val="FF0000"/>
                </a:solidFill>
                <a:latin typeface="Comic Sans MS" pitchFamily="66" charset="0"/>
              </a:rPr>
              <a:t>Sample commands:</a:t>
            </a:r>
            <a:endParaRPr lang="en-US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sent as </a:t>
            </a:r>
            <a:r>
              <a:rPr lang="en-US" sz="2000" b="1" dirty="0"/>
              <a:t>ASCII</a:t>
            </a:r>
            <a:r>
              <a:rPr lang="en-US" sz="2000" dirty="0"/>
              <a:t> text over control channel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Courier New" pitchFamily="49" charset="0"/>
              </a:rPr>
              <a:t>USER </a:t>
            </a:r>
            <a:r>
              <a:rPr lang="en-US" sz="2000" b="1" i="1" dirty="0">
                <a:latin typeface="Courier New" pitchFamily="49" charset="0"/>
              </a:rPr>
              <a:t>username</a:t>
            </a:r>
            <a:endParaRPr lang="en-US" sz="2400" i="1" dirty="0"/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Courier New" pitchFamily="49" charset="0"/>
              </a:rPr>
              <a:t>PASS </a:t>
            </a:r>
            <a:r>
              <a:rPr lang="en-US" sz="2000" b="1" i="1" dirty="0">
                <a:latin typeface="Courier New" pitchFamily="49" charset="0"/>
              </a:rPr>
              <a:t>password</a:t>
            </a:r>
            <a:endParaRPr lang="en-US" sz="2400" i="1" dirty="0"/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Courier New" pitchFamily="49" charset="0"/>
              </a:rPr>
              <a:t>LIST</a:t>
            </a:r>
            <a:r>
              <a:rPr lang="en-US" sz="2400" dirty="0"/>
              <a:t> </a:t>
            </a:r>
            <a:r>
              <a:rPr lang="en-US" sz="2000" dirty="0"/>
              <a:t>return list of file in current directory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Courier New" pitchFamily="49" charset="0"/>
              </a:rPr>
              <a:t>RETR filename</a:t>
            </a:r>
            <a:r>
              <a:rPr lang="en-US" sz="2400" dirty="0"/>
              <a:t> </a:t>
            </a:r>
            <a:r>
              <a:rPr lang="en-US" sz="2000" dirty="0"/>
              <a:t>retrieves (gets) file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Courier New" pitchFamily="49" charset="0"/>
              </a:rPr>
              <a:t>STOR filename</a:t>
            </a:r>
            <a:r>
              <a:rPr lang="en-US" sz="2400" dirty="0"/>
              <a:t> </a:t>
            </a:r>
            <a:r>
              <a:rPr lang="en-US" sz="2000" dirty="0"/>
              <a:t>stores (puts) file onto remote host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676804" y="2046309"/>
            <a:ext cx="4038600" cy="38830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u="sng" dirty="0">
                <a:solidFill>
                  <a:srgbClr val="FF0000"/>
                </a:solidFill>
                <a:latin typeface="Comic Sans MS" pitchFamily="66" charset="0"/>
              </a:rPr>
              <a:t>Sample return codes</a:t>
            </a: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status code and phrase (as in HTTP)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Courier New" pitchFamily="49" charset="0"/>
              </a:rPr>
              <a:t>331 Username OK, password required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Courier New" pitchFamily="49" charset="0"/>
              </a:rPr>
              <a:t>125 data connection already open; transfer starting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Courier New" pitchFamily="49" charset="0"/>
              </a:rPr>
              <a:t>425 Can’t open data connection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Courier New" pitchFamily="49" charset="0"/>
              </a:rPr>
              <a:t>452 Error writing file</a:t>
            </a:r>
            <a:endParaRPr lang="en-US" sz="24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478-28ED-4B49-9E01-622F2E254E56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4" name="Picture 3" descr="FTP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578" y="142876"/>
            <a:ext cx="6884570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دوم – لایه کاربرد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2.1 Principles of network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2.2 Web and HTTP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2.3 FTP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2.4 Electronic Mail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SMTP, POP3, IMAP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2.5 </a:t>
            </a:r>
            <a:r>
              <a:rPr lang="en-US" sz="2400" dirty="0" smtClean="0"/>
              <a:t>DNS</a:t>
            </a:r>
            <a:endParaRPr lang="en-US" sz="2400" dirty="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2.6 P2P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2.7 Socket programming with </a:t>
            </a:r>
            <a:r>
              <a:rPr lang="en-US" sz="2400" dirty="0" smtClean="0"/>
              <a:t>TCP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2.8 Socket programming with UDP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131762"/>
            <a:ext cx="3471858" cy="72547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نامه الکترونیکی</a:t>
            </a:r>
            <a:endParaRPr lang="en-US" sz="36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00562" y="1109666"/>
            <a:ext cx="4429156" cy="517685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از زمانهای اولیه اینترنت وجود داشته است.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در آن دوره ها از معمولترین و عمومی ترین سرویس های اینترنتی بود.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یکی از روشهای انتقال آسنکرون می باشد.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ایمیل های امروزی بسیار قدرتمند تر شده اند.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با استفاده از لیست های پستی، می توان هزاران ایمیل را ارسال نمود.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پیامهای ایمیل می توانند شامل ضمیمه، لینک ها، متون فرمت دهی شده ( بصورت </a:t>
            </a:r>
            <a:r>
              <a:rPr lang="en-US" sz="2000" dirty="0" smtClean="0">
                <a:cs typeface="B Nazanin" pitchFamily="2" charset="-78"/>
              </a:rPr>
              <a:t>html</a:t>
            </a:r>
            <a:r>
              <a:rPr lang="fa-IR" sz="2000" dirty="0" smtClean="0">
                <a:cs typeface="B Nazanin" pitchFamily="2" charset="-78"/>
              </a:rPr>
              <a:t>)، عکس و ... باشد.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C06-AB08-48D5-AE8F-B22D27C2B49A}" type="slidenum">
              <a:rPr lang="en-US"/>
              <a:pPr/>
              <a:t>43</a:t>
            </a:fld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38" y="1071546"/>
            <a:ext cx="472908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3471858" cy="7254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Electronic Mail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07851" y="921496"/>
            <a:ext cx="3357586" cy="5315816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ZapfDingbats" pitchFamily="82" charset="2"/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سه مولفه مهم  :</a:t>
            </a:r>
            <a:endParaRPr lang="en-US" sz="2000" u="sng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1800" dirty="0" smtClean="0">
                <a:cs typeface="B Nazanin" panose="00000400000000000000" pitchFamily="2" charset="-78"/>
              </a:rPr>
              <a:t>برنامه کاربر </a:t>
            </a:r>
            <a:r>
              <a:rPr lang="en-US" sz="1800" dirty="0" smtClean="0">
                <a:cs typeface="B Nazanin" panose="00000400000000000000" pitchFamily="2" charset="-78"/>
              </a:rPr>
              <a:t>(User agent)</a:t>
            </a:r>
            <a:endParaRPr lang="en-US" sz="1800" dirty="0"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سرورهای ایمیل 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پروتکل انتقال ایمیل ساده</a:t>
            </a:r>
            <a:r>
              <a:rPr lang="en-US" sz="2000" dirty="0" smtClean="0">
                <a:cs typeface="B Nazanin" panose="00000400000000000000" pitchFamily="2" charset="-78"/>
              </a:rPr>
              <a:t>(SMTP)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u="sng" dirty="0">
                <a:solidFill>
                  <a:srgbClr val="FF0000"/>
                </a:solidFill>
                <a:cs typeface="B Nazanin" panose="00000400000000000000" pitchFamily="2" charset="-78"/>
              </a:rPr>
              <a:t>برنامه کاربر</a:t>
            </a:r>
            <a:endParaRPr lang="en-US" sz="2000" u="sng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anose="00000400000000000000" pitchFamily="2" charset="-78"/>
              </a:rPr>
              <a:t>بطور ساده ایمیل خوان</a:t>
            </a:r>
            <a:endParaRPr lang="en-US" sz="18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anose="00000400000000000000" pitchFamily="2" charset="-78"/>
              </a:rPr>
              <a:t>با قابلیت ایجاد، ویرایش و ارسال پیامها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anose="00000400000000000000" pitchFamily="2" charset="-78"/>
              </a:rPr>
              <a:t>بطور مثال برنامه های </a:t>
            </a:r>
            <a:r>
              <a:rPr lang="en-US" sz="1800" dirty="0" smtClean="0">
                <a:cs typeface="B Nazanin" panose="00000400000000000000" pitchFamily="2" charset="-78"/>
              </a:rPr>
              <a:t>Eudora</a:t>
            </a:r>
            <a:r>
              <a:rPr lang="en-US" sz="1800" dirty="0">
                <a:cs typeface="B Nazanin" panose="00000400000000000000" pitchFamily="2" charset="-78"/>
              </a:rPr>
              <a:t>, Outlook, elm, Mozilla Thunderbird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anose="00000400000000000000" pitchFamily="2" charset="-78"/>
              </a:rPr>
              <a:t>پیامهای خروجی و ورودی در سرور ایمیل ذخیره می شوند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1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C06-AB08-48D5-AE8F-B22D27C2B49A}" type="slidenum">
              <a:rPr lang="en-US"/>
              <a:pPr/>
              <a:t>44</a:t>
            </a:fld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40566"/>
            <a:ext cx="582041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52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3" y="228600"/>
            <a:ext cx="6500858" cy="84294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Electronic Mail: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 </a:t>
            </a: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mail servers</a:t>
            </a:r>
          </a:p>
        </p:txBody>
      </p:sp>
      <p:sp>
        <p:nvSpPr>
          <p:cNvPr id="1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9A22-FF2E-45A9-8CC4-C1CF22CE86E5}" type="slidenum">
              <a:rPr lang="en-US"/>
              <a:pPr/>
              <a:t>45</a:t>
            </a:fld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16" y="1576431"/>
            <a:ext cx="53284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07851" y="921496"/>
            <a:ext cx="3357586" cy="5315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  <a:buFont typeface="ZapfDingbats" pitchFamily="82" charset="2"/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سرورهای ایمیل:</a:t>
            </a:r>
            <a:endParaRPr lang="en-US" sz="2000" u="sng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anose="00000400000000000000" pitchFamily="2" charset="-78"/>
              </a:rPr>
              <a:t>صندوق پستی شامل پیامهای ورودی کاربران</a:t>
            </a:r>
            <a:endParaRPr lang="en-US" sz="18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صف پیامهای خروجی برای ارسال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در پروتکل </a:t>
            </a:r>
            <a:r>
              <a:rPr lang="en-US" sz="2000" dirty="0" smtClean="0">
                <a:cs typeface="B Nazanin" panose="00000400000000000000" pitchFamily="2" charset="-78"/>
              </a:rPr>
              <a:t>SMTP</a:t>
            </a:r>
            <a:r>
              <a:rPr lang="fa-IR" sz="2000" dirty="0" smtClean="0">
                <a:cs typeface="B Nazanin" panose="00000400000000000000" pitchFamily="2" charset="-78"/>
              </a:rPr>
              <a:t> که بین سرورهای ایمیل برای ارسال پیامهای ایمیل عمل می کند، شامل دو وضعیت است:</a:t>
            </a:r>
            <a:endParaRPr lang="fa-IR" sz="2000" dirty="0">
              <a:cs typeface="B Nazanin" panose="00000400000000000000" pitchFamily="2" charset="-78"/>
            </a:endParaRP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مشتری : سروری است که ارسال کننده ایمیل است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سروری : سروری که دریافت کننده ایمیل است</a:t>
            </a:r>
          </a:p>
        </p:txBody>
      </p:sp>
    </p:spTree>
    <p:extLst>
      <p:ext uri="{BB962C8B-B14F-4D97-AF65-F5344CB8AC3E}">
        <p14:creationId xmlns:p14="http://schemas.microsoft.com/office/powerpoint/2010/main" val="8401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sz="3600" b="1" dirty="0">
                <a:solidFill>
                  <a:srgbClr val="0808B8"/>
                </a:solidFill>
              </a:rPr>
              <a:t>Electronic Mail: SMTP </a:t>
            </a:r>
            <a:r>
              <a:rPr lang="en-US" sz="3200" b="1" dirty="0">
                <a:solidFill>
                  <a:srgbClr val="0808B8"/>
                </a:solidFill>
              </a:rPr>
              <a:t>[RFC 2821]</a:t>
            </a:r>
            <a:endParaRPr lang="en-US" b="1" dirty="0">
              <a:solidFill>
                <a:srgbClr val="0808B8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E125-A995-4FAF-B913-561201015C5B}" type="slidenum">
              <a:rPr lang="en-US"/>
              <a:pPr/>
              <a:t>46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142984"/>
            <a:ext cx="8547365" cy="491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از پروتکل </a:t>
            </a:r>
            <a:r>
              <a:rPr lang="en-US" sz="2000" dirty="0">
                <a:cs typeface="B Nazanin" panose="00000400000000000000" pitchFamily="2" charset="-78"/>
              </a:rPr>
              <a:t>TCP</a:t>
            </a:r>
            <a:r>
              <a:rPr lang="fa-IR" sz="2000" dirty="0">
                <a:cs typeface="B Nazanin" panose="00000400000000000000" pitchFamily="2" charset="-78"/>
              </a:rPr>
              <a:t> برای انتقال مطمئن پیامهای ایمیل از سمت مشتری با پورت 25 سرور استفاده می نماید.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انتقال پیام ها بصورت مستقیم بین سرور ارسال کننده و سرور گیرنده می باشد.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عملیات در سه مرحله انجام می شود:</a:t>
            </a:r>
            <a:endParaRPr lang="fa-IR" sz="2000" dirty="0">
              <a:cs typeface="B Nazanin" panose="00000400000000000000" pitchFamily="2" charset="-78"/>
            </a:endParaRP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هماهنگی  ارتباط (دست تکانی)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انتقال پیامهای ایمیل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بستن ارتباط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تعاملات بصورت دستور ( از سمت مشتری) و پاسخ ( از طرف سرور) می باشد.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دستورات : به قالب اسکی می باشند.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پاسخ  ها : شامل کدهای وضعیت و عبارات می باشند.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پیامها بایستی در قالب اسکی 7 بیتی آماده  شوند.</a:t>
            </a:r>
          </a:p>
        </p:txBody>
      </p:sp>
    </p:spTree>
    <p:extLst>
      <p:ext uri="{BB962C8B-B14F-4D97-AF65-F5344CB8AC3E}">
        <p14:creationId xmlns:p14="http://schemas.microsoft.com/office/powerpoint/2010/main" val="5480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823595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Scenario: Alice sends message to </a:t>
            </a:r>
            <a:r>
              <a:rPr lang="en-US" sz="3600" b="1" dirty="0" smtClean="0"/>
              <a:t>Bob</a:t>
            </a:r>
            <a:r>
              <a:rPr lang="fa-IR" sz="3600" b="1" dirty="0" smtClean="0"/>
              <a:t/>
            </a:r>
            <a:br>
              <a:rPr lang="fa-IR" sz="3600" b="1" dirty="0" smtClean="0"/>
            </a:br>
            <a:r>
              <a:rPr lang="fa-IR" sz="2800" b="1" dirty="0" smtClean="0">
                <a:cs typeface="B Titr" panose="00000700000000000000" pitchFamily="2" charset="-78"/>
              </a:rPr>
              <a:t>سناریو: ارسال پیام از طرف آلیس به باب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D429-2BD8-4093-B0A3-52ECF6262599}" type="slidenum">
              <a:rPr lang="en-US"/>
              <a:pPr/>
              <a:t>47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49" y="3838984"/>
            <a:ext cx="7444412" cy="239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4008" y="1213802"/>
            <a:ext cx="4368679" cy="235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lnSpc>
                <a:spcPct val="120000"/>
              </a:lnSpc>
              <a:buFont typeface="+mj-lt"/>
              <a:buAutoNum type="arabicParenR"/>
            </a:pPr>
            <a:r>
              <a:rPr lang="fa-IR" sz="1600" b="1" dirty="0" smtClean="0">
                <a:cs typeface="B Nazanin" panose="00000400000000000000" pitchFamily="2" charset="-78"/>
              </a:rPr>
              <a:t>آلیس با استفاده از برنامه کاربری خود، یک پیام ساخته و به آدرس </a:t>
            </a:r>
            <a:r>
              <a:rPr lang="en-US" sz="1600" b="1" dirty="0" smtClean="0">
                <a:cs typeface="B Nazanin" panose="00000400000000000000" pitchFamily="2" charset="-78"/>
                <a:hlinkClick r:id="rId3"/>
              </a:rPr>
              <a:t>bob@someschool.edu</a:t>
            </a:r>
            <a:r>
              <a:rPr lang="en-US" sz="1600" b="1" dirty="0" smtClean="0"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cs typeface="B Nazanin" panose="00000400000000000000" pitchFamily="2" charset="-78"/>
              </a:rPr>
              <a:t> تنظیم می کند.</a:t>
            </a:r>
          </a:p>
          <a:p>
            <a:pPr marL="457200" indent="-457200" algn="r" rtl="1">
              <a:lnSpc>
                <a:spcPct val="120000"/>
              </a:lnSpc>
              <a:buFont typeface="+mj-lt"/>
              <a:buAutoNum type="arabicParenR"/>
            </a:pPr>
            <a:r>
              <a:rPr lang="fa-IR" sz="1600" b="1" dirty="0" smtClean="0">
                <a:cs typeface="B Nazanin" panose="00000400000000000000" pitchFamily="2" charset="-78"/>
              </a:rPr>
              <a:t>آلیس این پیام را به سرور ایمیل خود ارسال می نماید؛ پیام در صف خروجی قرار می گیرد.</a:t>
            </a:r>
          </a:p>
          <a:p>
            <a:pPr marL="457200" indent="-457200" algn="r" rtl="1">
              <a:lnSpc>
                <a:spcPct val="120000"/>
              </a:lnSpc>
              <a:buFont typeface="+mj-lt"/>
              <a:buAutoNum type="arabicParenR"/>
            </a:pPr>
            <a:r>
              <a:rPr lang="fa-IR" sz="1600" b="1" dirty="0" smtClean="0">
                <a:cs typeface="B Nazanin" panose="00000400000000000000" pitchFamily="2" charset="-78"/>
              </a:rPr>
              <a:t>بخش سمت مشتری </a:t>
            </a:r>
            <a:r>
              <a:rPr lang="en-US" sz="1600" b="1" dirty="0" smtClean="0">
                <a:cs typeface="B Nazanin" panose="00000400000000000000" pitchFamily="2" charset="-78"/>
              </a:rPr>
              <a:t>SMTP</a:t>
            </a:r>
            <a:r>
              <a:rPr lang="fa-IR" sz="1600" b="1" dirty="0" smtClean="0">
                <a:cs typeface="B Nazanin" panose="00000400000000000000" pitchFamily="2" charset="-78"/>
              </a:rPr>
              <a:t>، یک ارتباط </a:t>
            </a:r>
            <a:r>
              <a:rPr lang="en-US" sz="1600" b="1" dirty="0" smtClean="0">
                <a:cs typeface="B Nazanin" panose="00000400000000000000" pitchFamily="2" charset="-78"/>
              </a:rPr>
              <a:t>TCP</a:t>
            </a:r>
            <a:r>
              <a:rPr lang="fa-IR" sz="1600" b="1" dirty="0" smtClean="0">
                <a:cs typeface="B Nazanin" panose="00000400000000000000" pitchFamily="2" charset="-78"/>
              </a:rPr>
              <a:t> با سرور ایمیل باب برقرار می کند.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213802"/>
            <a:ext cx="4572000" cy="2287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lnSpc>
                <a:spcPct val="120000"/>
              </a:lnSpc>
              <a:buFont typeface="+mj-lt"/>
              <a:buAutoNum type="arabicParenR" startAt="4"/>
            </a:pPr>
            <a:r>
              <a:rPr lang="fa-IR" sz="1800" b="1" dirty="0" smtClean="0">
                <a:cs typeface="B Nazanin" panose="00000400000000000000" pitchFamily="2" charset="-78"/>
              </a:rPr>
              <a:t>بخش سمت مشتری، پیام آلیس را از طریق ارتباط </a:t>
            </a:r>
            <a:r>
              <a:rPr lang="en-US" sz="1800" b="1" dirty="0" smtClean="0">
                <a:cs typeface="B Nazanin" panose="00000400000000000000" pitchFamily="2" charset="-78"/>
              </a:rPr>
              <a:t>TCP</a:t>
            </a:r>
            <a:r>
              <a:rPr lang="fa-IR" sz="1800" b="1" dirty="0" smtClean="0">
                <a:cs typeface="B Nazanin" panose="00000400000000000000" pitchFamily="2" charset="-78"/>
              </a:rPr>
              <a:t> ارسال می دارد.</a:t>
            </a:r>
          </a:p>
          <a:p>
            <a:pPr marL="457200" indent="-457200" algn="r" rtl="1">
              <a:lnSpc>
                <a:spcPct val="120000"/>
              </a:lnSpc>
              <a:buFont typeface="+mj-lt"/>
              <a:buAutoNum type="arabicParenR" startAt="4"/>
            </a:pPr>
            <a:r>
              <a:rPr lang="fa-IR" sz="1800" b="1" dirty="0" smtClean="0">
                <a:cs typeface="B Nazanin" panose="00000400000000000000" pitchFamily="2" charset="-78"/>
              </a:rPr>
              <a:t>سرور ایمیل باب، این پیام دریافتی را در صندوق پستی باب قرار میدهد.</a:t>
            </a:r>
          </a:p>
          <a:p>
            <a:pPr marL="457200" indent="-457200" algn="r" rtl="1">
              <a:lnSpc>
                <a:spcPct val="120000"/>
              </a:lnSpc>
              <a:buFont typeface="+mj-lt"/>
              <a:buAutoNum type="arabicParenR" startAt="4"/>
            </a:pPr>
            <a:r>
              <a:rPr lang="fa-IR" sz="1800" b="1" dirty="0" smtClean="0">
                <a:cs typeface="B Nazanin" panose="00000400000000000000" pitchFamily="2" charset="-78"/>
              </a:rPr>
              <a:t>باب بعدا با کمک برنامه کاربری خود این ایمیل را دریافت کرده و می خواند.</a:t>
            </a:r>
          </a:p>
        </p:txBody>
      </p:sp>
    </p:spTree>
    <p:extLst>
      <p:ext uri="{BB962C8B-B14F-4D97-AF65-F5344CB8AC3E}">
        <p14:creationId xmlns:p14="http://schemas.microsoft.com/office/powerpoint/2010/main" val="24868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808B8"/>
                </a:solidFill>
              </a:rPr>
              <a:t>Mail access </a:t>
            </a:r>
            <a:r>
              <a:rPr lang="en-US" sz="3600" b="1" dirty="0" smtClean="0">
                <a:solidFill>
                  <a:srgbClr val="0808B8"/>
                </a:solidFill>
              </a:rPr>
              <a:t>protocols</a:t>
            </a:r>
            <a:r>
              <a:rPr lang="fa-IR" sz="3600" b="1" dirty="0" smtClean="0">
                <a:solidFill>
                  <a:srgbClr val="0808B8"/>
                </a:solidFill>
              </a:rPr>
              <a:t/>
            </a:r>
            <a:br>
              <a:rPr lang="fa-IR" sz="3600" b="1" dirty="0" smtClean="0">
                <a:solidFill>
                  <a:srgbClr val="0808B8"/>
                </a:solidFill>
              </a:rPr>
            </a:b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پروتکلهای دسترسی به ایمیل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2844" y="3643314"/>
            <a:ext cx="4714908" cy="278608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550" dirty="0"/>
              <a:t>SMTP: delivery/storage to receiver’s server</a:t>
            </a:r>
          </a:p>
          <a:p>
            <a:pPr>
              <a:buFont typeface="Wingdings" pitchFamily="2" charset="2"/>
              <a:buChar char="q"/>
            </a:pPr>
            <a:r>
              <a:rPr lang="en-US" sz="1550" dirty="0"/>
              <a:t>Mail access protocol: retrieval from server</a:t>
            </a:r>
          </a:p>
          <a:p>
            <a:pPr lvl="1">
              <a:buFont typeface="Wingdings" pitchFamily="2" charset="2"/>
              <a:buChar char="v"/>
            </a:pPr>
            <a:r>
              <a:rPr lang="en-US" sz="1550" dirty="0">
                <a:solidFill>
                  <a:srgbClr val="FF0000"/>
                </a:solidFill>
              </a:rPr>
              <a:t>POP</a:t>
            </a:r>
            <a:r>
              <a:rPr lang="en-US" sz="1550" dirty="0"/>
              <a:t>: Post Office Protocol [RFC 1939]</a:t>
            </a:r>
          </a:p>
          <a:p>
            <a:pPr lvl="2"/>
            <a:r>
              <a:rPr lang="en-US" sz="1550" dirty="0"/>
              <a:t>authorization (agent &lt;--&gt;server) and download </a:t>
            </a:r>
          </a:p>
          <a:p>
            <a:pPr lvl="1">
              <a:buFont typeface="Wingdings" pitchFamily="2" charset="2"/>
              <a:buChar char="v"/>
            </a:pPr>
            <a:r>
              <a:rPr lang="en-US" sz="1550" dirty="0">
                <a:solidFill>
                  <a:srgbClr val="FF0000"/>
                </a:solidFill>
              </a:rPr>
              <a:t>IMAP</a:t>
            </a:r>
            <a:r>
              <a:rPr lang="en-US" sz="1550" dirty="0"/>
              <a:t>: Internet Mail Access Protocol [RFC 1730]</a:t>
            </a:r>
          </a:p>
          <a:p>
            <a:pPr lvl="2"/>
            <a:r>
              <a:rPr lang="en-US" sz="1550" dirty="0"/>
              <a:t>more features (more complex)</a:t>
            </a:r>
          </a:p>
          <a:p>
            <a:pPr lvl="2"/>
            <a:r>
              <a:rPr lang="en-US" sz="1550" dirty="0"/>
              <a:t>manipulation of stored </a:t>
            </a:r>
            <a:r>
              <a:rPr lang="en-US" sz="1550" dirty="0" err="1"/>
              <a:t>msgs</a:t>
            </a:r>
            <a:r>
              <a:rPr lang="en-US" sz="1550" dirty="0"/>
              <a:t> on server</a:t>
            </a:r>
          </a:p>
          <a:p>
            <a:pPr lvl="1">
              <a:buFont typeface="Wingdings" pitchFamily="2" charset="2"/>
              <a:buChar char="v"/>
            </a:pPr>
            <a:r>
              <a:rPr lang="en-US" sz="1550" dirty="0">
                <a:solidFill>
                  <a:srgbClr val="FF0000"/>
                </a:solidFill>
              </a:rPr>
              <a:t>HTTP</a:t>
            </a:r>
            <a:r>
              <a:rPr lang="en-US" sz="1550" dirty="0"/>
              <a:t>: </a:t>
            </a:r>
            <a:r>
              <a:rPr lang="en-US" sz="1550" dirty="0" err="1"/>
              <a:t>gmail</a:t>
            </a:r>
            <a:r>
              <a:rPr lang="en-US" sz="1550" dirty="0"/>
              <a:t>, Hotmail, Yahoo! Mail, etc.</a:t>
            </a:r>
          </a:p>
          <a:p>
            <a:pPr lvl="1">
              <a:buFont typeface="Wingdings" pitchFamily="2" charset="2"/>
              <a:buChar char="q"/>
            </a:pPr>
            <a:endParaRPr lang="en-US" sz="1550" dirty="0"/>
          </a:p>
        </p:txBody>
      </p:sp>
      <p:sp>
        <p:nvSpPr>
          <p:cNvPr id="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4729-B627-4A36-9719-401CA455AD22}" type="slidenum">
              <a:rPr lang="en-US"/>
              <a:pPr/>
              <a:t>48</a:t>
            </a:fld>
            <a:endParaRPr lang="en-US"/>
          </a:p>
        </p:txBody>
      </p:sp>
      <p:graphicFrame>
        <p:nvGraphicFramePr>
          <p:cNvPr id="67761" name="Rectangle 17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Clip" r:id="rId3" imgW="0" imgH="0" progId="">
                  <p:embed/>
                </p:oleObj>
              </mc:Choice>
              <mc:Fallback>
                <p:oleObj name="Clip" r:id="rId3" imgW="0" imgH="0" progId="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62" name="Rectangle 17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Clip" r:id="rId4" imgW="0" imgH="0" progId="">
                  <p:embed/>
                </p:oleObj>
              </mc:Choice>
              <mc:Fallback>
                <p:oleObj name="Clip" r:id="rId4" imgW="0" imgH="0" progId="">
                  <p:embed/>
                  <p:pic>
                    <p:nvPicPr>
                      <p:cNvPr id="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428736"/>
            <a:ext cx="8105774" cy="201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2" name="Rectangle 3"/>
          <p:cNvSpPr txBox="1">
            <a:spLocks noChangeArrowheads="1"/>
          </p:cNvSpPr>
          <p:nvPr/>
        </p:nvSpPr>
        <p:spPr>
          <a:xfrm>
            <a:off x="5072066" y="3643314"/>
            <a:ext cx="3857652" cy="2643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SMTP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 پروتکلی برای تحویل و ذخیره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سازی نامه به سرویس دهنده (مقصد) می باشد. ( و نه تحویل به کاربر)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baseline="0" dirty="0" smtClean="0">
                <a:cs typeface="B Nazanin" pitchFamily="2" charset="-78"/>
              </a:rPr>
              <a:t>پروتکلهای</a:t>
            </a:r>
            <a:r>
              <a:rPr lang="fa-IR" sz="2000" dirty="0" smtClean="0">
                <a:cs typeface="B Nazanin" pitchFamily="2" charset="-78"/>
              </a:rPr>
              <a:t> دسترسی: جهت دریافت ایمیل از سرویس دهنده (مقصد) و تحویل به کاربر می باشند.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0324"/>
            <a:ext cx="8358246" cy="7254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808B8"/>
                </a:solidFill>
              </a:rPr>
              <a:t>POP3 </a:t>
            </a:r>
            <a:r>
              <a:rPr lang="en-US" sz="2400" b="1" dirty="0" smtClean="0">
                <a:solidFill>
                  <a:srgbClr val="0808B8"/>
                </a:solidFill>
              </a:rPr>
              <a:t>(more) </a:t>
            </a:r>
            <a:r>
              <a:rPr lang="en-US" sz="3600" b="1" dirty="0" smtClean="0">
                <a:solidFill>
                  <a:srgbClr val="0808B8"/>
                </a:solidFill>
              </a:rPr>
              <a:t>and IMAP</a:t>
            </a:r>
            <a:endParaRPr lang="en-US" sz="3600" b="1" dirty="0">
              <a:solidFill>
                <a:srgbClr val="0808B8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49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072066" y="1142984"/>
            <a:ext cx="3857652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POP3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از روش دانلود و حذف استفاده می نماید.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باب (کاربر مقصد) کامپیوتر کاری خود را عوض نماید، دیگر نمی تواند، مجددا ایمیل های خود را بخواند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28596" y="1142984"/>
            <a:ext cx="3857652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IMAP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تمام پیامها را در یک محل (سرویس دهنده) نگهداری می نماید.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اجازه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ایجاد فولدرهای مختلف و سازماندهی ایمیل ها درون آنها را می دهد.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baseline="0" dirty="0" smtClean="0">
                <a:cs typeface="B Nazanin" pitchFamily="2" charset="-78"/>
              </a:rPr>
              <a:t>امکان</a:t>
            </a:r>
            <a:r>
              <a:rPr lang="fa-IR" sz="2000" dirty="0" smtClean="0">
                <a:cs typeface="B Nazanin" pitchFamily="2" charset="-78"/>
              </a:rPr>
              <a:t> نگهداری ”حالت کاربر“ برای جلسات مختلف را فراهم می آورد.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امکان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دسترسی فقط به بخشی از ایمیل را هم به کاربر میدهد.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انواع معماری برنامه های کاربرد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5</a:t>
            </a:fld>
            <a:endParaRPr lang="en-US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790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28" y="1066819"/>
            <a:ext cx="3657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دوم – لایه کاربرد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2.1 Principles of network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2.2 Web and HTTP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2.3 FTP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2.4 Electronic Mail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SMTP, POP3, IMAP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2.5 </a:t>
            </a:r>
            <a:r>
              <a:rPr lang="en-US" sz="2400" dirty="0" smtClean="0">
                <a:solidFill>
                  <a:srgbClr val="FF0000"/>
                </a:solidFill>
              </a:rPr>
              <a:t>DNS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2.6 P2P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2.7 Socket programming with </a:t>
            </a:r>
            <a:r>
              <a:rPr lang="en-US" sz="2400" dirty="0" smtClean="0"/>
              <a:t>TCP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2.8 Socket programming with UDP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14"/>
            <a:ext cx="8286808" cy="129697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DNS : Domain Name System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سیستم نام حوزه(دامنه)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51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00034" y="1500174"/>
            <a:ext cx="8429684" cy="35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افراد دارای شناسه های مختلفی می باشند: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noProof="0" dirty="0" smtClean="0">
                <a:cs typeface="B Nazanin" pitchFamily="2" charset="-78"/>
              </a:rPr>
              <a:t>کد ملی، نام، شماره پاسپورت و ...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میزبانهای اینترنت و مسیریابها</a:t>
            </a:r>
            <a:r>
              <a:rPr kumimoji="0" lang="fa-IR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نیز: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baseline="0" noProof="0" dirty="0" smtClean="0">
                <a:cs typeface="B Nazanin" pitchFamily="2" charset="-78"/>
              </a:rPr>
              <a:t>آدرسهای</a:t>
            </a:r>
            <a:r>
              <a:rPr lang="fa-IR" sz="2000" noProof="0" dirty="0" smtClean="0">
                <a:cs typeface="B Nazanin" pitchFamily="2" charset="-78"/>
              </a:rPr>
              <a:t> </a:t>
            </a:r>
            <a:r>
              <a:rPr lang="en-US" sz="2000" noProof="0" dirty="0" smtClean="0">
                <a:cs typeface="B Nazanin" pitchFamily="2" charset="-78"/>
              </a:rPr>
              <a:t>IP</a:t>
            </a:r>
            <a:r>
              <a:rPr lang="fa-IR" sz="2000" noProof="0" dirty="0" smtClean="0">
                <a:cs typeface="B Nazanin" pitchFamily="2" charset="-78"/>
              </a:rPr>
              <a:t>(32 بیتی) – برای آدرسی دهی دیتاگرامها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noProof="0" dirty="0" smtClean="0">
                <a:cs typeface="B Nazanin" pitchFamily="2" charset="-78"/>
              </a:rPr>
              <a:t>”نام“ همانند </a:t>
            </a:r>
            <a:r>
              <a:rPr lang="en-US" sz="2000" noProof="0" dirty="0" smtClean="0">
                <a:cs typeface="B Nazanin" pitchFamily="2" charset="-78"/>
                <a:hlinkClick r:id="rId2"/>
              </a:rPr>
              <a:t>www.yahoo.com</a:t>
            </a:r>
            <a:r>
              <a:rPr lang="fa-IR" sz="2000" noProof="0" dirty="0" smtClean="0">
                <a:cs typeface="B Nazanin" pitchFamily="2" charset="-78"/>
              </a:rPr>
              <a:t> -  مورد استفاده برای انسانها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سوال : </a:t>
            </a:r>
            <a:r>
              <a:rPr kumimoji="0" lang="fa-I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چگونه بین آدرسهای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IP</a:t>
            </a:r>
            <a:r>
              <a:rPr kumimoji="0" lang="fa-I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 نام ها، نگاشت (ترجمه، تبدیل) برقرار می شود.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31762"/>
            <a:ext cx="8358246" cy="101122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808B8"/>
                </a:solidFill>
              </a:rPr>
              <a:t>DNS : Domain Name System</a:t>
            </a:r>
            <a:br>
              <a:rPr lang="en-US" sz="2800" b="1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سیستم نام حوزه(دامنه)</a:t>
            </a:r>
            <a:endParaRPr lang="en-US" sz="28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52</a:t>
            </a:fld>
            <a:endParaRPr 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85720" y="1357298"/>
            <a:ext cx="8501122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پایگاه داده توزیع شده</a:t>
            </a:r>
            <a:r>
              <a:rPr lang="fa-IR" sz="2000" dirty="0" smtClean="0">
                <a:cs typeface="B Nazanin" pitchFamily="2" charset="-78"/>
              </a:rPr>
              <a:t> – که بصورت 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سلسله مراتبی </a:t>
            </a:r>
            <a:r>
              <a:rPr lang="fa-IR" sz="2000" dirty="0" smtClean="0">
                <a:cs typeface="B Nazanin" pitchFamily="2" charset="-78"/>
              </a:rPr>
              <a:t>در تعدادی سرویس دهنده نام پیاده سازی شده است.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پروتکلی در لایه کاربرد می باشد.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</a:pPr>
            <a:r>
              <a:rPr lang="fa-IR" sz="2000" dirty="0" smtClean="0">
                <a:cs typeface="B Nazanin" pitchFamily="2" charset="-78"/>
              </a:rPr>
              <a:t> که اجازه می دهد میزبانها و مسیریابها از پایگاه داده توزیع شده سوال نمایند.</a:t>
            </a:r>
            <a:br>
              <a:rPr lang="fa-IR" sz="2000" dirty="0" smtClean="0">
                <a:cs typeface="B Nazanin" pitchFamily="2" charset="-78"/>
              </a:rPr>
            </a:br>
            <a:r>
              <a:rPr lang="fa-IR" sz="2000" dirty="0" smtClean="0">
                <a:cs typeface="B Nazanin" pitchFamily="2" charset="-78"/>
              </a:rPr>
              <a:t> (برای 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تحلیل نام </a:t>
            </a:r>
            <a:r>
              <a:rPr lang="fa-IR" sz="2000" dirty="0" smtClean="0">
                <a:cs typeface="B Nazanin" pitchFamily="2" charset="-78"/>
              </a:rPr>
              <a:t>: تبدیل آدرس به نام)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سرویس دهنده های نام معمولاً ماشین های یونیکس هستند که نرم افزار</a:t>
            </a:r>
            <a:b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</a:b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BIND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(Berkeley Internet Domain Name)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اجرا می کنند.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noProof="0" dirty="0" smtClean="0">
                <a:cs typeface="B Nazanin" pitchFamily="2" charset="-78"/>
              </a:rPr>
              <a:t>DNS </a:t>
            </a:r>
            <a:r>
              <a:rPr lang="fa-IR" sz="2000" noProof="0" dirty="0" smtClean="0">
                <a:cs typeface="B Nazanin" pitchFamily="2" charset="-78"/>
              </a:rPr>
              <a:t>  با معماری مشتری / سرویس دهنده بوده و از </a:t>
            </a:r>
            <a:r>
              <a:rPr lang="fa-IR" sz="2000" noProof="0" dirty="0" smtClean="0">
                <a:solidFill>
                  <a:srgbClr val="FF0000"/>
                </a:solidFill>
                <a:cs typeface="B Nazanin" pitchFamily="2" charset="-78"/>
              </a:rPr>
              <a:t>پروتکل </a:t>
            </a:r>
            <a:r>
              <a:rPr lang="en-US" sz="2000" noProof="0" dirty="0" smtClean="0">
                <a:solidFill>
                  <a:srgbClr val="FF0000"/>
                </a:solidFill>
                <a:cs typeface="B Nazanin" pitchFamily="2" charset="-78"/>
              </a:rPr>
              <a:t>UDP</a:t>
            </a:r>
            <a:r>
              <a:rPr lang="fa-IR" sz="2000" noProof="0" dirty="0" smtClean="0">
                <a:solidFill>
                  <a:srgbClr val="FF0000"/>
                </a:solidFill>
                <a:cs typeface="B Nazanin" pitchFamily="2" charset="-78"/>
              </a:rPr>
              <a:t> و پورت شماره </a:t>
            </a:r>
            <a:r>
              <a:rPr lang="en-US" sz="2000" noProof="0" dirty="0" smtClean="0">
                <a:solidFill>
                  <a:srgbClr val="FF0000"/>
                </a:solidFill>
                <a:cs typeface="B Nazanin" pitchFamily="2" charset="-78"/>
              </a:rPr>
              <a:t>53 </a:t>
            </a:r>
            <a:r>
              <a:rPr lang="fa-IR" sz="2000" noProof="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noProof="0" dirty="0" smtClean="0">
                <a:cs typeface="B Nazanin" pitchFamily="2" charset="-78"/>
              </a:rPr>
              <a:t>استفاده می نماید.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DNS</a:t>
            </a:r>
            <a:r>
              <a:rPr kumimoji="0" lang="fa-IR" sz="20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همانند پروتکلهای دیگر لایه کاربرد نیست</a:t>
            </a:r>
            <a:r>
              <a:rPr kumimoji="0" lang="fa-IR" sz="20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، و کاربر مستقیماً با آن سروکار ندارد، بلکه پروتکلهای دیگر ( نظیر 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HTTP, FTP,…</a:t>
            </a:r>
            <a:r>
              <a:rPr kumimoji="0" lang="fa-IR" sz="20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) از آن استفاده می نمایند.</a:t>
            </a:r>
            <a:endParaRPr kumimoji="0" lang="fa-IR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31762"/>
            <a:ext cx="8358246" cy="79690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808B8"/>
                </a:solidFill>
              </a:rPr>
              <a:t>DNS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53</a:t>
            </a:fld>
            <a:endParaRPr 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714876" y="1071546"/>
            <a:ext cx="4071966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سرویس های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DNS</a:t>
            </a:r>
            <a:endParaRPr lang="fa-IR" sz="20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noProof="0" dirty="0" smtClean="0">
                <a:cs typeface="B Nazanin" pitchFamily="2" charset="-78"/>
              </a:rPr>
              <a:t> تبدیل نام میزبان به آدرس </a:t>
            </a:r>
            <a:r>
              <a:rPr lang="en-US" sz="2000" noProof="0" dirty="0" smtClean="0">
                <a:cs typeface="B Nazanin" pitchFamily="2" charset="-78"/>
              </a:rPr>
              <a:t>IP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noProof="0" dirty="0" smtClean="0">
                <a:cs typeface="B Nazanin" pitchFamily="2" charset="-78"/>
              </a:rPr>
              <a:t> اسامی مستعار میزبانها </a:t>
            </a:r>
            <a:r>
              <a:rPr lang="en-US" sz="2000" noProof="0" dirty="0" smtClean="0">
                <a:cs typeface="B Nazanin" pitchFamily="2" charset="-78"/>
              </a:rPr>
              <a:t>(host aliasing)</a:t>
            </a:r>
            <a:endParaRPr lang="fa-IR" sz="2000" noProof="0" dirty="0" smtClean="0">
              <a:cs typeface="B Nazanin" pitchFamily="2" charset="-78"/>
            </a:endParaRPr>
          </a:p>
          <a:p>
            <a:pPr lvl="1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نام های رسمی و نامهای مستعار</a:t>
            </a:r>
            <a:endParaRPr kumimoji="0" lang="en-US" b="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نامهای مستعار سرویس دهنده ایمیل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 توزیع بار</a:t>
            </a:r>
          </a:p>
          <a:p>
            <a:pPr lvl="1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در سرویس دهنده های وب های تکراری : استفاده از مجموعه ای از آدرس های 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IP</a:t>
            </a:r>
            <a:r>
              <a:rPr lang="fa-IR" dirty="0" smtClean="0">
                <a:cs typeface="B Nazanin" pitchFamily="2" charset="-78"/>
              </a:rPr>
              <a:t> به ازای ترجمه یک نام،</a:t>
            </a:r>
            <a:endParaRPr kumimoji="0" lang="fa-IR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1142984"/>
            <a:ext cx="4357718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چرا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DNS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 سیستمی متمرکز نیست؟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noProof="0" dirty="0" smtClean="0">
                <a:cs typeface="B Nazanin" pitchFamily="2" charset="-78"/>
              </a:rPr>
              <a:t> نقطه  خرابی تنها </a:t>
            </a:r>
            <a:r>
              <a:rPr lang="en-US" noProof="0" dirty="0" smtClean="0">
                <a:cs typeface="B Nazanin" pitchFamily="2" charset="-78"/>
              </a:rPr>
              <a:t>(Single Point of Failure)</a:t>
            </a:r>
            <a:endParaRPr lang="en-US" sz="2000" noProof="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 ایجاد  بار ترافیکی بالا روی آن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دشواری نگهداری (سیستمی به این بزرگی!)</a:t>
            </a:r>
            <a:endParaRPr lang="fa-IR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kumimoji="0" lang="fa-IR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 در نهایت مقیاس پذیر نخواهد 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14"/>
            <a:ext cx="8286808" cy="107157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Distributed, Hierarchical Database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پایگاه داده سلسه مراتبی توزیع شده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54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14282" y="4143380"/>
            <a:ext cx="8572560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</a:pPr>
            <a:r>
              <a:rPr kumimoji="0" lang="fa-IR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مشتری آدرس 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IP </a:t>
            </a:r>
            <a:r>
              <a:rPr kumimoji="0" lang="fa-IR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مربوط به 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www.amazon.com</a:t>
            </a:r>
            <a:r>
              <a:rPr kumimoji="0" lang="fa-IR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می خواهد</a:t>
            </a:r>
            <a:r>
              <a:rPr kumimoji="0" lang="fa-IR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: تقریب اول</a:t>
            </a:r>
            <a:endParaRPr kumimoji="0" lang="fa-IR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مشتری از سرویس دهنده ریشه، برای یافتن سرویس دهنده نام </a:t>
            </a: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com</a:t>
            </a:r>
            <a:r>
              <a:rPr kumimoji="0" lang="fa-IR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درخواست می نماید.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مشتری از سرویس دهنده نام 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com</a:t>
            </a:r>
            <a:r>
              <a:rPr kumimoji="0" lang="fa-IR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برای یافتن سرویس دهنده نام 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amazon.com</a:t>
            </a:r>
            <a:r>
              <a:rPr kumimoji="0" lang="fa-IR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درخواست می نماید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مشتری از سرویس دهنده نام </a:t>
            </a:r>
            <a:r>
              <a:rPr lang="en-US" dirty="0" smtClean="0">
                <a:cs typeface="B Nazanin" pitchFamily="2" charset="-78"/>
              </a:rPr>
              <a:t>amazon.com</a:t>
            </a:r>
            <a:r>
              <a:rPr lang="fa-IR" dirty="0" smtClean="0">
                <a:cs typeface="B Nazanin" pitchFamily="2" charset="-78"/>
              </a:rPr>
              <a:t>  برای بدست آوردن آدرس </a:t>
            </a:r>
            <a:r>
              <a:rPr lang="en-US" dirty="0" smtClean="0">
                <a:cs typeface="B Nazanin" pitchFamily="2" charset="-78"/>
              </a:rPr>
              <a:t>IP</a:t>
            </a:r>
            <a:r>
              <a:rPr lang="fa-IR" dirty="0" smtClean="0">
                <a:cs typeface="B Nazanin" pitchFamily="2" charset="-78"/>
              </a:rPr>
              <a:t> مربوط به </a:t>
            </a:r>
            <a:r>
              <a:rPr lang="en-US" dirty="0" smtClean="0">
                <a:cs typeface="B Nazanin" pitchFamily="2" charset="-78"/>
              </a:rPr>
              <a:t>www.amazon.com</a:t>
            </a:r>
            <a:r>
              <a:rPr lang="fa-IR" dirty="0" smtClean="0">
                <a:cs typeface="B Nazanin" pitchFamily="2" charset="-78"/>
              </a:rPr>
              <a:t> درخواست می نماید.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7148511" cy="263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8148" y="2071678"/>
            <a:ext cx="1071570" cy="73866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cs typeface="B Nazanin" pitchFamily="2" charset="-78"/>
              </a:rPr>
              <a:t>Top Level Domain (TLD) Servers</a:t>
            </a:r>
            <a:endParaRPr lang="en-GB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7143768" y="2500306"/>
            <a:ext cx="571504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858148" y="3214686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cs typeface="B Nazanin" pitchFamily="2" charset="-78"/>
              </a:rPr>
              <a:t>Authoritative DNS Servers</a:t>
            </a:r>
            <a:endParaRPr lang="en-GB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7572396" y="3500438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14"/>
            <a:ext cx="8286808" cy="107157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DNS: Root Name Servers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سرویس دهنده های نام ریشه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55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14282" y="1214422"/>
            <a:ext cx="8572560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توسط سرویس دهنده های نام محلی که قادر به تحلیل نام نمی باشند، مورد تماس قرار می گیرد.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سرویس دهنده های نام ریشه: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اگر نگاشت نام ناشناخته باشد،با سرویس دهنده های نام مسئول تماس برقرار می نمایند.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نگاشت را به سرویس دهنده های نام محلی بر می گردانند.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14"/>
            <a:ext cx="8286808" cy="107157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DNS: Root Name Servers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سرویس دهنده های نام ریشه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56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85720" y="1500175"/>
            <a:ext cx="8572560" cy="4572031"/>
            <a:chOff x="204788" y="2000240"/>
            <a:chExt cx="7439045" cy="3963985"/>
          </a:xfrm>
        </p:grpSpPr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3164777" y="5153012"/>
              <a:ext cx="2681287" cy="81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000" dirty="0"/>
                <a:t>    13 root name servers worldwide</a:t>
              </a:r>
              <a:endParaRPr lang="en-US" dirty="0"/>
            </a:p>
          </p:txBody>
        </p:sp>
        <p:pic>
          <p:nvPicPr>
            <p:cNvPr id="9" name="Picture 23" descr="world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1813" y="3082915"/>
              <a:ext cx="4319587" cy="2178050"/>
            </a:xfrm>
            <a:prstGeom prst="rect">
              <a:avLst/>
            </a:prstGeom>
            <a:noFill/>
          </p:spPr>
        </p:pic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2179638" y="2430453"/>
              <a:ext cx="642937" cy="1235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0"/>
                </a:cxn>
                <a:cxn ang="0">
                  <a:pos x="963" y="1893"/>
                </a:cxn>
              </a:cxnLst>
              <a:rect l="0" t="0" r="r" b="b"/>
              <a:pathLst>
                <a:path w="963" h="1893">
                  <a:moveTo>
                    <a:pt x="0" y="0"/>
                  </a:moveTo>
                  <a:lnTo>
                    <a:pt x="0" y="930"/>
                  </a:lnTo>
                  <a:lnTo>
                    <a:pt x="963" y="189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701675" y="4359265"/>
              <a:ext cx="20240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50" dirty="0">
                  <a:solidFill>
                    <a:srgbClr val="FF0000"/>
                  </a:solidFill>
                  <a:latin typeface="Arial" charset="0"/>
                </a:rPr>
                <a:t>b</a:t>
              </a: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 USC-ISI Marina del Rey, CA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50" dirty="0">
                  <a:solidFill>
                    <a:srgbClr val="FF0000"/>
                  </a:solidFill>
                  <a:latin typeface="Arial" charset="0"/>
                </a:rPr>
                <a:t>l</a:t>
              </a: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  ICANN Los Angeles, 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</a:rPr>
                <a:t>CA</a:t>
              </a:r>
              <a:endParaRPr lang="en-US" sz="105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1527175" y="3817928"/>
              <a:ext cx="762000" cy="546100"/>
            </a:xfrm>
            <a:custGeom>
              <a:avLst/>
              <a:gdLst/>
              <a:ahLst/>
              <a:cxnLst>
                <a:cxn ang="0">
                  <a:pos x="0" y="426"/>
                </a:cxn>
                <a:cxn ang="0">
                  <a:pos x="582" y="0"/>
                </a:cxn>
              </a:cxnLst>
              <a:rect l="0" t="0" r="r" b="b"/>
              <a:pathLst>
                <a:path w="582" h="426">
                  <a:moveTo>
                    <a:pt x="0" y="426"/>
                  </a:moveTo>
                  <a:lnTo>
                    <a:pt x="58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204788" y="3038464"/>
              <a:ext cx="2081196" cy="60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NASA Mt View, CA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f 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Internet Software C. Palo</a:t>
              </a: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 Alto, CA (and 36 other locations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105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 flipV="1">
              <a:off x="1423988" y="3573453"/>
              <a:ext cx="817562" cy="184150"/>
            </a:xfrm>
            <a:custGeom>
              <a:avLst/>
              <a:gdLst/>
              <a:ahLst/>
              <a:cxnLst>
                <a:cxn ang="0">
                  <a:pos x="0" y="426"/>
                </a:cxn>
                <a:cxn ang="0">
                  <a:pos x="582" y="0"/>
                </a:cxn>
              </a:cxnLst>
              <a:rect l="0" t="0" r="r" b="b"/>
              <a:pathLst>
                <a:path w="582" h="426">
                  <a:moveTo>
                    <a:pt x="0" y="426"/>
                  </a:moveTo>
                  <a:lnTo>
                    <a:pt x="58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4297363" y="2678103"/>
              <a:ext cx="2489215" cy="25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dirty="0" err="1">
                  <a:solidFill>
                    <a:srgbClr val="FF0000"/>
                  </a:solidFill>
                  <a:latin typeface="Arial" charset="0"/>
                </a:rPr>
                <a:t>i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1100" dirty="0" err="1">
                  <a:latin typeface="Arial" charset="0"/>
                </a:rPr>
                <a:t>Autonomica</a:t>
              </a:r>
              <a:r>
                <a:rPr lang="en-US" sz="1100" dirty="0">
                  <a:latin typeface="Arial" charset="0"/>
                </a:rPr>
                <a:t>,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Stockholm (plus  </a:t>
              </a:r>
              <a:r>
                <a:rPr lang="en-US" sz="11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28 other locations)</a:t>
              </a:r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3932238" y="2773353"/>
              <a:ext cx="446087" cy="654050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0" y="1005"/>
                </a:cxn>
              </a:cxnLst>
              <a:rect l="0" t="0" r="r" b="b"/>
              <a:pathLst>
                <a:path w="666" h="1005">
                  <a:moveTo>
                    <a:pt x="666" y="0"/>
                  </a:moveTo>
                  <a:lnTo>
                    <a:pt x="0" y="100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333875" y="2389178"/>
              <a:ext cx="2519363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50" dirty="0">
                  <a:solidFill>
                    <a:srgbClr val="FF0000"/>
                  </a:solidFill>
                  <a:latin typeface="Arial" charset="0"/>
                </a:rPr>
                <a:t>k</a:t>
              </a: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 RIPE London (also 16 other locations)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3751263" y="2566978"/>
              <a:ext cx="615950" cy="946150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1448"/>
                </a:cxn>
              </a:cxnLst>
              <a:rect l="0" t="0" r="r" b="b"/>
              <a:pathLst>
                <a:path w="922" h="1448">
                  <a:moveTo>
                    <a:pt x="922" y="0"/>
                  </a:moveTo>
                  <a:lnTo>
                    <a:pt x="0" y="144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5737224" y="3124199"/>
              <a:ext cx="1906609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m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WIDE Tokyo (also Seoul, Paris, SF)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5575300" y="3357562"/>
              <a:ext cx="211146" cy="377816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0" y="462"/>
                </a:cxn>
              </a:cxnLst>
              <a:rect l="0" t="0" r="r" b="b"/>
              <a:pathLst>
                <a:path w="252" h="462">
                  <a:moveTo>
                    <a:pt x="252" y="0"/>
                  </a:moveTo>
                  <a:lnTo>
                    <a:pt x="0" y="46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2162175" y="2000240"/>
              <a:ext cx="259873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a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Arial" charset="0"/>
                </a:rPr>
                <a:t>Verisign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, Dulles, 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Cogent, Herndon, VA (also LA)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d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U Maryland College Park, MD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g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US </a:t>
              </a:r>
              <a:r>
                <a:rPr lang="en-US" sz="1100" dirty="0" err="1">
                  <a:solidFill>
                    <a:srgbClr val="000000"/>
                  </a:solidFill>
                  <a:latin typeface="Arial" charset="0"/>
                </a:rPr>
                <a:t>DoD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Vienna, 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 ARL Aberdeen, MD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50" dirty="0">
                  <a:solidFill>
                    <a:srgbClr val="FF0000"/>
                  </a:solidFill>
                  <a:latin typeface="Arial" charset="0"/>
                </a:rPr>
                <a:t>j</a:t>
              </a: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sz="1050" dirty="0" err="1">
                  <a:solidFill>
                    <a:srgbClr val="000000"/>
                  </a:solidFill>
                  <a:latin typeface="Arial" charset="0"/>
                </a:rPr>
                <a:t>Verisign</a:t>
              </a: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, ( 21 locations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105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14"/>
            <a:ext cx="8286808" cy="107157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TLD and Authoritative Servers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سرویس دهنده های نام ریشه</a:t>
            </a:r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 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و مسئول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57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14282" y="1214422"/>
            <a:ext cx="8572560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دهنده های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TLD</a:t>
            </a:r>
            <a:endParaRPr kumimoji="0" lang="fa-IR" sz="2000" b="0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55600" lvl="1" indent="1016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dirty="0" smtClean="0">
                <a:cs typeface="B Nazanin" pitchFamily="2" charset="-78"/>
              </a:rPr>
              <a:t>مسئول حوزه های سطح بالای </a:t>
            </a:r>
            <a:r>
              <a:rPr lang="en-US" sz="1900" dirty="0" smtClean="0">
                <a:cs typeface="B Nazanin" pitchFamily="2" charset="-78"/>
              </a:rPr>
              <a:t>com, org, net, </a:t>
            </a:r>
            <a:r>
              <a:rPr lang="en-US" sz="1900" dirty="0" err="1" smtClean="0">
                <a:cs typeface="B Nazanin" pitchFamily="2" charset="-78"/>
              </a:rPr>
              <a:t>edu</a:t>
            </a:r>
            <a:r>
              <a:rPr lang="en-US" sz="1900" dirty="0" smtClean="0">
                <a:cs typeface="B Nazanin" pitchFamily="2" charset="-78"/>
              </a:rPr>
              <a:t>, …</a:t>
            </a:r>
            <a:r>
              <a:rPr lang="fa-IR" sz="1900" dirty="0" smtClean="0">
                <a:cs typeface="B Nazanin" pitchFamily="2" charset="-78"/>
              </a:rPr>
              <a:t> و تمام حوزه های سطح بالای کشورها نظیر </a:t>
            </a:r>
            <a:r>
              <a:rPr lang="en-US" sz="1900" dirty="0" err="1" smtClean="0">
                <a:cs typeface="B Nazanin" pitchFamily="2" charset="-78"/>
              </a:rPr>
              <a:t>uk</a:t>
            </a:r>
            <a:r>
              <a:rPr lang="en-US" sz="1900" dirty="0" smtClean="0">
                <a:cs typeface="B Nazanin" pitchFamily="2" charset="-78"/>
              </a:rPr>
              <a:t>, </a:t>
            </a:r>
            <a:r>
              <a:rPr lang="en-US" sz="1900" dirty="0" err="1" smtClean="0">
                <a:cs typeface="B Nazanin" pitchFamily="2" charset="-78"/>
              </a:rPr>
              <a:t>fr</a:t>
            </a:r>
            <a:r>
              <a:rPr lang="en-US" sz="1900" dirty="0" smtClean="0">
                <a:cs typeface="B Nazanin" pitchFamily="2" charset="-78"/>
              </a:rPr>
              <a:t>, ca, </a:t>
            </a:r>
            <a:r>
              <a:rPr lang="en-US" sz="1900" dirty="0" err="1" smtClean="0">
                <a:cs typeface="B Nazanin" pitchFamily="2" charset="-78"/>
              </a:rPr>
              <a:t>jp</a:t>
            </a:r>
            <a:r>
              <a:rPr lang="en-US" sz="1900" dirty="0" smtClean="0">
                <a:cs typeface="B Nazanin" pitchFamily="2" charset="-78"/>
              </a:rPr>
              <a:t>, </a:t>
            </a:r>
            <a:r>
              <a:rPr lang="en-US" sz="1900" dirty="0" err="1" smtClean="0">
                <a:cs typeface="B Nazanin" pitchFamily="2" charset="-78"/>
              </a:rPr>
              <a:t>ir</a:t>
            </a:r>
            <a:r>
              <a:rPr lang="en-US" sz="1900" dirty="0" smtClean="0">
                <a:cs typeface="B Nazanin" pitchFamily="2" charset="-78"/>
              </a:rPr>
              <a:t>, …</a:t>
            </a:r>
            <a:r>
              <a:rPr lang="fa-IR" sz="1900" dirty="0" smtClean="0">
                <a:cs typeface="B Nazanin" pitchFamily="2" charset="-78"/>
              </a:rPr>
              <a:t> می باشند.</a:t>
            </a:r>
            <a:endParaRPr lang="en-US" sz="1900" dirty="0" smtClean="0">
              <a:cs typeface="B Nazanin" pitchFamily="2" charset="-78"/>
            </a:endParaRPr>
          </a:p>
          <a:p>
            <a:pPr marL="355600" lvl="1" indent="1016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dirty="0" smtClean="0">
                <a:cs typeface="B Nazanin" pitchFamily="2" charset="-78"/>
              </a:rPr>
              <a:t>سرویس دهنده های مربوط به حوزه سطح بالای </a:t>
            </a:r>
            <a:r>
              <a:rPr lang="en-US" sz="1900" dirty="0" smtClean="0">
                <a:cs typeface="B Nazanin" pitchFamily="2" charset="-78"/>
              </a:rPr>
              <a:t>com</a:t>
            </a:r>
            <a:r>
              <a:rPr lang="fa-IR" sz="1900" dirty="0" smtClean="0">
                <a:cs typeface="B Nazanin" pitchFamily="2" charset="-78"/>
              </a:rPr>
              <a:t> توسط </a:t>
            </a:r>
            <a:r>
              <a:rPr lang="en-US" sz="1900" dirty="0" smtClean="0">
                <a:cs typeface="B Nazanin" pitchFamily="2" charset="-78"/>
              </a:rPr>
              <a:t>Network Solutions</a:t>
            </a:r>
            <a:r>
              <a:rPr lang="fa-IR" sz="1900" dirty="0" smtClean="0">
                <a:cs typeface="B Nazanin" pitchFamily="2" charset="-78"/>
              </a:rPr>
              <a:t> نگهداری می شود.</a:t>
            </a:r>
          </a:p>
          <a:p>
            <a:pPr marL="355600" lvl="1" indent="1016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dirty="0" smtClean="0">
                <a:cs typeface="B Nazanin" pitchFamily="2" charset="-78"/>
              </a:rPr>
              <a:t>برای حوزه سطح بالای </a:t>
            </a:r>
            <a:r>
              <a:rPr lang="en-US" sz="1900" dirty="0" err="1" smtClean="0">
                <a:cs typeface="B Nazanin" pitchFamily="2" charset="-78"/>
              </a:rPr>
              <a:t>edu</a:t>
            </a:r>
            <a:r>
              <a:rPr lang="fa-IR" sz="1900" dirty="0" smtClean="0">
                <a:cs typeface="B Nazanin" pitchFamily="2" charset="-78"/>
              </a:rPr>
              <a:t> توسط </a:t>
            </a:r>
            <a:r>
              <a:rPr lang="en-US" sz="1900" dirty="0" err="1" smtClean="0">
                <a:cs typeface="B Nazanin" pitchFamily="2" charset="-78"/>
              </a:rPr>
              <a:t>Educause</a:t>
            </a:r>
            <a:endParaRPr lang="en-US" sz="1900" dirty="0" smtClean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سرویس دهنده های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 DNS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 مسئول 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dirty="0" smtClean="0">
                <a:cs typeface="B Nazanin" pitchFamily="2" charset="-78"/>
              </a:rPr>
              <a:t>سرویس دهنده های </a:t>
            </a:r>
            <a:r>
              <a:rPr lang="en-US" sz="1900" dirty="0" smtClean="0">
                <a:cs typeface="B Nazanin" pitchFamily="2" charset="-78"/>
              </a:rPr>
              <a:t>DNS</a:t>
            </a:r>
            <a:r>
              <a:rPr lang="fa-IR" sz="1900" dirty="0" smtClean="0">
                <a:cs typeface="B Nazanin" pitchFamily="2" charset="-78"/>
              </a:rPr>
              <a:t> سازمانها، نگاشت نام به آدرس های </a:t>
            </a:r>
            <a:r>
              <a:rPr lang="en-US" sz="1900" dirty="0" smtClean="0">
                <a:cs typeface="B Nazanin" pitchFamily="2" charset="-78"/>
              </a:rPr>
              <a:t>IP</a:t>
            </a:r>
            <a:r>
              <a:rPr lang="fa-IR" sz="1900" dirty="0" smtClean="0">
                <a:cs typeface="B Nazanin" pitchFamily="2" charset="-78"/>
              </a:rPr>
              <a:t> را برای سرویس دهنده های سازمانها (نظیر وب و ایمیل)  فراهم می آورند.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dirty="0" smtClean="0">
                <a:cs typeface="B Nazanin" pitchFamily="2" charset="-78"/>
              </a:rPr>
              <a:t>می توانند توسط خود سازمانها و یا شرکتهای فراهم آورنده سرویس </a:t>
            </a:r>
            <a:r>
              <a:rPr lang="en-US" sz="1900" dirty="0" smtClean="0">
                <a:cs typeface="B Nazanin" pitchFamily="2" charset="-78"/>
              </a:rPr>
              <a:t>(Service  Provider)</a:t>
            </a:r>
            <a:r>
              <a:rPr lang="fa-IR" sz="1900" dirty="0" smtClean="0">
                <a:cs typeface="B Nazanin" pitchFamily="2" charset="-78"/>
              </a:rPr>
              <a:t>نگهداری شوند.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14"/>
            <a:ext cx="8286808" cy="107157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Local Name Server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سرویس دهنده های نام محلی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58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14282" y="1428736"/>
            <a:ext cx="8572560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متعلق به سلسله مراتب حساب نمی شوند.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هر 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ISP </a:t>
            </a:r>
            <a:r>
              <a:rPr kumimoji="0" lang="fa-IR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)</a:t>
            </a:r>
            <a:r>
              <a:rPr kumimoji="0" lang="fa-IR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خانگی، شرکتی و دانشگاهی ) یکی برای خودش دارد.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تحت عنوان </a:t>
            </a:r>
            <a:r>
              <a:rPr lang="en-US" sz="2400" dirty="0" smtClean="0">
                <a:cs typeface="B Nazanin" pitchFamily="2" charset="-78"/>
              </a:rPr>
              <a:t>“default name server”</a:t>
            </a:r>
            <a:r>
              <a:rPr lang="fa-IR" sz="2400" dirty="0" smtClean="0">
                <a:cs typeface="B Nazanin" pitchFamily="2" charset="-78"/>
              </a:rPr>
              <a:t> شناخته می شود.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زمانی که میزبانی درخواست 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DNS</a:t>
            </a:r>
            <a:r>
              <a:rPr kumimoji="0" lang="fa-IR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می نماید، درخواستها به این سرویس دهنده 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DNS</a:t>
            </a:r>
            <a:r>
              <a:rPr kumimoji="0" lang="fa-IR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محلی</a:t>
            </a:r>
            <a:r>
              <a:rPr kumimoji="0" lang="fa-IR" sz="24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ارسال می شوند.</a:t>
            </a:r>
            <a:endParaRPr kumimoji="0" lang="fa-IR" sz="24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55600" lvl="1" indent="1016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همانند پروکسی عمل نموده و درخواستها را به سوی سلسله مراتب هدایت می نماید.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31762"/>
            <a:ext cx="8358246" cy="108266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DNS Name Resolution example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مثالی از تحلیل نام </a:t>
            </a:r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DNS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59</a:t>
            </a:fld>
            <a:endParaRPr 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714876" y="1428736"/>
            <a:ext cx="4071966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 میزبان ما در </a:t>
            </a:r>
            <a:r>
              <a:rPr lang="en-US" sz="2000" dirty="0" smtClean="0">
                <a:cs typeface="B Nazanin" pitchFamily="2" charset="-78"/>
              </a:rPr>
              <a:t>cis.poly.edu</a:t>
            </a:r>
            <a:r>
              <a:rPr lang="fa-IR" sz="2000" dirty="0" smtClean="0">
                <a:cs typeface="B Nazanin" pitchFamily="2" charset="-78"/>
              </a:rPr>
              <a:t> بوده و آدرس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 </a:t>
            </a:r>
            <a:r>
              <a:rPr lang="en-US" sz="2000" dirty="0" smtClean="0">
                <a:cs typeface="B Nazanin" pitchFamily="2" charset="-78"/>
              </a:rPr>
              <a:t>gaia.cs.umass.edu</a:t>
            </a:r>
            <a:r>
              <a:rPr lang="fa-IR" sz="2000" dirty="0" smtClean="0">
                <a:cs typeface="B Nazanin" pitchFamily="2" charset="-78"/>
              </a:rPr>
              <a:t> را میخواهد.</a:t>
            </a: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روش درخواست تکراری </a:t>
            </a:r>
            <a:r>
              <a:rPr lang="en-US" sz="2000" u="sng" dirty="0" smtClean="0">
                <a:solidFill>
                  <a:srgbClr val="FF0000"/>
                </a:solidFill>
                <a:cs typeface="B Nazanin" pitchFamily="2" charset="-78"/>
              </a:rPr>
              <a:t>(Iterative Query)</a:t>
            </a:r>
            <a:endParaRPr lang="fa-IR" sz="2000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 سرویس دهنده تماس گرفته شده، نام سرویس دهنده ای را که باید با آن تماس بگیریم را برمی گرداند.</a:t>
            </a:r>
            <a:endParaRPr lang="fa-IR" sz="2000" noProof="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”من این نام را نمی شناسم، اما از این سرویس دهنده سوال کن“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</a:pPr>
            <a:r>
              <a:rPr lang="fa-IR" sz="2000" u="sng" dirty="0" smtClean="0">
                <a:solidFill>
                  <a:srgbClr val="00B050"/>
                </a:solidFill>
                <a:cs typeface="B Nazanin" pitchFamily="2" charset="-78"/>
              </a:rPr>
              <a:t>تحقیق : مراحل ثبت یک نام در اینترنت را بررسی نمایید.</a:t>
            </a:r>
            <a:endParaRPr kumimoji="0" lang="fa-IR" sz="2000" b="0" i="0" u="sng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83" y="1142984"/>
            <a:ext cx="371668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معماری مشتری / سرویس دهنده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6" y="1214422"/>
            <a:ext cx="4572033" cy="5072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 rtl="1">
              <a:lnSpc>
                <a:spcPct val="160000"/>
              </a:lnSpc>
              <a:buFont typeface="ZapfDingbats" pitchFamily="82" charset="2"/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سرویس دهنده</a:t>
            </a:r>
            <a:endParaRPr lang="en-US" sz="2000" b="1" dirty="0">
              <a:cs typeface="B Nazanin" pitchFamily="2" charset="-78"/>
            </a:endParaRPr>
          </a:p>
          <a:p>
            <a:pPr lvl="1" algn="r" rt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میزبانی همیشه روشن می باشد</a:t>
            </a:r>
          </a:p>
          <a:p>
            <a:pPr lvl="1" algn="r" rt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دارای آدرس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ثابتی می باشد.</a:t>
            </a:r>
          </a:p>
          <a:p>
            <a:pPr lvl="1" algn="r" rt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برای مقیاس پذیر بودن( برای داشتن قابلیت پاسخگویی به سایت های اجتماعی بزرگ) از گروهی سرویس دهنده  </a:t>
            </a:r>
            <a:r>
              <a:rPr lang="en-US" sz="2000" dirty="0" smtClean="0">
                <a:cs typeface="B Nazanin" pitchFamily="2" charset="-78"/>
              </a:rPr>
              <a:t>(Server Farms)</a:t>
            </a:r>
            <a:r>
              <a:rPr lang="fa-IR" sz="2000" dirty="0" smtClean="0">
                <a:cs typeface="B Nazanin" pitchFamily="2" charset="-78"/>
              </a:rPr>
              <a:t> استفاده می نماید.</a:t>
            </a:r>
            <a:endParaRPr lang="en-US" sz="2000" dirty="0"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ZapfDingbats" pitchFamily="82" charset="2"/>
              <a:buNone/>
            </a:pPr>
            <a:r>
              <a:rPr lang="fa-IR" sz="2100" b="1" dirty="0">
                <a:solidFill>
                  <a:srgbClr val="FF0000"/>
                </a:solidFill>
                <a:cs typeface="B Nazanin" pitchFamily="2" charset="-78"/>
              </a:rPr>
              <a:t>مشتریها</a:t>
            </a:r>
            <a:endParaRPr lang="en-US" sz="2100" b="1" dirty="0">
              <a:solidFill>
                <a:srgbClr val="FF0000"/>
              </a:solidFill>
              <a:cs typeface="B Nazanin" pitchFamily="2" charset="-78"/>
            </a:endParaRPr>
          </a:p>
          <a:p>
            <a:pPr lvl="1" algn="r" rt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با سرویس دهنده ارتباط برقرار می نمایند.</a:t>
            </a:r>
          </a:p>
          <a:p>
            <a:pPr lvl="1" algn="r" rt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ممکن است بطور متناوب به شبکه وصل شوند.</a:t>
            </a:r>
          </a:p>
          <a:p>
            <a:pPr lvl="1" algn="r" rt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ممکن است دارای آدرس های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دینامیک باشند.</a:t>
            </a:r>
          </a:p>
          <a:p>
            <a:pPr lvl="1" algn="r" rt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بطور مستقیم با هم ( با مشتریهای دیگر) ارتباط برقرار نمی نمایند ( در صورت نیاز، از طریق سرویس دهنده)</a:t>
            </a: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2AE-FE3F-40AF-95DA-93112F7B7B87}" type="slidenum">
              <a:rPr lang="en-US"/>
              <a:pPr/>
              <a:t>6</a:t>
            </a:fld>
            <a:endParaRPr 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3933455" cy="535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31762"/>
            <a:ext cx="8358246" cy="108266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DNS Name Resolution example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مثالی از تحلیل نام </a:t>
            </a:r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DNS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60</a:t>
            </a:fld>
            <a:endParaRPr 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714876" y="1428736"/>
            <a:ext cx="4071966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روش درخواست بازگشتی </a:t>
            </a:r>
            <a:r>
              <a:rPr lang="en-US" sz="2000" u="sng" dirty="0" smtClean="0">
                <a:solidFill>
                  <a:srgbClr val="FF0000"/>
                </a:solidFill>
                <a:cs typeface="B Nazanin" pitchFamily="2" charset="-78"/>
              </a:rPr>
              <a:t>(Recursive Query)</a:t>
            </a:r>
            <a:endParaRPr lang="fa-IR" sz="2000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 بار تحلیل نام را بر عهده سرویس دهنده نام تماس گرفته شده، می گذاریم!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noProof="0" dirty="0" smtClean="0">
                <a:cs typeface="B Nazanin" pitchFamily="2" charset="-78"/>
              </a:rPr>
              <a:t>آیا  بار سنگین خواهد شد؟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91019"/>
            <a:ext cx="3467110" cy="533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14"/>
            <a:ext cx="8286808" cy="107157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DNS: Caching Records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کش کردن  رکوردها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441D-694E-4D85-A6D9-9CF0E1302BF2}" type="slidenum">
              <a:rPr lang="en-US"/>
              <a:pPr/>
              <a:t>61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14282" y="1428736"/>
            <a:ext cx="8572560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زمانیکه (هر) سرویس دهنده نامی، نگاشت (نام به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)</a:t>
            </a:r>
            <a:r>
              <a:rPr lang="ru-RU" sz="2000" dirty="0" smtClean="0">
                <a:cs typeface="B Nazanin" pitchFamily="2" charset="-78"/>
              </a:rPr>
              <a:t> 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 را یاد گرفت، آنرا کش می نماید.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ورودیهای کش دارای زمان انقضاء می باشند. ( بعد از مدتی از بین میروند)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معمولا (آدرس) سرویس دهنده های </a:t>
            </a:r>
            <a:r>
              <a:rPr lang="en-US" sz="2000" dirty="0" smtClean="0">
                <a:cs typeface="B Nazanin" pitchFamily="2" charset="-78"/>
              </a:rPr>
              <a:t>TLD</a:t>
            </a:r>
            <a:r>
              <a:rPr lang="fa-IR" sz="2000" dirty="0" smtClean="0">
                <a:cs typeface="B Nazanin" pitchFamily="2" charset="-78"/>
              </a:rPr>
              <a:t> در سرویس دهنده های نام محلی کش می شود.</a:t>
            </a:r>
          </a:p>
          <a:p>
            <a:pPr marL="1257300" lvl="2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dirty="0" smtClean="0">
                <a:cs typeface="B Nazanin" pitchFamily="2" charset="-78"/>
              </a:rPr>
              <a:t>بنابراین سرویس دهنده های ریشه کمتر  بازدید میشوند.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808B8"/>
                </a:solidFill>
                <a:latin typeface="+mn-lt"/>
                <a:ea typeface="+mn-ea"/>
                <a:cs typeface="B Titr" pitchFamily="2" charset="-78"/>
              </a:rPr>
              <a:t>DNS records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42925" y="1343025"/>
            <a:ext cx="7820025" cy="51435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chemeClr val="accent2"/>
                </a:solidFill>
              </a:rPr>
              <a:t>DNS:</a:t>
            </a:r>
            <a:r>
              <a:rPr lang="en-US" sz="2400" dirty="0"/>
              <a:t> distributed db storing resource records </a:t>
            </a:r>
            <a:r>
              <a:rPr lang="en-US" sz="2400" dirty="0">
                <a:solidFill>
                  <a:srgbClr val="FF0000"/>
                </a:solidFill>
              </a:rPr>
              <a:t>(RR)</a:t>
            </a:r>
            <a:endParaRPr lang="en-US" sz="2400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214282" y="3895724"/>
            <a:ext cx="4000500" cy="217648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Type=NS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dirty="0">
                <a:latin typeface="Courier New" pitchFamily="49" charset="0"/>
              </a:rPr>
              <a:t>name</a:t>
            </a:r>
            <a:r>
              <a:rPr lang="en-US" sz="2000" dirty="0"/>
              <a:t> is domain (e.g. foo.com)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dirty="0">
                <a:latin typeface="Courier New" pitchFamily="49" charset="0"/>
              </a:rPr>
              <a:t>value</a:t>
            </a:r>
            <a:r>
              <a:rPr lang="en-US" sz="2000" dirty="0"/>
              <a:t> is hostname of authoritative name server for this domain</a:t>
            </a:r>
          </a:p>
          <a:p>
            <a:endParaRPr lang="en-US" sz="2000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93EB-839B-44CF-94F3-2EE53736A409}" type="slidenum">
              <a:rPr lang="en-US"/>
              <a:pPr/>
              <a:t>62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5463" y="1895475"/>
            <a:ext cx="5364162" cy="571500"/>
            <a:chOff x="1407" y="1206"/>
            <a:chExt cx="3379" cy="360"/>
          </a:xfrm>
        </p:grpSpPr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RR format: </a:t>
              </a:r>
              <a:r>
                <a:rPr lang="en-US" sz="1800" b="1">
                  <a:latin typeface="Courier New" pitchFamily="49" charset="0"/>
                </a:rPr>
                <a:t>(name, value, type, ttl)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14282" y="2657475"/>
            <a:ext cx="3810000" cy="120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</a:rPr>
              <a:t>Type=A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400" b="1" dirty="0">
                <a:latin typeface="Courier New" pitchFamily="49" charset="0"/>
              </a:rPr>
              <a:t>name</a:t>
            </a:r>
            <a:r>
              <a:rPr lang="en-US" sz="2400" dirty="0"/>
              <a:t> is hostname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400" b="1" dirty="0">
                <a:latin typeface="Courier New" pitchFamily="49" charset="0"/>
              </a:rPr>
              <a:t>value</a:t>
            </a:r>
            <a:r>
              <a:rPr lang="en-US" sz="2400" dirty="0"/>
              <a:t> is IP </a:t>
            </a:r>
            <a:r>
              <a:rPr lang="en-US" sz="2400" dirty="0" smtClean="0"/>
              <a:t>address</a:t>
            </a:r>
            <a:endParaRPr lang="en-US" sz="2400" dirty="0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214810" y="2697163"/>
            <a:ext cx="478634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</a:rPr>
              <a:t>Type=CNAME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 dirty="0">
                <a:latin typeface="Courier New" pitchFamily="49" charset="0"/>
              </a:rPr>
              <a:t>name</a:t>
            </a:r>
            <a:r>
              <a:rPr lang="en-US" sz="2000" dirty="0"/>
              <a:t> is alias name for some “canonical” (the real) name</a:t>
            </a: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 www.ibm.com </a:t>
            </a:r>
            <a:r>
              <a:rPr lang="en-US" sz="2000" dirty="0"/>
              <a:t>is really</a:t>
            </a:r>
            <a:endParaRPr lang="en-US" sz="2000" dirty="0">
              <a:latin typeface="Courier New" pitchFamily="49" charset="0"/>
            </a:endParaRP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 servereast.backup2.ibm.com</a:t>
            </a:r>
            <a:endParaRPr lang="en-US" sz="2000" dirty="0">
              <a:latin typeface="Courier New" pitchFamily="49" charset="0"/>
            </a:endParaRP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 dirty="0">
                <a:latin typeface="Courier New" pitchFamily="49" charset="0"/>
              </a:rPr>
              <a:t>value</a:t>
            </a:r>
            <a:r>
              <a:rPr lang="en-US" sz="2000" dirty="0"/>
              <a:t> is canonical name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 dirty="0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214811" y="4905394"/>
            <a:ext cx="4572032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dirty="0">
                <a:solidFill>
                  <a:srgbClr val="FF0000"/>
                </a:solidFill>
              </a:rPr>
              <a:t>Type=MX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 dirty="0">
                <a:latin typeface="Courier New" pitchFamily="49" charset="0"/>
              </a:rPr>
              <a:t>value</a:t>
            </a:r>
            <a:r>
              <a:rPr lang="en-US" sz="2000" dirty="0"/>
              <a:t> is name of mailserver associated with </a:t>
            </a:r>
            <a:r>
              <a:rPr lang="en-US" sz="2000" b="1" dirty="0">
                <a:latin typeface="Courier New" pitchFamily="49" charset="0"/>
              </a:rPr>
              <a:t>name</a:t>
            </a:r>
            <a:endParaRPr lang="en-US" sz="2000" dirty="0"/>
          </a:p>
          <a:p>
            <a:pPr marL="342900" indent="-342900">
              <a:buFont typeface="ZapfDingbats" pitchFamily="82" charset="2"/>
              <a:buChar char="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دوم – لایه کاربرد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2.1 Principles of network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2.2 Web and HTTP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2.3 FTP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2.4 Electronic Mail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SMTP, POP3, IMAP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2.5 </a:t>
            </a:r>
            <a:r>
              <a:rPr lang="en-US" sz="2400" dirty="0" smtClean="0"/>
              <a:t>DNS</a:t>
            </a:r>
            <a:endParaRPr lang="en-US" sz="2400" dirty="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2.6 P2P applications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2.7 Socket programming with </a:t>
            </a:r>
            <a:r>
              <a:rPr lang="en-US" sz="2400" dirty="0" smtClean="0"/>
              <a:t>TCP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2.8 Socket programming with UDP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290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808B8"/>
                </a:solidFill>
              </a:rPr>
              <a:t>Pure P2P </a:t>
            </a:r>
            <a:r>
              <a:rPr lang="en-US" sz="3600" b="1" dirty="0" smtClean="0">
                <a:solidFill>
                  <a:srgbClr val="0808B8"/>
                </a:solidFill>
              </a:rPr>
              <a:t>architecture</a:t>
            </a:r>
            <a:r>
              <a:rPr lang="fa-IR" sz="3600" b="1" dirty="0" smtClean="0">
                <a:solidFill>
                  <a:srgbClr val="0808B8"/>
                </a:solidFill>
              </a:rPr>
              <a:t/>
            </a:r>
            <a:br>
              <a:rPr lang="fa-IR" sz="3600" b="1" dirty="0" smtClean="0">
                <a:solidFill>
                  <a:srgbClr val="0808B8"/>
                </a:solidFill>
              </a:rPr>
            </a:b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معماری همتا به همتای خالص</a:t>
            </a:r>
            <a:endParaRPr lang="en-US" sz="36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28" y="1428736"/>
            <a:ext cx="3906837" cy="4648200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عدم نیاز به سرویس دهنده  همواره روشن</a:t>
            </a:r>
            <a:endParaRPr lang="en-US" sz="20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سیستم های پایانی دلخواه می توانند با همدیگر ارتباط داشته باشند.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همتاها بطور متناوب وصل شده و تغییر آدرس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میدهند.</a:t>
            </a:r>
          </a:p>
          <a:p>
            <a:pPr algn="r" rtl="1">
              <a:buNone/>
            </a:pPr>
            <a:endParaRPr lang="en-US" sz="2400" dirty="0">
              <a:cs typeface="B Nazanin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400" u="sng" dirty="0">
                <a:solidFill>
                  <a:srgbClr val="FF0000"/>
                </a:solidFill>
                <a:cs typeface="B Nazanin" pitchFamily="2" charset="-78"/>
              </a:rPr>
              <a:t>Three topics: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cs typeface="B Nazanin" pitchFamily="2" charset="-78"/>
              </a:rPr>
              <a:t>File distribution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cs typeface="B Nazanin" pitchFamily="2" charset="-78"/>
              </a:rPr>
              <a:t>Searching for information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cs typeface="B Nazanin" pitchFamily="2" charset="-78"/>
              </a:rPr>
              <a:t>Case Study: </a:t>
            </a:r>
            <a:r>
              <a:rPr lang="en-US" sz="2000" dirty="0" smtClean="0">
                <a:cs typeface="B Nazanin" pitchFamily="2" charset="-78"/>
              </a:rPr>
              <a:t>Skype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9904-EFCC-49EB-A975-93EB50C0ECBD}" type="slidenum">
              <a:rPr lang="en-US"/>
              <a:pPr/>
              <a:t>64</a:t>
            </a:fld>
            <a:endParaRPr lang="en-US"/>
          </a:p>
        </p:txBody>
      </p:sp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360495"/>
            <a:ext cx="5003926" cy="49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71414"/>
            <a:ext cx="8520113" cy="114300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>
                <a:solidFill>
                  <a:srgbClr val="0808B8"/>
                </a:solidFill>
              </a:rPr>
              <a:t>File Distribution: Server-Client </a:t>
            </a:r>
            <a:r>
              <a:rPr lang="en-US" sz="3200" b="1" dirty="0" smtClean="0">
                <a:solidFill>
                  <a:srgbClr val="0808B8"/>
                </a:solidFill>
              </a:rPr>
              <a:t>vs. P2P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توزیع فایل : سرویس دهنده- مشتری در مقابل همتا به همتا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8596" y="1370014"/>
            <a:ext cx="8258175" cy="558788"/>
          </a:xfrm>
        </p:spPr>
        <p:txBody>
          <a:bodyPr>
            <a:normAutofit fontScale="92500"/>
          </a:bodyPr>
          <a:lstStyle/>
          <a:p>
            <a:pPr algn="r" rtl="1">
              <a:buFont typeface="ZapfDingbats" pitchFamily="82" charset="2"/>
              <a:buNone/>
            </a:pPr>
            <a:r>
              <a:rPr lang="fa-IR" sz="2200" i="1" u="sng" dirty="0" smtClean="0">
                <a:solidFill>
                  <a:srgbClr val="FF3300"/>
                </a:solidFill>
                <a:cs typeface="B Nazanin" pitchFamily="2" charset="-78"/>
              </a:rPr>
              <a:t>سوال: </a:t>
            </a:r>
            <a:r>
              <a:rPr lang="fa-IR" sz="2200" dirty="0" smtClean="0">
                <a:solidFill>
                  <a:srgbClr val="FF3300"/>
                </a:solidFill>
                <a:cs typeface="B Nazanin" pitchFamily="2" charset="-78"/>
              </a:rPr>
              <a:t>زمان مورد نیاز برای توزیع یک فایل از یک سرویس دهنده به </a:t>
            </a:r>
            <a:r>
              <a:rPr lang="en-US" sz="2200" dirty="0" smtClean="0">
                <a:solidFill>
                  <a:srgbClr val="FF3300"/>
                </a:solidFill>
                <a:cs typeface="B Nazanin" pitchFamily="2" charset="-78"/>
              </a:rPr>
              <a:t>N</a:t>
            </a:r>
            <a:r>
              <a:rPr lang="fa-IR" sz="2200" dirty="0" smtClean="0">
                <a:solidFill>
                  <a:srgbClr val="FF3300"/>
                </a:solidFill>
                <a:cs typeface="B Nazanin" pitchFamily="2" charset="-78"/>
              </a:rPr>
              <a:t> همتا چه مقدار می باشد؟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48F3-76E3-4851-9A03-7888BDC998AB}" type="slidenum">
              <a:rPr lang="en-US"/>
              <a:pPr/>
              <a:t>65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14314" y="2555865"/>
            <a:ext cx="6115021" cy="3675063"/>
            <a:chOff x="214314" y="2555865"/>
            <a:chExt cx="6115021" cy="3675063"/>
          </a:xfrm>
        </p:grpSpPr>
        <p:sp>
          <p:nvSpPr>
            <p:cNvPr id="243716" name="Freeform 4"/>
            <p:cNvSpPr>
              <a:spLocks/>
            </p:cNvSpPr>
            <p:nvPr/>
          </p:nvSpPr>
          <p:spPr bwMode="auto">
            <a:xfrm>
              <a:off x="2241523" y="3803640"/>
              <a:ext cx="3775075" cy="2146300"/>
            </a:xfrm>
            <a:custGeom>
              <a:avLst/>
              <a:gdLst/>
              <a:ahLst/>
              <a:cxnLst>
                <a:cxn ang="0">
                  <a:pos x="239" y="7"/>
                </a:cxn>
                <a:cxn ang="0">
                  <a:pos x="35" y="157"/>
                </a:cxn>
                <a:cxn ang="0">
                  <a:pos x="29" y="523"/>
                </a:cxn>
                <a:cxn ang="0">
                  <a:pos x="53" y="829"/>
                </a:cxn>
                <a:cxn ang="0">
                  <a:pos x="245" y="871"/>
                </a:cxn>
                <a:cxn ang="0">
                  <a:pos x="647" y="1129"/>
                </a:cxn>
                <a:cxn ang="0">
                  <a:pos x="995" y="1237"/>
                </a:cxn>
                <a:cxn ang="0">
                  <a:pos x="1199" y="1021"/>
                </a:cxn>
                <a:cxn ang="0">
                  <a:pos x="1271" y="445"/>
                </a:cxn>
                <a:cxn ang="0">
                  <a:pos x="1205" y="211"/>
                </a:cxn>
                <a:cxn ang="0">
                  <a:pos x="749" y="115"/>
                </a:cxn>
                <a:cxn ang="0">
                  <a:pos x="239" y="7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420785" y="2952740"/>
              <a:ext cx="538163" cy="885825"/>
              <a:chOff x="4180" y="783"/>
              <a:chExt cx="150" cy="307"/>
            </a:xfrm>
          </p:grpSpPr>
          <p:sp>
            <p:nvSpPr>
              <p:cNvPr id="243718" name="AutoShape 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3719" name="Rectangle 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3720" name="Rectangle 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3721" name="AutoShape 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3722" name="Line 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3723" name="Line 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3724" name="Rectangle 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3725" name="Rectangle 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3726" name="Line 14"/>
            <p:cNvSpPr>
              <a:spLocks noChangeShapeType="1"/>
            </p:cNvSpPr>
            <p:nvPr/>
          </p:nvSpPr>
          <p:spPr bwMode="auto">
            <a:xfrm>
              <a:off x="1687485" y="3822690"/>
              <a:ext cx="803275" cy="31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3727" name="Text Box 15"/>
            <p:cNvSpPr txBox="1">
              <a:spLocks noChangeArrowheads="1"/>
            </p:cNvSpPr>
            <p:nvPr/>
          </p:nvSpPr>
          <p:spPr bwMode="auto">
            <a:xfrm>
              <a:off x="2047848" y="3490903"/>
              <a:ext cx="387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</a:t>
              </a:r>
              <a:r>
                <a:rPr lang="en-US" sz="1800" baseline="-25000">
                  <a:latin typeface="Arial" charset="0"/>
                </a:rPr>
                <a:t>s</a:t>
              </a:r>
            </a:p>
          </p:txBody>
        </p:sp>
        <p:graphicFrame>
          <p:nvGraphicFramePr>
            <p:cNvPr id="243728" name="Object 16"/>
            <p:cNvGraphicFramePr>
              <a:graphicFrameLocks noChangeAspect="1"/>
            </p:cNvGraphicFramePr>
            <p:nvPr/>
          </p:nvGraphicFramePr>
          <p:xfrm>
            <a:off x="3059085" y="2589203"/>
            <a:ext cx="547688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7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085" y="2589203"/>
                          <a:ext cx="547688" cy="466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3729" name="Line 17"/>
            <p:cNvSpPr>
              <a:spLocks noChangeShapeType="1"/>
            </p:cNvSpPr>
            <p:nvPr/>
          </p:nvSpPr>
          <p:spPr bwMode="auto">
            <a:xfrm>
              <a:off x="3419448" y="2986078"/>
              <a:ext cx="2286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3730" name="Line 18"/>
            <p:cNvSpPr>
              <a:spLocks noChangeShapeType="1"/>
            </p:cNvSpPr>
            <p:nvPr/>
          </p:nvSpPr>
          <p:spPr bwMode="auto">
            <a:xfrm flipH="1" flipV="1">
              <a:off x="3216248" y="2976553"/>
              <a:ext cx="228600" cy="88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3731" name="Text Box 19"/>
            <p:cNvSpPr txBox="1">
              <a:spLocks noChangeArrowheads="1"/>
            </p:cNvSpPr>
            <p:nvPr/>
          </p:nvSpPr>
          <p:spPr bwMode="auto">
            <a:xfrm>
              <a:off x="4052860" y="3211503"/>
              <a:ext cx="609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u</a:t>
              </a:r>
              <a:r>
                <a:rPr lang="en-US" sz="1800" i="1" baseline="-25000">
                  <a:latin typeface="Arial" charset="0"/>
                </a:rPr>
                <a:t>2</a:t>
              </a:r>
            </a:p>
          </p:txBody>
        </p:sp>
        <p:sp>
          <p:nvSpPr>
            <p:cNvPr id="243732" name="Text Box 20"/>
            <p:cNvSpPr txBox="1">
              <a:spLocks noChangeArrowheads="1"/>
            </p:cNvSpPr>
            <p:nvPr/>
          </p:nvSpPr>
          <p:spPr bwMode="auto">
            <a:xfrm>
              <a:off x="3460723" y="3246428"/>
              <a:ext cx="609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1</a:t>
              </a:r>
            </a:p>
          </p:txBody>
        </p:sp>
        <p:graphicFrame>
          <p:nvGraphicFramePr>
            <p:cNvPr id="243733" name="Object 21"/>
            <p:cNvGraphicFramePr>
              <a:graphicFrameLocks noChangeAspect="1"/>
            </p:cNvGraphicFramePr>
            <p:nvPr/>
          </p:nvGraphicFramePr>
          <p:xfrm>
            <a:off x="4483073" y="2555865"/>
            <a:ext cx="573087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8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073" y="2555865"/>
                          <a:ext cx="573087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3734" name="Line 22"/>
            <p:cNvSpPr>
              <a:spLocks noChangeShapeType="1"/>
            </p:cNvSpPr>
            <p:nvPr/>
          </p:nvSpPr>
          <p:spPr bwMode="auto">
            <a:xfrm flipV="1">
              <a:off x="4265585" y="3014653"/>
              <a:ext cx="317500" cy="1042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3735" name="Line 23"/>
            <p:cNvSpPr>
              <a:spLocks noChangeShapeType="1"/>
            </p:cNvSpPr>
            <p:nvPr/>
          </p:nvSpPr>
          <p:spPr bwMode="auto">
            <a:xfrm flipH="1">
              <a:off x="4456085" y="3094028"/>
              <a:ext cx="330200" cy="1052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3736" name="Text Box 24"/>
            <p:cNvSpPr txBox="1">
              <a:spLocks noChangeArrowheads="1"/>
            </p:cNvSpPr>
            <p:nvPr/>
          </p:nvSpPr>
          <p:spPr bwMode="auto">
            <a:xfrm>
              <a:off x="4591023" y="339724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2</a:t>
              </a:r>
            </a:p>
          </p:txBody>
        </p:sp>
        <p:sp>
          <p:nvSpPr>
            <p:cNvPr id="243737" name="Text Box 25"/>
            <p:cNvSpPr txBox="1">
              <a:spLocks noChangeArrowheads="1"/>
            </p:cNvSpPr>
            <p:nvPr/>
          </p:nvSpPr>
          <p:spPr bwMode="auto">
            <a:xfrm>
              <a:off x="3008285" y="3246428"/>
              <a:ext cx="609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u</a:t>
              </a:r>
              <a:r>
                <a:rPr lang="en-US" sz="1800" i="1" baseline="-25000">
                  <a:latin typeface="Arial" charset="0"/>
                </a:rPr>
                <a:t>1</a:t>
              </a:r>
            </a:p>
          </p:txBody>
        </p:sp>
        <p:sp>
          <p:nvSpPr>
            <p:cNvPr id="243739" name="Oval 27"/>
            <p:cNvSpPr>
              <a:spLocks noChangeArrowheads="1"/>
            </p:cNvSpPr>
            <p:nvPr/>
          </p:nvSpPr>
          <p:spPr bwMode="auto">
            <a:xfrm>
              <a:off x="2525685" y="5380028"/>
              <a:ext cx="112713" cy="1238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740" name="Oval 28"/>
            <p:cNvSpPr>
              <a:spLocks noChangeArrowheads="1"/>
            </p:cNvSpPr>
            <p:nvPr/>
          </p:nvSpPr>
          <p:spPr bwMode="auto">
            <a:xfrm>
              <a:off x="3228948" y="5694353"/>
              <a:ext cx="112712" cy="1238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741" name="Oval 29"/>
            <p:cNvSpPr>
              <a:spLocks noChangeArrowheads="1"/>
            </p:cNvSpPr>
            <p:nvPr/>
          </p:nvSpPr>
          <p:spPr bwMode="auto">
            <a:xfrm>
              <a:off x="3702023" y="5902315"/>
              <a:ext cx="112712" cy="1238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742" name="Oval 30"/>
            <p:cNvSpPr>
              <a:spLocks noChangeArrowheads="1"/>
            </p:cNvSpPr>
            <p:nvPr/>
          </p:nvSpPr>
          <p:spPr bwMode="auto">
            <a:xfrm>
              <a:off x="4421160" y="6019790"/>
              <a:ext cx="112713" cy="1238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743" name="Oval 31"/>
            <p:cNvSpPr>
              <a:spLocks noChangeArrowheads="1"/>
            </p:cNvSpPr>
            <p:nvPr/>
          </p:nvSpPr>
          <p:spPr bwMode="auto">
            <a:xfrm>
              <a:off x="5322860" y="6107103"/>
              <a:ext cx="112713" cy="1238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744" name="Oval 32"/>
            <p:cNvSpPr>
              <a:spLocks noChangeArrowheads="1"/>
            </p:cNvSpPr>
            <p:nvPr/>
          </p:nvSpPr>
          <p:spPr bwMode="auto">
            <a:xfrm>
              <a:off x="5926110" y="5861040"/>
              <a:ext cx="112713" cy="1238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745" name="Oval 33"/>
            <p:cNvSpPr>
              <a:spLocks noChangeArrowheads="1"/>
            </p:cNvSpPr>
            <p:nvPr/>
          </p:nvSpPr>
          <p:spPr bwMode="auto">
            <a:xfrm>
              <a:off x="6140423" y="5187940"/>
              <a:ext cx="112712" cy="1238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746" name="Oval 34"/>
            <p:cNvSpPr>
              <a:spLocks noChangeArrowheads="1"/>
            </p:cNvSpPr>
            <p:nvPr/>
          </p:nvSpPr>
          <p:spPr bwMode="auto">
            <a:xfrm>
              <a:off x="5316510" y="3757603"/>
              <a:ext cx="112713" cy="1238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747" name="Oval 35"/>
            <p:cNvSpPr>
              <a:spLocks noChangeArrowheads="1"/>
            </p:cNvSpPr>
            <p:nvPr/>
          </p:nvSpPr>
          <p:spPr bwMode="auto">
            <a:xfrm>
              <a:off x="6216623" y="4592628"/>
              <a:ext cx="112712" cy="1238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43750" name="Object 38"/>
            <p:cNvGraphicFramePr>
              <a:graphicFrameLocks noChangeAspect="1"/>
            </p:cNvGraphicFramePr>
            <p:nvPr/>
          </p:nvGraphicFramePr>
          <p:xfrm>
            <a:off x="714348" y="4505315"/>
            <a:ext cx="566737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9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4505315"/>
                          <a:ext cx="566737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3751" name="Line 39"/>
            <p:cNvSpPr>
              <a:spLocks noChangeShapeType="1"/>
            </p:cNvSpPr>
            <p:nvPr/>
          </p:nvSpPr>
          <p:spPr bwMode="auto">
            <a:xfrm>
              <a:off x="1244573" y="4733915"/>
              <a:ext cx="101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3752" name="Line 40"/>
            <p:cNvSpPr>
              <a:spLocks noChangeShapeType="1"/>
            </p:cNvSpPr>
            <p:nvPr/>
          </p:nvSpPr>
          <p:spPr bwMode="auto">
            <a:xfrm flipH="1">
              <a:off x="1300135" y="4881553"/>
              <a:ext cx="100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3753" name="Text Box 41"/>
            <p:cNvSpPr txBox="1">
              <a:spLocks noChangeArrowheads="1"/>
            </p:cNvSpPr>
            <p:nvPr/>
          </p:nvSpPr>
          <p:spPr bwMode="auto">
            <a:xfrm>
              <a:off x="1433485" y="487996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u</a:t>
              </a:r>
              <a:r>
                <a:rPr lang="en-US" sz="1800" i="1" baseline="-25000">
                  <a:latin typeface="Arial" charset="0"/>
                </a:rPr>
                <a:t>N</a:t>
              </a:r>
            </a:p>
          </p:txBody>
        </p:sp>
        <p:sp>
          <p:nvSpPr>
            <p:cNvPr id="243754" name="Text Box 42"/>
            <p:cNvSpPr txBox="1">
              <a:spLocks noChangeArrowheads="1"/>
            </p:cNvSpPr>
            <p:nvPr/>
          </p:nvSpPr>
          <p:spPr bwMode="auto">
            <a:xfrm>
              <a:off x="1436660" y="428306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N</a:t>
              </a:r>
            </a:p>
          </p:txBody>
        </p:sp>
        <p:sp>
          <p:nvSpPr>
            <p:cNvPr id="243755" name="Text Box 43"/>
            <p:cNvSpPr txBox="1">
              <a:spLocks noChangeArrowheads="1"/>
            </p:cNvSpPr>
            <p:nvPr/>
          </p:nvSpPr>
          <p:spPr bwMode="auto">
            <a:xfrm>
              <a:off x="1311248" y="2568565"/>
              <a:ext cx="117316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Server</a:t>
              </a:r>
              <a:endParaRPr lang="en-US" sz="1800" baseline="-25000"/>
            </a:p>
          </p:txBody>
        </p:sp>
        <p:sp>
          <p:nvSpPr>
            <p:cNvPr id="243756" name="Text Box 44"/>
            <p:cNvSpPr txBox="1">
              <a:spLocks noChangeArrowheads="1"/>
            </p:cNvSpPr>
            <p:nvPr/>
          </p:nvSpPr>
          <p:spPr bwMode="auto">
            <a:xfrm>
              <a:off x="3162273" y="4502140"/>
              <a:ext cx="25090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sz="1800" dirty="0" smtClean="0">
                  <a:cs typeface="B Titr" pitchFamily="2" charset="-78"/>
                </a:rPr>
                <a:t>شبکه با پهنای باند بالا و کافی</a:t>
              </a:r>
              <a:endParaRPr lang="en-US" sz="1800" dirty="0">
                <a:cs typeface="B Titr" pitchFamily="2" charset="-78"/>
              </a:endParaRPr>
            </a:p>
          </p:txBody>
        </p:sp>
        <p:sp>
          <p:nvSpPr>
            <p:cNvPr id="243758" name="AutoShape 46"/>
            <p:cNvSpPr>
              <a:spLocks noChangeArrowheads="1"/>
            </p:cNvSpPr>
            <p:nvPr/>
          </p:nvSpPr>
          <p:spPr bwMode="auto">
            <a:xfrm>
              <a:off x="768323" y="2947978"/>
              <a:ext cx="527050" cy="825500"/>
            </a:xfrm>
            <a:prstGeom prst="can">
              <a:avLst>
                <a:gd name="adj" fmla="val 3915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759" name="Text Box 47"/>
            <p:cNvSpPr txBox="1">
              <a:spLocks noChangeArrowheads="1"/>
            </p:cNvSpPr>
            <p:nvPr/>
          </p:nvSpPr>
          <p:spPr bwMode="auto">
            <a:xfrm>
              <a:off x="214314" y="3714752"/>
              <a:ext cx="1214414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File, size </a:t>
              </a:r>
              <a:r>
                <a:rPr lang="en-US" sz="1800" i="1" dirty="0"/>
                <a:t>F</a:t>
              </a:r>
              <a:endParaRPr lang="en-US" sz="1800" i="1" baseline="-25000" dirty="0"/>
            </a:p>
          </p:txBody>
        </p:sp>
      </p:grpSp>
      <p:sp>
        <p:nvSpPr>
          <p:cNvPr id="243761" name="Text Box 49"/>
          <p:cNvSpPr txBox="1">
            <a:spLocks noChangeArrowheads="1"/>
          </p:cNvSpPr>
          <p:nvPr/>
        </p:nvSpPr>
        <p:spPr bwMode="auto">
          <a:xfrm>
            <a:off x="6608740" y="2071678"/>
            <a:ext cx="2124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dirty="0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i="1" baseline="-25000" dirty="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dirty="0">
                <a:latin typeface="Arial" charset="0"/>
              </a:rPr>
              <a:t> server upload bandwidth</a:t>
            </a:r>
          </a:p>
        </p:txBody>
      </p:sp>
      <p:sp>
        <p:nvSpPr>
          <p:cNvPr id="243762" name="Text Box 50"/>
          <p:cNvSpPr txBox="1">
            <a:spLocks noChangeArrowheads="1"/>
          </p:cNvSpPr>
          <p:nvPr/>
        </p:nvSpPr>
        <p:spPr bwMode="auto">
          <a:xfrm>
            <a:off x="6635727" y="2790815"/>
            <a:ext cx="2124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dirty="0" err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i="1" baseline="-25000" dirty="0" err="1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dirty="0">
                <a:latin typeface="Arial" charset="0"/>
              </a:rPr>
              <a:t> peer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upload bandwidth</a:t>
            </a:r>
          </a:p>
        </p:txBody>
      </p:sp>
      <p:sp>
        <p:nvSpPr>
          <p:cNvPr id="243763" name="Text Box 51"/>
          <p:cNvSpPr txBox="1">
            <a:spLocks noChangeArrowheads="1"/>
          </p:cNvSpPr>
          <p:nvPr/>
        </p:nvSpPr>
        <p:spPr bwMode="auto">
          <a:xfrm>
            <a:off x="6662715" y="3535353"/>
            <a:ext cx="2124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dirty="0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i="1" baseline="-25000" dirty="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dirty="0">
                <a:latin typeface="Arial" charset="0"/>
              </a:rPr>
              <a:t> peer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download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520113" cy="107157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808B8"/>
                </a:solidFill>
              </a:rPr>
              <a:t>File distribution time: </a:t>
            </a:r>
            <a:r>
              <a:rPr lang="en-US" sz="3600" b="1" dirty="0" smtClean="0">
                <a:solidFill>
                  <a:srgbClr val="0808B8"/>
                </a:solidFill>
              </a:rPr>
              <a:t>server-client</a:t>
            </a:r>
            <a:r>
              <a:rPr lang="fa-IR" sz="3600" b="1" dirty="0" smtClean="0">
                <a:solidFill>
                  <a:srgbClr val="0808B8"/>
                </a:solidFill>
              </a:rPr>
              <a:t/>
            </a:r>
            <a:br>
              <a:rPr lang="fa-IR" sz="3600" b="1" dirty="0" smtClean="0">
                <a:solidFill>
                  <a:srgbClr val="0808B8"/>
                </a:solidFill>
              </a:rPr>
            </a:b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زمان توزیع فایل : سرویس دهنده - مشتری</a:t>
            </a:r>
            <a:endParaRPr lang="en-US" sz="3600" b="1" dirty="0">
              <a:solidFill>
                <a:srgbClr val="0808B8"/>
              </a:solidFill>
            </a:endParaRP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A44-DE87-4148-A293-280270BC313D}" type="slidenum">
              <a:rPr lang="en-US"/>
              <a:pPr/>
              <a:t>66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428596" y="1214422"/>
            <a:ext cx="3732212" cy="2990856"/>
            <a:chOff x="4779963" y="1295400"/>
            <a:chExt cx="3732212" cy="2990856"/>
          </a:xfrm>
        </p:grpSpPr>
        <p:sp>
          <p:nvSpPr>
            <p:cNvPr id="245764" name="Freeform 4"/>
            <p:cNvSpPr>
              <a:spLocks/>
            </p:cNvSpPr>
            <p:nvPr/>
          </p:nvSpPr>
          <p:spPr bwMode="auto">
            <a:xfrm>
              <a:off x="5807075" y="2316163"/>
              <a:ext cx="2497138" cy="1677987"/>
            </a:xfrm>
            <a:custGeom>
              <a:avLst/>
              <a:gdLst/>
              <a:ahLst/>
              <a:cxnLst>
                <a:cxn ang="0">
                  <a:pos x="239" y="7"/>
                </a:cxn>
                <a:cxn ang="0">
                  <a:pos x="35" y="157"/>
                </a:cxn>
                <a:cxn ang="0">
                  <a:pos x="29" y="523"/>
                </a:cxn>
                <a:cxn ang="0">
                  <a:pos x="53" y="829"/>
                </a:cxn>
                <a:cxn ang="0">
                  <a:pos x="245" y="871"/>
                </a:cxn>
                <a:cxn ang="0">
                  <a:pos x="647" y="1129"/>
                </a:cxn>
                <a:cxn ang="0">
                  <a:pos x="995" y="1237"/>
                </a:cxn>
                <a:cxn ang="0">
                  <a:pos x="1199" y="1021"/>
                </a:cxn>
                <a:cxn ang="0">
                  <a:pos x="1271" y="445"/>
                </a:cxn>
                <a:cxn ang="0">
                  <a:pos x="1205" y="211"/>
                </a:cxn>
                <a:cxn ang="0">
                  <a:pos x="749" y="115"/>
                </a:cxn>
                <a:cxn ang="0">
                  <a:pos x="239" y="7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5264150" y="1651000"/>
              <a:ext cx="355600" cy="692150"/>
              <a:chOff x="4180" y="783"/>
              <a:chExt cx="150" cy="307"/>
            </a:xfrm>
          </p:grpSpPr>
          <p:sp>
            <p:nvSpPr>
              <p:cNvPr id="245766" name="AutoShape 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67" name="Rectangle 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68" name="Rectangle 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69" name="AutoShape 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0" name="Line 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1" name="Line 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2" name="Rectangle 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3" name="Rectangle 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5774" name="Line 14"/>
            <p:cNvSpPr>
              <a:spLocks noChangeShapeType="1"/>
            </p:cNvSpPr>
            <p:nvPr/>
          </p:nvSpPr>
          <p:spPr bwMode="auto">
            <a:xfrm>
              <a:off x="5440363" y="2332038"/>
              <a:ext cx="531812" cy="24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775" name="Text Box 15"/>
            <p:cNvSpPr txBox="1">
              <a:spLocks noChangeArrowheads="1"/>
            </p:cNvSpPr>
            <p:nvPr/>
          </p:nvSpPr>
          <p:spPr bwMode="auto">
            <a:xfrm>
              <a:off x="5678488" y="2071688"/>
              <a:ext cx="387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</a:t>
              </a:r>
              <a:r>
                <a:rPr lang="en-US" sz="1800" baseline="-25000">
                  <a:latin typeface="Arial" charset="0"/>
                </a:rPr>
                <a:t>s</a:t>
              </a:r>
            </a:p>
          </p:txBody>
        </p:sp>
        <p:graphicFrame>
          <p:nvGraphicFramePr>
            <p:cNvPr id="245776" name="Object 16"/>
            <p:cNvGraphicFramePr>
              <a:graphicFrameLocks noChangeAspect="1"/>
            </p:cNvGraphicFramePr>
            <p:nvPr/>
          </p:nvGraphicFramePr>
          <p:xfrm>
            <a:off x="6346825" y="1366838"/>
            <a:ext cx="3635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1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6825" y="1366838"/>
                          <a:ext cx="363538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777" name="Line 17"/>
            <p:cNvSpPr>
              <a:spLocks noChangeShapeType="1"/>
            </p:cNvSpPr>
            <p:nvPr/>
          </p:nvSpPr>
          <p:spPr bwMode="auto">
            <a:xfrm>
              <a:off x="6586538" y="1677988"/>
              <a:ext cx="150812" cy="714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778" name="Line 18"/>
            <p:cNvSpPr>
              <a:spLocks noChangeShapeType="1"/>
            </p:cNvSpPr>
            <p:nvPr/>
          </p:nvSpPr>
          <p:spPr bwMode="auto">
            <a:xfrm flipH="1" flipV="1">
              <a:off x="6451600" y="1670050"/>
              <a:ext cx="150813" cy="695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779" name="Text Box 19"/>
            <p:cNvSpPr txBox="1">
              <a:spLocks noChangeArrowheads="1"/>
            </p:cNvSpPr>
            <p:nvPr/>
          </p:nvSpPr>
          <p:spPr bwMode="auto">
            <a:xfrm>
              <a:off x="6938963" y="1797050"/>
              <a:ext cx="555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u</a:t>
              </a:r>
              <a:r>
                <a:rPr lang="en-US" sz="1800" i="1" baseline="-25000">
                  <a:latin typeface="Arial" charset="0"/>
                </a:rPr>
                <a:t>2</a:t>
              </a:r>
            </a:p>
          </p:txBody>
        </p:sp>
        <p:sp>
          <p:nvSpPr>
            <p:cNvPr id="245780" name="Text Box 20"/>
            <p:cNvSpPr txBox="1">
              <a:spLocks noChangeArrowheads="1"/>
            </p:cNvSpPr>
            <p:nvPr/>
          </p:nvSpPr>
          <p:spPr bwMode="auto">
            <a:xfrm>
              <a:off x="6613525" y="1881188"/>
              <a:ext cx="4032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1</a:t>
              </a:r>
            </a:p>
          </p:txBody>
        </p:sp>
        <p:graphicFrame>
          <p:nvGraphicFramePr>
            <p:cNvPr id="245781" name="Object 21"/>
            <p:cNvGraphicFramePr>
              <a:graphicFrameLocks noChangeAspect="1"/>
            </p:cNvGraphicFramePr>
            <p:nvPr/>
          </p:nvGraphicFramePr>
          <p:xfrm>
            <a:off x="7289800" y="1341438"/>
            <a:ext cx="379413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2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9800" y="1341438"/>
                          <a:ext cx="379413" cy="38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782" name="Line 22"/>
            <p:cNvSpPr>
              <a:spLocks noChangeShapeType="1"/>
            </p:cNvSpPr>
            <p:nvPr/>
          </p:nvSpPr>
          <p:spPr bwMode="auto">
            <a:xfrm flipV="1">
              <a:off x="7145338" y="1700213"/>
              <a:ext cx="211137" cy="814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783" name="Line 23"/>
            <p:cNvSpPr>
              <a:spLocks noChangeShapeType="1"/>
            </p:cNvSpPr>
            <p:nvPr/>
          </p:nvSpPr>
          <p:spPr bwMode="auto">
            <a:xfrm flipH="1">
              <a:off x="7272338" y="1762125"/>
              <a:ext cx="219075" cy="822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784" name="Text Box 24"/>
            <p:cNvSpPr txBox="1">
              <a:spLocks noChangeArrowheads="1"/>
            </p:cNvSpPr>
            <p:nvPr/>
          </p:nvSpPr>
          <p:spPr bwMode="auto">
            <a:xfrm>
              <a:off x="7361238" y="1998663"/>
              <a:ext cx="4032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2</a:t>
              </a:r>
            </a:p>
          </p:txBody>
        </p:sp>
        <p:sp>
          <p:nvSpPr>
            <p:cNvPr id="245785" name="Text Box 25"/>
            <p:cNvSpPr txBox="1">
              <a:spLocks noChangeArrowheads="1"/>
            </p:cNvSpPr>
            <p:nvPr/>
          </p:nvSpPr>
          <p:spPr bwMode="auto">
            <a:xfrm>
              <a:off x="6203950" y="1881188"/>
              <a:ext cx="5127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u</a:t>
              </a:r>
              <a:r>
                <a:rPr lang="en-US" sz="1800" i="1" baseline="-25000">
                  <a:latin typeface="Arial" charset="0"/>
                </a:rPr>
                <a:t>1</a:t>
              </a:r>
            </a:p>
          </p:txBody>
        </p:sp>
        <p:sp>
          <p:nvSpPr>
            <p:cNvPr id="245786" name="Oval 26"/>
            <p:cNvSpPr>
              <a:spLocks noChangeArrowheads="1"/>
            </p:cNvSpPr>
            <p:nvPr/>
          </p:nvSpPr>
          <p:spPr bwMode="auto">
            <a:xfrm>
              <a:off x="5994400" y="3548063"/>
              <a:ext cx="74613" cy="968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787" name="Oval 27"/>
            <p:cNvSpPr>
              <a:spLocks noChangeArrowheads="1"/>
            </p:cNvSpPr>
            <p:nvPr/>
          </p:nvSpPr>
          <p:spPr bwMode="auto">
            <a:xfrm>
              <a:off x="6459538" y="3794125"/>
              <a:ext cx="74612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788" name="Oval 28"/>
            <p:cNvSpPr>
              <a:spLocks noChangeArrowheads="1"/>
            </p:cNvSpPr>
            <p:nvPr/>
          </p:nvSpPr>
          <p:spPr bwMode="auto">
            <a:xfrm>
              <a:off x="6773863" y="3956050"/>
              <a:ext cx="73025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791" name="Oval 31"/>
            <p:cNvSpPr>
              <a:spLocks noChangeArrowheads="1"/>
            </p:cNvSpPr>
            <p:nvPr/>
          </p:nvSpPr>
          <p:spPr bwMode="auto">
            <a:xfrm>
              <a:off x="8245475" y="3924300"/>
              <a:ext cx="74613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792" name="Oval 32"/>
            <p:cNvSpPr>
              <a:spLocks noChangeArrowheads="1"/>
            </p:cNvSpPr>
            <p:nvPr/>
          </p:nvSpPr>
          <p:spPr bwMode="auto">
            <a:xfrm>
              <a:off x="8386763" y="3398838"/>
              <a:ext cx="74612" cy="968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793" name="Oval 33"/>
            <p:cNvSpPr>
              <a:spLocks noChangeArrowheads="1"/>
            </p:cNvSpPr>
            <p:nvPr/>
          </p:nvSpPr>
          <p:spPr bwMode="auto">
            <a:xfrm>
              <a:off x="7842250" y="2281238"/>
              <a:ext cx="74613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794" name="Oval 34"/>
            <p:cNvSpPr>
              <a:spLocks noChangeArrowheads="1"/>
            </p:cNvSpPr>
            <p:nvPr/>
          </p:nvSpPr>
          <p:spPr bwMode="auto">
            <a:xfrm>
              <a:off x="8437563" y="2933700"/>
              <a:ext cx="74612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45795" name="Object 35"/>
            <p:cNvGraphicFramePr>
              <a:graphicFrameLocks noChangeAspect="1"/>
            </p:cNvGraphicFramePr>
            <p:nvPr/>
          </p:nvGraphicFramePr>
          <p:xfrm>
            <a:off x="4795838" y="2865438"/>
            <a:ext cx="374650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3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5838" y="2865438"/>
                          <a:ext cx="374650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796" name="Line 36"/>
            <p:cNvSpPr>
              <a:spLocks noChangeShapeType="1"/>
            </p:cNvSpPr>
            <p:nvPr/>
          </p:nvSpPr>
          <p:spPr bwMode="auto">
            <a:xfrm>
              <a:off x="5146675" y="3043238"/>
              <a:ext cx="673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797" name="Line 37"/>
            <p:cNvSpPr>
              <a:spLocks noChangeShapeType="1"/>
            </p:cNvSpPr>
            <p:nvPr/>
          </p:nvSpPr>
          <p:spPr bwMode="auto">
            <a:xfrm flipH="1">
              <a:off x="5183188" y="3159125"/>
              <a:ext cx="663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798" name="Text Box 38"/>
            <p:cNvSpPr txBox="1">
              <a:spLocks noChangeArrowheads="1"/>
            </p:cNvSpPr>
            <p:nvPr/>
          </p:nvSpPr>
          <p:spPr bwMode="auto">
            <a:xfrm>
              <a:off x="5272088" y="3157538"/>
              <a:ext cx="514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u</a:t>
              </a:r>
              <a:r>
                <a:rPr lang="en-US" sz="1800" i="1" baseline="-25000">
                  <a:latin typeface="Arial" charset="0"/>
                </a:rPr>
                <a:t>N</a:t>
              </a:r>
            </a:p>
          </p:txBody>
        </p:sp>
        <p:sp>
          <p:nvSpPr>
            <p:cNvPr id="245799" name="Text Box 39"/>
            <p:cNvSpPr txBox="1">
              <a:spLocks noChangeArrowheads="1"/>
            </p:cNvSpPr>
            <p:nvPr/>
          </p:nvSpPr>
          <p:spPr bwMode="auto">
            <a:xfrm>
              <a:off x="5273675" y="2690813"/>
              <a:ext cx="5286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N</a:t>
              </a:r>
            </a:p>
          </p:txBody>
        </p:sp>
        <p:sp>
          <p:nvSpPr>
            <p:cNvPr id="245800" name="Text Box 40"/>
            <p:cNvSpPr txBox="1">
              <a:spLocks noChangeArrowheads="1"/>
            </p:cNvSpPr>
            <p:nvPr/>
          </p:nvSpPr>
          <p:spPr bwMode="auto">
            <a:xfrm>
              <a:off x="5081588" y="1295400"/>
              <a:ext cx="1011237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Server</a:t>
              </a:r>
              <a:endParaRPr lang="en-US" sz="1800" baseline="-25000"/>
            </a:p>
          </p:txBody>
        </p:sp>
        <p:sp>
          <p:nvSpPr>
            <p:cNvPr id="245801" name="Text Box 41"/>
            <p:cNvSpPr txBox="1">
              <a:spLocks noChangeArrowheads="1"/>
            </p:cNvSpPr>
            <p:nvPr/>
          </p:nvSpPr>
          <p:spPr bwMode="auto">
            <a:xfrm>
              <a:off x="5889625" y="2625725"/>
              <a:ext cx="24082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Network (with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abundant bandwidth)</a:t>
              </a:r>
            </a:p>
          </p:txBody>
        </p:sp>
        <p:sp>
          <p:nvSpPr>
            <p:cNvPr id="245802" name="AutoShape 42"/>
            <p:cNvSpPr>
              <a:spLocks noChangeArrowheads="1"/>
            </p:cNvSpPr>
            <p:nvPr/>
          </p:nvSpPr>
          <p:spPr bwMode="auto">
            <a:xfrm>
              <a:off x="4832350" y="1647825"/>
              <a:ext cx="347663" cy="644525"/>
            </a:xfrm>
            <a:prstGeom prst="can">
              <a:avLst>
                <a:gd name="adj" fmla="val 4634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03" name="Text Box 43"/>
            <p:cNvSpPr txBox="1">
              <a:spLocks noChangeArrowheads="1"/>
            </p:cNvSpPr>
            <p:nvPr/>
          </p:nvSpPr>
          <p:spPr bwMode="auto">
            <a:xfrm>
              <a:off x="4779963" y="1828800"/>
              <a:ext cx="41116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solidFill>
                    <a:schemeClr val="bg1"/>
                  </a:solidFill>
                </a:rPr>
                <a:t>F</a:t>
              </a:r>
              <a:endParaRPr lang="en-US" sz="1800" i="1" baseline="-25000">
                <a:solidFill>
                  <a:schemeClr val="bg1"/>
                </a:solidFill>
              </a:endParaRPr>
            </a:p>
          </p:txBody>
        </p:sp>
        <p:sp>
          <p:nvSpPr>
            <p:cNvPr id="245789" name="Oval 29"/>
            <p:cNvSpPr>
              <a:spLocks noChangeArrowheads="1"/>
            </p:cNvSpPr>
            <p:nvPr/>
          </p:nvSpPr>
          <p:spPr bwMode="auto">
            <a:xfrm>
              <a:off x="7273896" y="4121155"/>
              <a:ext cx="74613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790" name="Oval 30"/>
            <p:cNvSpPr>
              <a:spLocks noChangeArrowheads="1"/>
            </p:cNvSpPr>
            <p:nvPr/>
          </p:nvSpPr>
          <p:spPr bwMode="auto">
            <a:xfrm>
              <a:off x="7870796" y="4189418"/>
              <a:ext cx="74613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5000628" y="1428736"/>
            <a:ext cx="3906837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دهنده بایستی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به تنهایی،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N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کپی از فایل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را(برای تمام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مشتریان)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ارسال نماید.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زمان لازم : </a:t>
            </a:r>
            <a:r>
              <a:rPr lang="en-US" sz="2000" dirty="0" smtClean="0">
                <a:cs typeface="B Nazanin" pitchFamily="2" charset="-78"/>
              </a:rPr>
              <a:t>NF/u</a:t>
            </a:r>
            <a:r>
              <a:rPr lang="en-US" sz="2600" baseline="-25000" dirty="0" smtClean="0">
                <a:cs typeface="B Nazanin" pitchFamily="2" charset="-78"/>
              </a:rPr>
              <a:t>s</a:t>
            </a:r>
            <a:r>
              <a:rPr lang="en-US" sz="2000" dirty="0" smtClean="0">
                <a:cs typeface="B Nazanin" pitchFamily="2" charset="-78"/>
              </a:rPr>
              <a:t> 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مشتری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</a:t>
            </a:r>
            <a:r>
              <a:rPr lang="fa-IR" sz="2000" dirty="0" smtClean="0">
                <a:cs typeface="B Nazanin" pitchFamily="2" charset="-78"/>
              </a:rPr>
              <a:t>ام، نیاز به </a:t>
            </a:r>
            <a:r>
              <a:rPr lang="en-US" sz="2000" dirty="0" smtClean="0">
                <a:cs typeface="B Nazanin" pitchFamily="2" charset="-78"/>
              </a:rPr>
              <a:t>F/d</a:t>
            </a:r>
            <a:r>
              <a:rPr lang="en-US" sz="2400" baseline="-25000" dirty="0" smtClean="0">
                <a:cs typeface="B Nazanin" pitchFamily="2" charset="-78"/>
              </a:rPr>
              <a:t>i</a:t>
            </a:r>
            <a:r>
              <a:rPr lang="fa-IR" sz="2000" dirty="0" smtClean="0">
                <a:cs typeface="B Nazanin" pitchFamily="2" charset="-78"/>
              </a:rPr>
              <a:t> برای دانلود دارد.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1788" y="4786322"/>
            <a:ext cx="8369300" cy="1571636"/>
            <a:chOff x="331788" y="4786322"/>
            <a:chExt cx="8369300" cy="1571636"/>
          </a:xfrm>
        </p:grpSpPr>
        <p:sp>
          <p:nvSpPr>
            <p:cNvPr id="59" name="Text Box 54"/>
            <p:cNvSpPr txBox="1">
              <a:spLocks noChangeArrowheads="1"/>
            </p:cNvSpPr>
            <p:nvPr/>
          </p:nvSpPr>
          <p:spPr bwMode="auto">
            <a:xfrm>
              <a:off x="3786182" y="5822972"/>
              <a:ext cx="3319462" cy="534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en-US" dirty="0" smtClean="0"/>
                <a:t>increases linearly in N</a:t>
              </a:r>
              <a:endParaRPr lang="en-US" dirty="0"/>
            </a:p>
            <a:p>
              <a:pPr marL="342900" indent="-342900">
                <a:lnSpc>
                  <a:spcPct val="80000"/>
                </a:lnSpc>
              </a:pPr>
              <a:r>
                <a:rPr lang="en-US" dirty="0"/>
                <a:t>(for large N)</a:t>
              </a:r>
            </a:p>
          </p:txBody>
        </p:sp>
        <p:grpSp>
          <p:nvGrpSpPr>
            <p:cNvPr id="63" name="Group 52"/>
            <p:cNvGrpSpPr>
              <a:grpSpLocks/>
            </p:cNvGrpSpPr>
            <p:nvPr/>
          </p:nvGrpSpPr>
          <p:grpSpPr bwMode="auto">
            <a:xfrm>
              <a:off x="3925888" y="4881588"/>
              <a:ext cx="3365500" cy="804863"/>
              <a:chOff x="693" y="3074"/>
              <a:chExt cx="2120" cy="507"/>
            </a:xfrm>
          </p:grpSpPr>
          <p:sp>
            <p:nvSpPr>
              <p:cNvPr id="66" name="Text Box 49"/>
              <p:cNvSpPr txBox="1">
                <a:spLocks noChangeArrowheads="1"/>
              </p:cNvSpPr>
              <p:nvPr/>
            </p:nvSpPr>
            <p:spPr bwMode="auto">
              <a:xfrm>
                <a:off x="693" y="3074"/>
                <a:ext cx="2120" cy="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2000" dirty="0"/>
                  <a:t>= </a:t>
                </a:r>
                <a:r>
                  <a:rPr lang="en-US" sz="2000" dirty="0" err="1"/>
                  <a:t>d</a:t>
                </a:r>
                <a:r>
                  <a:rPr lang="en-US" sz="2000" baseline="-25000" dirty="0" err="1"/>
                  <a:t>cs</a:t>
                </a:r>
                <a:r>
                  <a:rPr lang="en-US" sz="2000" dirty="0"/>
                  <a:t> = max </a:t>
                </a:r>
                <a:r>
                  <a:rPr lang="en-US" sz="3200" dirty="0"/>
                  <a:t>{</a:t>
                </a:r>
                <a:r>
                  <a:rPr lang="en-US" sz="2000" dirty="0"/>
                  <a:t> </a:t>
                </a:r>
                <a:r>
                  <a:rPr lang="en-US" sz="2000" i="1" dirty="0"/>
                  <a:t>NF/u</a:t>
                </a:r>
                <a:r>
                  <a:rPr lang="en-US" sz="2000" i="1" baseline="-25000" dirty="0"/>
                  <a:t>s</a:t>
                </a:r>
                <a:r>
                  <a:rPr lang="en-US" sz="2000" i="1" dirty="0"/>
                  <a:t>, F/min(</a:t>
                </a:r>
                <a:r>
                  <a:rPr lang="en-US" sz="2000" i="1" dirty="0" err="1"/>
                  <a:t>d</a:t>
                </a:r>
                <a:r>
                  <a:rPr lang="en-US" sz="2000" i="1" baseline="-25000" dirty="0" err="1"/>
                  <a:t>i</a:t>
                </a:r>
                <a:r>
                  <a:rPr lang="en-US" sz="2000" i="1" dirty="0"/>
                  <a:t>)</a:t>
                </a:r>
                <a:r>
                  <a:rPr lang="en-US" sz="2000" dirty="0"/>
                  <a:t> </a:t>
                </a:r>
                <a:r>
                  <a:rPr lang="en-US" sz="3200" dirty="0"/>
                  <a:t>}</a:t>
                </a:r>
              </a:p>
            </p:txBody>
          </p:sp>
          <p:sp>
            <p:nvSpPr>
              <p:cNvPr id="67" name="Text Box 50"/>
              <p:cNvSpPr txBox="1">
                <a:spLocks noChangeArrowheads="1"/>
              </p:cNvSpPr>
              <p:nvPr/>
            </p:nvSpPr>
            <p:spPr bwMode="auto">
              <a:xfrm>
                <a:off x="2225" y="3329"/>
                <a:ext cx="135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000" i="1" dirty="0" err="1"/>
                  <a:t>i</a:t>
                </a:r>
                <a:endParaRPr lang="en-US" sz="2000" i="1" dirty="0"/>
              </a:p>
            </p:txBody>
          </p:sp>
        </p:grpSp>
        <p:sp>
          <p:nvSpPr>
            <p:cNvPr id="64" name="Text Box 51"/>
            <p:cNvSpPr txBox="1">
              <a:spLocks noChangeArrowheads="1"/>
            </p:cNvSpPr>
            <p:nvPr/>
          </p:nvSpPr>
          <p:spPr bwMode="auto">
            <a:xfrm>
              <a:off x="1470196" y="5072074"/>
              <a:ext cx="2601738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r" rtl="1">
                <a:lnSpc>
                  <a:spcPct val="80000"/>
                </a:lnSpc>
              </a:pPr>
              <a:r>
                <a:rPr lang="fa-IR" sz="2000" dirty="0" smtClean="0">
                  <a:cs typeface="B Nazanin" pitchFamily="2" charset="-78"/>
                </a:rPr>
                <a:t>زمان لازم برای توزیع </a:t>
              </a:r>
              <a:r>
                <a:rPr lang="en-US" sz="2000" dirty="0" smtClean="0">
                  <a:cs typeface="B Nazanin" pitchFamily="2" charset="-78"/>
                </a:rPr>
                <a:t>N</a:t>
              </a:r>
              <a:r>
                <a:rPr lang="fa-IR" sz="2000" dirty="0" smtClean="0">
                  <a:cs typeface="B Nazanin" pitchFamily="2" charset="-78"/>
                </a:rPr>
                <a:t>کپی از فایل بین تمام مشتریان</a:t>
              </a:r>
              <a:endParaRPr lang="en-US" sz="3200" dirty="0">
                <a:cs typeface="B Nazanin" pitchFamily="2" charset="-78"/>
              </a:endParaRP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331788" y="4786322"/>
              <a:ext cx="8369300" cy="925509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000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786314" y="5429264"/>
              <a:ext cx="42862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0"/>
            <a:ext cx="8520113" cy="114298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808B8"/>
                </a:solidFill>
              </a:rPr>
              <a:t>File distribution time: </a:t>
            </a:r>
            <a:r>
              <a:rPr lang="en-US" sz="3200" b="1" dirty="0" smtClean="0">
                <a:solidFill>
                  <a:srgbClr val="0808B8"/>
                </a:solidFill>
              </a:rPr>
              <a:t>P2P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زمان توزیع : همتا به همتا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1F0-61D2-4E95-A334-791AA481D567}" type="slidenum">
              <a:rPr lang="en-US"/>
              <a:pPr/>
              <a:t>67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57158" y="1142984"/>
            <a:ext cx="3732212" cy="2917825"/>
            <a:chOff x="4779963" y="1295400"/>
            <a:chExt cx="3732212" cy="2917825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auto">
            <a:xfrm>
              <a:off x="5807075" y="2316163"/>
              <a:ext cx="2497138" cy="1677987"/>
            </a:xfrm>
            <a:custGeom>
              <a:avLst/>
              <a:gdLst/>
              <a:ahLst/>
              <a:cxnLst>
                <a:cxn ang="0">
                  <a:pos x="239" y="7"/>
                </a:cxn>
                <a:cxn ang="0">
                  <a:pos x="35" y="157"/>
                </a:cxn>
                <a:cxn ang="0">
                  <a:pos x="29" y="523"/>
                </a:cxn>
                <a:cxn ang="0">
                  <a:pos x="53" y="829"/>
                </a:cxn>
                <a:cxn ang="0">
                  <a:pos x="245" y="871"/>
                </a:cxn>
                <a:cxn ang="0">
                  <a:pos x="647" y="1129"/>
                </a:cxn>
                <a:cxn ang="0">
                  <a:pos x="995" y="1237"/>
                </a:cxn>
                <a:cxn ang="0">
                  <a:pos x="1199" y="1021"/>
                </a:cxn>
                <a:cxn ang="0">
                  <a:pos x="1271" y="445"/>
                </a:cxn>
                <a:cxn ang="0">
                  <a:pos x="1205" y="211"/>
                </a:cxn>
                <a:cxn ang="0">
                  <a:pos x="749" y="115"/>
                </a:cxn>
                <a:cxn ang="0">
                  <a:pos x="239" y="7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264150" y="1651000"/>
              <a:ext cx="355600" cy="692150"/>
              <a:chOff x="4180" y="783"/>
              <a:chExt cx="150" cy="307"/>
            </a:xfrm>
          </p:grpSpPr>
          <p:sp>
            <p:nvSpPr>
              <p:cNvPr id="246789" name="AutoShape 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90" name="Rectangle 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91" name="Rectangle 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92" name="AutoShape 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93" name="Line 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94" name="Line 1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95" name="Rectangle 1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96" name="Rectangle 1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6797" name="Line 13"/>
            <p:cNvSpPr>
              <a:spLocks noChangeShapeType="1"/>
            </p:cNvSpPr>
            <p:nvPr/>
          </p:nvSpPr>
          <p:spPr bwMode="auto">
            <a:xfrm>
              <a:off x="5440363" y="2332038"/>
              <a:ext cx="531812" cy="24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798" name="Text Box 14"/>
            <p:cNvSpPr txBox="1">
              <a:spLocks noChangeArrowheads="1"/>
            </p:cNvSpPr>
            <p:nvPr/>
          </p:nvSpPr>
          <p:spPr bwMode="auto">
            <a:xfrm>
              <a:off x="5678488" y="2071688"/>
              <a:ext cx="387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</a:t>
              </a:r>
              <a:r>
                <a:rPr lang="en-US" sz="1800" baseline="-25000">
                  <a:latin typeface="Arial" charset="0"/>
                </a:rPr>
                <a:t>s</a:t>
              </a:r>
            </a:p>
          </p:txBody>
        </p:sp>
        <p:graphicFrame>
          <p:nvGraphicFramePr>
            <p:cNvPr id="246799" name="Object 15"/>
            <p:cNvGraphicFramePr>
              <a:graphicFrameLocks noChangeAspect="1"/>
            </p:cNvGraphicFramePr>
            <p:nvPr/>
          </p:nvGraphicFramePr>
          <p:xfrm>
            <a:off x="6346825" y="1366838"/>
            <a:ext cx="3635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5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6825" y="1366838"/>
                          <a:ext cx="363538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800" name="Line 16"/>
            <p:cNvSpPr>
              <a:spLocks noChangeShapeType="1"/>
            </p:cNvSpPr>
            <p:nvPr/>
          </p:nvSpPr>
          <p:spPr bwMode="auto">
            <a:xfrm>
              <a:off x="6586538" y="1677988"/>
              <a:ext cx="150812" cy="714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01" name="Line 17"/>
            <p:cNvSpPr>
              <a:spLocks noChangeShapeType="1"/>
            </p:cNvSpPr>
            <p:nvPr/>
          </p:nvSpPr>
          <p:spPr bwMode="auto">
            <a:xfrm flipH="1" flipV="1">
              <a:off x="6451600" y="1670050"/>
              <a:ext cx="150813" cy="695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02" name="Text Box 18"/>
            <p:cNvSpPr txBox="1">
              <a:spLocks noChangeArrowheads="1"/>
            </p:cNvSpPr>
            <p:nvPr/>
          </p:nvSpPr>
          <p:spPr bwMode="auto">
            <a:xfrm>
              <a:off x="6938963" y="1797050"/>
              <a:ext cx="555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u</a:t>
              </a:r>
              <a:r>
                <a:rPr lang="en-US" sz="1800" i="1" baseline="-25000">
                  <a:latin typeface="Arial" charset="0"/>
                </a:rPr>
                <a:t>2</a:t>
              </a:r>
            </a:p>
          </p:txBody>
        </p:sp>
        <p:sp>
          <p:nvSpPr>
            <p:cNvPr id="246803" name="Text Box 19"/>
            <p:cNvSpPr txBox="1">
              <a:spLocks noChangeArrowheads="1"/>
            </p:cNvSpPr>
            <p:nvPr/>
          </p:nvSpPr>
          <p:spPr bwMode="auto">
            <a:xfrm>
              <a:off x="6613525" y="1881188"/>
              <a:ext cx="4032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1</a:t>
              </a:r>
            </a:p>
          </p:txBody>
        </p:sp>
        <p:graphicFrame>
          <p:nvGraphicFramePr>
            <p:cNvPr id="246804" name="Object 20"/>
            <p:cNvGraphicFramePr>
              <a:graphicFrameLocks noChangeAspect="1"/>
            </p:cNvGraphicFramePr>
            <p:nvPr/>
          </p:nvGraphicFramePr>
          <p:xfrm>
            <a:off x="7289800" y="1341438"/>
            <a:ext cx="379413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6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9800" y="1341438"/>
                          <a:ext cx="379413" cy="38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805" name="Line 21"/>
            <p:cNvSpPr>
              <a:spLocks noChangeShapeType="1"/>
            </p:cNvSpPr>
            <p:nvPr/>
          </p:nvSpPr>
          <p:spPr bwMode="auto">
            <a:xfrm flipV="1">
              <a:off x="7145338" y="1700213"/>
              <a:ext cx="211137" cy="814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06" name="Line 22"/>
            <p:cNvSpPr>
              <a:spLocks noChangeShapeType="1"/>
            </p:cNvSpPr>
            <p:nvPr/>
          </p:nvSpPr>
          <p:spPr bwMode="auto">
            <a:xfrm flipH="1">
              <a:off x="7272338" y="1762125"/>
              <a:ext cx="219075" cy="822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07" name="Text Box 23"/>
            <p:cNvSpPr txBox="1">
              <a:spLocks noChangeArrowheads="1"/>
            </p:cNvSpPr>
            <p:nvPr/>
          </p:nvSpPr>
          <p:spPr bwMode="auto">
            <a:xfrm>
              <a:off x="7361238" y="1998663"/>
              <a:ext cx="4032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2</a:t>
              </a:r>
            </a:p>
          </p:txBody>
        </p:sp>
        <p:sp>
          <p:nvSpPr>
            <p:cNvPr id="246808" name="Text Box 24"/>
            <p:cNvSpPr txBox="1">
              <a:spLocks noChangeArrowheads="1"/>
            </p:cNvSpPr>
            <p:nvPr/>
          </p:nvSpPr>
          <p:spPr bwMode="auto">
            <a:xfrm>
              <a:off x="6203950" y="1881188"/>
              <a:ext cx="5127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u</a:t>
              </a:r>
              <a:r>
                <a:rPr lang="en-US" sz="1800" i="1" baseline="-25000">
                  <a:latin typeface="Arial" charset="0"/>
                </a:rPr>
                <a:t>1</a:t>
              </a:r>
            </a:p>
          </p:txBody>
        </p:sp>
        <p:sp>
          <p:nvSpPr>
            <p:cNvPr id="246809" name="Oval 25"/>
            <p:cNvSpPr>
              <a:spLocks noChangeArrowheads="1"/>
            </p:cNvSpPr>
            <p:nvPr/>
          </p:nvSpPr>
          <p:spPr bwMode="auto">
            <a:xfrm>
              <a:off x="5994400" y="3548063"/>
              <a:ext cx="74613" cy="968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10" name="Oval 26"/>
            <p:cNvSpPr>
              <a:spLocks noChangeArrowheads="1"/>
            </p:cNvSpPr>
            <p:nvPr/>
          </p:nvSpPr>
          <p:spPr bwMode="auto">
            <a:xfrm>
              <a:off x="6459538" y="3794125"/>
              <a:ext cx="74612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11" name="Oval 27"/>
            <p:cNvSpPr>
              <a:spLocks noChangeArrowheads="1"/>
            </p:cNvSpPr>
            <p:nvPr/>
          </p:nvSpPr>
          <p:spPr bwMode="auto">
            <a:xfrm>
              <a:off x="6773863" y="3956050"/>
              <a:ext cx="73025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12" name="Oval 28"/>
            <p:cNvSpPr>
              <a:spLocks noChangeArrowheads="1"/>
            </p:cNvSpPr>
            <p:nvPr/>
          </p:nvSpPr>
          <p:spPr bwMode="auto">
            <a:xfrm>
              <a:off x="7248525" y="4048125"/>
              <a:ext cx="74613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13" name="Oval 29"/>
            <p:cNvSpPr>
              <a:spLocks noChangeArrowheads="1"/>
            </p:cNvSpPr>
            <p:nvPr/>
          </p:nvSpPr>
          <p:spPr bwMode="auto">
            <a:xfrm>
              <a:off x="7845425" y="4116388"/>
              <a:ext cx="74613" cy="968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14" name="Oval 30"/>
            <p:cNvSpPr>
              <a:spLocks noChangeArrowheads="1"/>
            </p:cNvSpPr>
            <p:nvPr/>
          </p:nvSpPr>
          <p:spPr bwMode="auto">
            <a:xfrm>
              <a:off x="8245475" y="3924300"/>
              <a:ext cx="74613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15" name="Oval 31"/>
            <p:cNvSpPr>
              <a:spLocks noChangeArrowheads="1"/>
            </p:cNvSpPr>
            <p:nvPr/>
          </p:nvSpPr>
          <p:spPr bwMode="auto">
            <a:xfrm>
              <a:off x="8386763" y="3398838"/>
              <a:ext cx="74612" cy="968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16" name="Oval 32"/>
            <p:cNvSpPr>
              <a:spLocks noChangeArrowheads="1"/>
            </p:cNvSpPr>
            <p:nvPr/>
          </p:nvSpPr>
          <p:spPr bwMode="auto">
            <a:xfrm>
              <a:off x="7842250" y="2281238"/>
              <a:ext cx="74613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17" name="Oval 33"/>
            <p:cNvSpPr>
              <a:spLocks noChangeArrowheads="1"/>
            </p:cNvSpPr>
            <p:nvPr/>
          </p:nvSpPr>
          <p:spPr bwMode="auto">
            <a:xfrm>
              <a:off x="8437563" y="2933700"/>
              <a:ext cx="74612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46818" name="Object 34"/>
            <p:cNvGraphicFramePr>
              <a:graphicFrameLocks noChangeAspect="1"/>
            </p:cNvGraphicFramePr>
            <p:nvPr/>
          </p:nvGraphicFramePr>
          <p:xfrm>
            <a:off x="4795838" y="2865438"/>
            <a:ext cx="374650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7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5838" y="2865438"/>
                          <a:ext cx="374650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819" name="Line 35"/>
            <p:cNvSpPr>
              <a:spLocks noChangeShapeType="1"/>
            </p:cNvSpPr>
            <p:nvPr/>
          </p:nvSpPr>
          <p:spPr bwMode="auto">
            <a:xfrm>
              <a:off x="5146675" y="3043238"/>
              <a:ext cx="673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20" name="Line 36"/>
            <p:cNvSpPr>
              <a:spLocks noChangeShapeType="1"/>
            </p:cNvSpPr>
            <p:nvPr/>
          </p:nvSpPr>
          <p:spPr bwMode="auto">
            <a:xfrm flipH="1">
              <a:off x="5183188" y="3159125"/>
              <a:ext cx="663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21" name="Text Box 37"/>
            <p:cNvSpPr txBox="1">
              <a:spLocks noChangeArrowheads="1"/>
            </p:cNvSpPr>
            <p:nvPr/>
          </p:nvSpPr>
          <p:spPr bwMode="auto">
            <a:xfrm>
              <a:off x="5272088" y="3157538"/>
              <a:ext cx="514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u</a:t>
              </a:r>
              <a:r>
                <a:rPr lang="en-US" sz="1800" i="1" baseline="-25000">
                  <a:latin typeface="Arial" charset="0"/>
                </a:rPr>
                <a:t>N</a:t>
              </a:r>
            </a:p>
          </p:txBody>
        </p:sp>
        <p:sp>
          <p:nvSpPr>
            <p:cNvPr id="246822" name="Text Box 38"/>
            <p:cNvSpPr txBox="1">
              <a:spLocks noChangeArrowheads="1"/>
            </p:cNvSpPr>
            <p:nvPr/>
          </p:nvSpPr>
          <p:spPr bwMode="auto">
            <a:xfrm>
              <a:off x="5273675" y="2690813"/>
              <a:ext cx="5286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N</a:t>
              </a:r>
            </a:p>
          </p:txBody>
        </p:sp>
        <p:sp>
          <p:nvSpPr>
            <p:cNvPr id="246823" name="Text Box 39"/>
            <p:cNvSpPr txBox="1">
              <a:spLocks noChangeArrowheads="1"/>
            </p:cNvSpPr>
            <p:nvPr/>
          </p:nvSpPr>
          <p:spPr bwMode="auto">
            <a:xfrm>
              <a:off x="5081588" y="1295400"/>
              <a:ext cx="1011237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Server</a:t>
              </a:r>
              <a:endParaRPr lang="en-US" sz="1800" baseline="-25000"/>
            </a:p>
          </p:txBody>
        </p:sp>
        <p:sp>
          <p:nvSpPr>
            <p:cNvPr id="246824" name="Text Box 40"/>
            <p:cNvSpPr txBox="1">
              <a:spLocks noChangeArrowheads="1"/>
            </p:cNvSpPr>
            <p:nvPr/>
          </p:nvSpPr>
          <p:spPr bwMode="auto">
            <a:xfrm>
              <a:off x="5889625" y="2625725"/>
              <a:ext cx="24082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Network (with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abundant bandwidth)</a:t>
              </a:r>
            </a:p>
          </p:txBody>
        </p:sp>
        <p:sp>
          <p:nvSpPr>
            <p:cNvPr id="246825" name="AutoShape 41"/>
            <p:cNvSpPr>
              <a:spLocks noChangeArrowheads="1"/>
            </p:cNvSpPr>
            <p:nvPr/>
          </p:nvSpPr>
          <p:spPr bwMode="auto">
            <a:xfrm>
              <a:off x="4832350" y="1647825"/>
              <a:ext cx="347663" cy="644525"/>
            </a:xfrm>
            <a:prstGeom prst="can">
              <a:avLst>
                <a:gd name="adj" fmla="val 4634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26" name="Text Box 42"/>
            <p:cNvSpPr txBox="1">
              <a:spLocks noChangeArrowheads="1"/>
            </p:cNvSpPr>
            <p:nvPr/>
          </p:nvSpPr>
          <p:spPr bwMode="auto">
            <a:xfrm>
              <a:off x="4779963" y="1828800"/>
              <a:ext cx="41116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>
                  <a:solidFill>
                    <a:schemeClr val="bg1"/>
                  </a:solidFill>
                </a:rPr>
                <a:t>F</a:t>
              </a:r>
              <a:endParaRPr lang="en-US" sz="1800" i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14282" y="5336775"/>
            <a:ext cx="6785343" cy="1044988"/>
            <a:chOff x="454" y="3118"/>
            <a:chExt cx="4584" cy="757"/>
          </a:xfrm>
        </p:grpSpPr>
        <p:sp>
          <p:nvSpPr>
            <p:cNvPr id="246829" name="Text Box 45"/>
            <p:cNvSpPr txBox="1">
              <a:spLocks noChangeArrowheads="1"/>
            </p:cNvSpPr>
            <p:nvPr/>
          </p:nvSpPr>
          <p:spPr bwMode="auto">
            <a:xfrm>
              <a:off x="527" y="3118"/>
              <a:ext cx="4511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2000" dirty="0"/>
                <a:t>d</a:t>
              </a:r>
              <a:r>
                <a:rPr lang="en-US" sz="2000" baseline="-25000" dirty="0"/>
                <a:t>P2P</a:t>
              </a:r>
              <a:r>
                <a:rPr lang="en-US" sz="2000" dirty="0"/>
                <a:t> = max </a:t>
              </a:r>
              <a:r>
                <a:rPr lang="en-US" sz="3200" dirty="0"/>
                <a:t>{</a:t>
              </a:r>
              <a:r>
                <a:rPr lang="en-US" sz="2000" dirty="0"/>
                <a:t> </a:t>
              </a:r>
              <a:r>
                <a:rPr lang="en-US" sz="2000" i="1" dirty="0"/>
                <a:t>F/u</a:t>
              </a:r>
              <a:r>
                <a:rPr lang="en-US" sz="2000" i="1" baseline="-25000" dirty="0"/>
                <a:t>s</a:t>
              </a:r>
              <a:r>
                <a:rPr lang="en-US" sz="2000" i="1" dirty="0"/>
                <a:t>, F/min(d</a:t>
              </a:r>
              <a:r>
                <a:rPr lang="en-US" sz="2000" i="1" baseline="-25000" dirty="0"/>
                <a:t>i</a:t>
              </a:r>
              <a:r>
                <a:rPr lang="en-US" sz="2000" i="1" dirty="0"/>
                <a:t>)</a:t>
              </a:r>
              <a:r>
                <a:rPr lang="en-US" sz="2000" dirty="0"/>
                <a:t> , NF/(u</a:t>
              </a:r>
              <a:r>
                <a:rPr lang="en-US" sz="2000" baseline="-25000" dirty="0"/>
                <a:t>s</a:t>
              </a:r>
              <a:r>
                <a:rPr lang="en-US" sz="2000" dirty="0"/>
                <a:t> + </a:t>
              </a:r>
              <a:r>
                <a:rPr lang="en-US" sz="3600" dirty="0">
                  <a:latin typeface="Symbol" pitchFamily="18" charset="2"/>
                </a:rPr>
                <a:t>S</a:t>
              </a:r>
              <a:r>
                <a:rPr lang="en-US" sz="2000" dirty="0"/>
                <a:t>u</a:t>
              </a:r>
              <a:r>
                <a:rPr lang="en-US" sz="2000" baseline="-25000" dirty="0"/>
                <a:t>i</a:t>
              </a:r>
              <a:r>
                <a:rPr lang="en-US" sz="2000" dirty="0"/>
                <a:t>)</a:t>
              </a:r>
              <a:r>
                <a:rPr lang="en-US" sz="2000" baseline="-25000" dirty="0"/>
                <a:t> </a:t>
              </a:r>
              <a:r>
                <a:rPr lang="en-US" sz="3200" dirty="0"/>
                <a:t>}</a:t>
              </a:r>
            </a:p>
          </p:txBody>
        </p:sp>
        <p:sp>
          <p:nvSpPr>
            <p:cNvPr id="246830" name="Text Box 46"/>
            <p:cNvSpPr txBox="1">
              <a:spLocks noChangeArrowheads="1"/>
            </p:cNvSpPr>
            <p:nvPr/>
          </p:nvSpPr>
          <p:spPr bwMode="auto">
            <a:xfrm>
              <a:off x="2133" y="3525"/>
              <a:ext cx="15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246836" name="Text Box 52"/>
            <p:cNvSpPr txBox="1">
              <a:spLocks noChangeArrowheads="1"/>
            </p:cNvSpPr>
            <p:nvPr/>
          </p:nvSpPr>
          <p:spPr bwMode="auto">
            <a:xfrm>
              <a:off x="3921" y="3559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endParaRPr lang="en-US" sz="1600" i="1"/>
            </a:p>
          </p:txBody>
        </p:sp>
        <p:sp>
          <p:nvSpPr>
            <p:cNvPr id="246837" name="Rectangle 53"/>
            <p:cNvSpPr>
              <a:spLocks noChangeArrowheads="1"/>
            </p:cNvSpPr>
            <p:nvPr/>
          </p:nvSpPr>
          <p:spPr bwMode="auto">
            <a:xfrm>
              <a:off x="454" y="3185"/>
              <a:ext cx="3518" cy="69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4880005" y="928670"/>
            <a:ext cx="4049713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دهنده بایستی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حداقل یک کپی از فایل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را ارسال نماید.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(زیرا تنها منبع فایل، سرویس دهنده است)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زمان لازم : </a:t>
            </a:r>
            <a:r>
              <a:rPr lang="en-US" sz="2000" dirty="0" smtClean="0">
                <a:cs typeface="B Nazanin" pitchFamily="2" charset="-78"/>
              </a:rPr>
              <a:t>F/u</a:t>
            </a:r>
            <a:r>
              <a:rPr lang="en-US" sz="2600" baseline="-25000" dirty="0" smtClean="0">
                <a:cs typeface="B Nazanin" pitchFamily="2" charset="-78"/>
              </a:rPr>
              <a:t>s</a:t>
            </a:r>
            <a:r>
              <a:rPr lang="en-US" sz="2000" dirty="0" smtClean="0">
                <a:cs typeface="B Nazanin" pitchFamily="2" charset="-78"/>
              </a:rPr>
              <a:t> 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مشتری </a:t>
            </a:r>
            <a:r>
              <a:rPr lang="en-US" sz="2000" dirty="0" err="1" smtClean="0">
                <a:cs typeface="B Nazanin" pitchFamily="2" charset="-78"/>
              </a:rPr>
              <a:t>i</a:t>
            </a:r>
            <a:r>
              <a:rPr lang="fa-IR" sz="2000" dirty="0" smtClean="0">
                <a:cs typeface="B Nazanin" pitchFamily="2" charset="-78"/>
              </a:rPr>
              <a:t>ام، نیاز به زمان  </a:t>
            </a:r>
            <a:r>
              <a:rPr lang="en-US" sz="2000" dirty="0" smtClean="0">
                <a:cs typeface="B Nazanin" pitchFamily="2" charset="-78"/>
              </a:rPr>
              <a:t>F/d</a:t>
            </a:r>
            <a:r>
              <a:rPr lang="en-US" sz="2400" baseline="-25000" dirty="0" smtClean="0">
                <a:cs typeface="B Nazanin" pitchFamily="2" charset="-78"/>
              </a:rPr>
              <a:t>i</a:t>
            </a:r>
            <a:r>
              <a:rPr lang="fa-IR" sz="2000" dirty="0" smtClean="0">
                <a:cs typeface="B Nazanin" pitchFamily="2" charset="-78"/>
              </a:rPr>
              <a:t> برای دانلود دارد.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حال هر مشتری می تواند بعد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از دریافت فایل، در آپلود فایل به مشتریان دیگر کمک کند.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cs typeface="B Nazanin" pitchFamily="2" charset="-78"/>
              </a:rPr>
              <a:t>بایستی </a:t>
            </a:r>
            <a:r>
              <a:rPr lang="en-US" sz="2000" dirty="0" smtClean="0">
                <a:cs typeface="B Nazanin" pitchFamily="2" charset="-78"/>
              </a:rPr>
              <a:t>NF</a:t>
            </a:r>
            <a:r>
              <a:rPr lang="fa-IR" sz="2000" dirty="0" smtClean="0">
                <a:cs typeface="B Nazanin" pitchFamily="2" charset="-78"/>
              </a:rPr>
              <a:t> بیت دانلود شود. (بطور جمعی)</a:t>
            </a:r>
          </a:p>
          <a:p>
            <a:pPr marL="800100" lvl="1" indent="-342900" algn="r" rtl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سریعترین نرخ آپلود ممکن :  </a:t>
            </a:r>
            <a:r>
              <a:rPr lang="en-US" dirty="0" smtClean="0"/>
              <a:t>u</a:t>
            </a:r>
            <a:r>
              <a:rPr lang="en-US" baseline="-25000" dirty="0" smtClean="0"/>
              <a:t>s</a:t>
            </a:r>
            <a:r>
              <a:rPr lang="en-US" dirty="0" smtClean="0"/>
              <a:t> + </a:t>
            </a:r>
            <a:r>
              <a:rPr lang="en-US" sz="3600" dirty="0" smtClean="0">
                <a:latin typeface="Symbol" pitchFamily="18" charset="2"/>
              </a:rPr>
              <a:t>S</a:t>
            </a:r>
            <a:r>
              <a:rPr lang="en-US" dirty="0" smtClean="0"/>
              <a:t>u</a:t>
            </a:r>
            <a:r>
              <a:rPr lang="en-US" baseline="-25000" dirty="0" smtClean="0"/>
              <a:t>i</a:t>
            </a:r>
            <a:endParaRPr lang="fa-IR" sz="20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CD90-75C2-42F2-AC79-79F5A93EDA63}" type="slidenum">
              <a:rPr lang="en-US"/>
              <a:pPr/>
              <a:t>68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1431925" y="1939925"/>
          <a:ext cx="654367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Chart" r:id="rId3" imgW="7724851" imgH="5286451" progId="Excel.Sheet.8">
                  <p:embed/>
                </p:oleObj>
              </mc:Choice>
              <mc:Fallback>
                <p:oleObj name="Chart" r:id="rId3" imgW="7724851" imgH="528645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1939925"/>
                        <a:ext cx="6543675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8450" y="142852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808B8"/>
                </a:solidFill>
              </a:rPr>
              <a:t>Server-client vs. P2P: </a:t>
            </a:r>
            <a:r>
              <a:rPr lang="en-US" sz="3200" b="1" dirty="0" smtClean="0">
                <a:solidFill>
                  <a:srgbClr val="0808B8"/>
                </a:solidFill>
              </a:rPr>
              <a:t>example</a:t>
            </a:r>
            <a:endParaRPr lang="fa-IR" sz="3200" b="1" dirty="0" smtClean="0">
              <a:solidFill>
                <a:srgbClr val="0808B8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مثالی از مقایسه سرویس دهنده-مشتری و همتا به همتا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433388" y="1292225"/>
            <a:ext cx="53413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Client upload rate = u,  F/u = 1 hour,  u</a:t>
            </a:r>
            <a:r>
              <a:rPr lang="en-US" baseline="-25000" dirty="0"/>
              <a:t>s</a:t>
            </a:r>
            <a:r>
              <a:rPr lang="en-US" dirty="0"/>
              <a:t> = 10u,  </a:t>
            </a:r>
            <a:r>
              <a:rPr lang="en-US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 ≥ u</a:t>
            </a:r>
            <a:r>
              <a:rPr lang="en-US" baseline="-25000" dirty="0"/>
              <a:t>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826" y="2786058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N/10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6429388" y="4286256"/>
            <a:ext cx="865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N/(N+10)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808B8"/>
                </a:solidFill>
              </a:rPr>
              <a:t>File distribution: </a:t>
            </a:r>
            <a:r>
              <a:rPr lang="en-US" sz="3200" b="1" dirty="0" err="1">
                <a:solidFill>
                  <a:srgbClr val="0808B8"/>
                </a:solidFill>
              </a:rPr>
              <a:t>BitTorrent</a:t>
            </a:r>
            <a:r>
              <a:rPr lang="en-US" sz="3200" b="1" dirty="0">
                <a:solidFill>
                  <a:srgbClr val="0808B8"/>
                </a:solidFill>
              </a:rPr>
              <a:t> 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توزیع فایل : بیت تورنت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69</a:t>
            </a:fld>
            <a:endParaRPr lang="en-US"/>
          </a:p>
        </p:txBody>
      </p:sp>
      <p:sp>
        <p:nvSpPr>
          <p:cNvPr id="247845" name="Text Box 37"/>
          <p:cNvSpPr txBox="1">
            <a:spLocks noChangeArrowheads="1"/>
          </p:cNvSpPr>
          <p:nvPr/>
        </p:nvSpPr>
        <p:spPr bwMode="auto">
          <a:xfrm>
            <a:off x="71406" y="1782537"/>
            <a:ext cx="31432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 dirty="0" smtClean="0">
                <a:solidFill>
                  <a:srgbClr val="FF0000"/>
                </a:solidFill>
              </a:rPr>
              <a:t>Tracker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: سیستمی است که همتاهای شرکت کننده در تورنت را دنبال می نماید.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5715008" y="2000240"/>
            <a:ext cx="2811463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25000"/>
              </a:lnSpc>
            </a:pPr>
            <a:r>
              <a:rPr lang="en-US" i="1" u="sng" dirty="0" smtClean="0">
                <a:solidFill>
                  <a:srgbClr val="FF0000"/>
                </a:solidFill>
              </a:rPr>
              <a:t>Torrent</a:t>
            </a:r>
            <a:r>
              <a:rPr lang="fa-IR" dirty="0" smtClean="0">
                <a:solidFill>
                  <a:srgbClr val="FF0000"/>
                </a:solidFill>
              </a:rPr>
              <a:t>: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مجموعه ای از همتاها که قطعات فایل مبادله می نمایند.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000100" y="2500306"/>
            <a:ext cx="5480049" cy="3863975"/>
            <a:chOff x="801" y="1309"/>
            <a:chExt cx="3452" cy="27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5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" y="254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6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755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7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3267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8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355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9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4" y="3862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0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263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1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9" y="145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2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190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3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" y="139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3" name="Text Box 35"/>
            <p:cNvSpPr txBox="1">
              <a:spLocks noChangeArrowheads="1"/>
            </p:cNvSpPr>
            <p:nvPr/>
          </p:nvSpPr>
          <p:spPr bwMode="auto">
            <a:xfrm>
              <a:off x="801" y="2117"/>
              <a:ext cx="540" cy="5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sz="1600" dirty="0" smtClean="0">
                  <a:solidFill>
                    <a:srgbClr val="FF0000"/>
                  </a:solidFill>
                  <a:cs typeface="B Nazanin" pitchFamily="2" charset="-78"/>
                </a:rPr>
                <a:t>لیست همتاها را دریافت </a:t>
              </a:r>
              <a:br>
                <a:rPr lang="fa-IR" sz="1600" dirty="0" smtClean="0">
                  <a:solidFill>
                    <a:srgbClr val="FF0000"/>
                  </a:solidFill>
                  <a:cs typeface="B Nazanin" pitchFamily="2" charset="-78"/>
                </a:rPr>
              </a:br>
              <a:r>
                <a:rPr lang="fa-IR" sz="1600" dirty="0" smtClean="0">
                  <a:solidFill>
                    <a:srgbClr val="FF0000"/>
                  </a:solidFill>
                  <a:cs typeface="B Nazanin" pitchFamily="2" charset="-78"/>
                </a:rPr>
                <a:t>می نماید</a:t>
              </a:r>
              <a:endParaRPr lang="en-US" sz="1800" dirty="0"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247844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664" cy="2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sz="1600" dirty="0" smtClean="0">
                  <a:solidFill>
                    <a:srgbClr val="FF0000"/>
                  </a:solidFill>
                  <a:cs typeface="B Nazanin" pitchFamily="2" charset="-78"/>
                </a:rPr>
                <a:t>مبادله قطعات</a:t>
              </a:r>
              <a:endParaRPr lang="en-US" sz="1600" dirty="0">
                <a:solidFill>
                  <a:srgbClr val="FF0000"/>
                </a:solidFill>
                <a:cs typeface="B Nazanin" pitchFamily="2" charset="-78"/>
              </a:endParaRPr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4071934" y="1311264"/>
            <a:ext cx="481489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یک سیستم توزیع فایل همتا به همتا می باشد.</a:t>
            </a: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معماری همتا به همتای خالص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2314-8A86-40C7-805F-36D8616D7164}" type="slidenum">
              <a:rPr lang="en-US"/>
              <a:pPr/>
              <a:t>7</a:t>
            </a:fld>
            <a:endParaRPr lang="en-US"/>
          </a:p>
        </p:txBody>
      </p:sp>
      <p:sp>
        <p:nvSpPr>
          <p:cNvPr id="350" name="Rectangle 460"/>
          <p:cNvSpPr txBox="1">
            <a:spLocks noChangeArrowheads="1"/>
          </p:cNvSpPr>
          <p:nvPr/>
        </p:nvSpPr>
        <p:spPr>
          <a:xfrm>
            <a:off x="4357686" y="1214422"/>
            <a:ext cx="4572033" cy="5072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دارای هیچ سرویس دهنده همواره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روشنی نیست.</a:t>
            </a:r>
          </a:p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baseline="0" dirty="0" smtClean="0">
                <a:cs typeface="B Nazanin" pitchFamily="2" charset="-78"/>
              </a:rPr>
              <a:t>سیستم</a:t>
            </a:r>
            <a:r>
              <a:rPr lang="fa-IR" sz="2000" dirty="0" smtClean="0">
                <a:cs typeface="B Nazanin" pitchFamily="2" charset="-78"/>
              </a:rPr>
              <a:t> های پایانی دلخواه می توانند مستقیماً به همدیگر متصل شوند.</a:t>
            </a:r>
          </a:p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همتا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ها می توانند بطور متناوب به شبکه وصل شوند و آدرس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IP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خود را تغییر دهند.</a:t>
            </a:r>
          </a:p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fa-IR" sz="2000" baseline="0" dirty="0">
              <a:cs typeface="B Nazanin" pitchFamily="2" charset="-78"/>
            </a:endParaRPr>
          </a:p>
          <a:p>
            <a:pPr marL="742950" lvl="1" indent="-285750" algn="r" rtl="1">
              <a:lnSpc>
                <a:spcPct val="160000"/>
              </a:lnSpc>
              <a:spcBef>
                <a:spcPct val="20000"/>
              </a:spcBef>
            </a:pP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	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فوق العاده مقیاس پذیر بوده</a:t>
            </a:r>
          </a:p>
          <a:p>
            <a:pPr marL="742950" lvl="1" indent="-285750" algn="r" rtl="1">
              <a:lnSpc>
                <a:spcPct val="160000"/>
              </a:lnSpc>
              <a:spcBef>
                <a:spcPct val="20000"/>
              </a:spcBef>
            </a:pP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	    اما مدیریت آنها دشوار می باشد.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071546"/>
            <a:ext cx="4000528" cy="545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808B8"/>
                </a:solidFill>
              </a:rPr>
              <a:t>BitTorrent</a:t>
            </a:r>
            <a:r>
              <a:rPr lang="en-US" sz="3200" b="1" dirty="0" smtClean="0">
                <a:solidFill>
                  <a:srgbClr val="0808B8"/>
                </a:solidFill>
              </a:rPr>
              <a:t> (1)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70</a:t>
            </a:fld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85720" y="441295"/>
            <a:ext cx="2500330" cy="2201887"/>
            <a:chOff x="1113" y="1325"/>
            <a:chExt cx="3140" cy="277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9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" y="254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0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755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1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3267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2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355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3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4" y="3862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4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263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5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9" y="145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6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190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7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" y="139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500034" y="1428736"/>
            <a:ext cx="831535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فایل به قطعات 256کیلوبایت تقسیم می شود. </a:t>
            </a:r>
            <a:r>
              <a:rPr lang="en-US" sz="2000" dirty="0" smtClean="0">
                <a:cs typeface="B Nazanin" pitchFamily="2" charset="-78"/>
              </a:rPr>
              <a:t>(chunk)</a:t>
            </a:r>
            <a:endParaRPr lang="fa-IR" sz="2000" dirty="0" smtClean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همتایی که به تورنت می پیوندد: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دارای هیچ قطعه ای نیست، اما به تدریج آنها را جمع خواهد نمود.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برای بدست آوردن لیست همتاها خود را در تراکر ثبت می نماید، و به زیر مجموعه ای از همتاها (همسایه ها) متصل می شود.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هر همتا، هنگامی که فایلی را دانلود می نماید، قطعاتی را نیز به همتاهای دیگر آپلود می نماید.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همتاها ممکن است وارد شوند و یا خارج شوند.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زمانیکه همتایی فایل را بطور کامل دریافت نمود، ممکن است (بطور خودخواهانه ای) تورنت را ترک نموده و یا همچنان باقی بماند ( برای کمک به آپلود فایل به دیگران)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808B8"/>
                </a:solidFill>
              </a:rPr>
              <a:t>BitTorrent</a:t>
            </a:r>
            <a:r>
              <a:rPr lang="en-US" sz="3200" b="1" dirty="0" smtClean="0">
                <a:solidFill>
                  <a:srgbClr val="0808B8"/>
                </a:solidFill>
              </a:rPr>
              <a:t> (2)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71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5000628" y="1214422"/>
            <a:ext cx="38576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دریافت قطعات</a:t>
            </a:r>
            <a:endParaRPr lang="en-US" sz="2000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در هر لحظه ای از زمان، همتاهای مختلف، قطعات مختلفی را در اختیار دارند.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همتایی (نظیر الیس) بطور تناوبی، لیست قطعات  همسایه های خود درخواست می نماید.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آلیس قطعاتی را که ندارد، درخواست  می نماید.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ابتدا کمیاب ترین قطعه (بین تمام تورنت ها) را درخواست می نماید.</a:t>
            </a: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285720" y="1214422"/>
            <a:ext cx="45005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ارسال قطعات</a:t>
            </a:r>
            <a:endParaRPr lang="en-US" sz="2000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آلیس، به چهار همسایه ای که بالاترین نرخ ارسال قطعات به او را دارند، قطعات ارسال می دارد.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هر 10 ثانیه یکبار، 4 تا از بالاترین را دوباره محاسبه می نماید.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هر 30 ثانیه : بطور تصادفی یک همتای دیگری را انتخاب می نماید.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ممکن است همتای جدید، جزء یکی از 4 بالاترین بشود.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دو همتا در معامله با هم راضی باشند، در لیست 4 نفره همدیگر قرار می گیرند.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pPr rtl="1"/>
            <a:r>
              <a:rPr lang="en-US" sz="3200" b="1" dirty="0" err="1" smtClean="0">
                <a:solidFill>
                  <a:srgbClr val="0808B8"/>
                </a:solidFill>
              </a:rPr>
              <a:t>BitTorrent</a:t>
            </a:r>
            <a:r>
              <a:rPr lang="en-US" sz="3200" b="1" dirty="0" smtClean="0">
                <a:solidFill>
                  <a:srgbClr val="0808B8"/>
                </a:solidFill>
              </a:rPr>
              <a:t>: Tit- for – tat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بیت تورنت: این به جای آن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72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214282" y="1214422"/>
            <a:ext cx="86439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آلیس با سرعت مناسبی به باب قطعات ارسال می دارد.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آلیس جزء یکی از 4 بالاترین ارسال کننده به باب می شود، باب شروع به معامله (ارسال)  با آلیس می نماید.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باب هم یکی از 4 بالاترین آلیس می شود.</a:t>
            </a: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5929322" y="5214950"/>
            <a:ext cx="2786082" cy="11430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Nazanin" pitchFamily="2" charset="-78"/>
              </a:rPr>
              <a:t>هر چه نرخ آپلود شما بالاتر باشد، شریک بهتری برای دریافت فایل پیدا می نمایید. و سریعتر فایل را دریافت می دارید.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42910" y="2624159"/>
            <a:ext cx="6142037" cy="3876675"/>
            <a:chOff x="642910" y="2624159"/>
            <a:chExt cx="6142037" cy="3876675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2725710" y="44275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4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5710" y="44275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642910" y="35512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5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10" y="35512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1976410" y="33480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6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410" y="33480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1354110" y="51514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7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4110" y="51514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078010" y="60277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8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8010" y="60277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4783110" y="38052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9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110" y="38052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4478310" y="29670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10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8310" y="29670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5545110" y="26241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11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5110" y="26241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1"/>
            <p:cNvGraphicFramePr>
              <a:graphicFrameLocks noChangeAspect="1"/>
            </p:cNvGraphicFramePr>
            <p:nvPr/>
          </p:nvGraphicFramePr>
          <p:xfrm>
            <a:off x="6167410" y="34750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12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7410" y="34750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5989610" y="4364059"/>
            <a:ext cx="61753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13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9610" y="4364059"/>
                          <a:ext cx="617537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" name="Picture 13" descr="Ali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05135" y="5005409"/>
              <a:ext cx="561975" cy="693738"/>
            </a:xfrm>
            <a:prstGeom prst="rect">
              <a:avLst/>
            </a:prstGeom>
            <a:noFill/>
          </p:spPr>
        </p:pic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 flipV="1">
              <a:off x="2470122" y="3846534"/>
              <a:ext cx="457200" cy="546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 flipV="1">
              <a:off x="1289022" y="4011634"/>
              <a:ext cx="1473200" cy="596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1974822" y="4900634"/>
              <a:ext cx="9652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2444722" y="4951434"/>
              <a:ext cx="596900" cy="1041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5327622" y="3135334"/>
              <a:ext cx="419100" cy="647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 flipV="1">
              <a:off x="4984722" y="3402034"/>
              <a:ext cx="76200" cy="355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5429222" y="3719534"/>
              <a:ext cx="7874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5429222" y="4189434"/>
              <a:ext cx="596900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pic>
          <p:nvPicPr>
            <p:cNvPr id="26" name="Picture 22" descr="Bob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95810" y="4433909"/>
              <a:ext cx="676275" cy="690563"/>
            </a:xfrm>
            <a:prstGeom prst="rect">
              <a:avLst/>
            </a:prstGeom>
            <a:noFill/>
          </p:spPr>
        </p:pic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3346422" y="3986234"/>
              <a:ext cx="1435100" cy="482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H="1">
              <a:off x="3359122" y="4075134"/>
              <a:ext cx="1397000" cy="469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3397222" y="4176734"/>
              <a:ext cx="1371600" cy="482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P2P: searching for information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همتا به همتا: جستجوی اطلاعات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73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4857752" y="2285992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اشتراک گذاری فایل (بطور مثال </a:t>
            </a:r>
            <a:r>
              <a:rPr lang="en-US" sz="2000" u="sng" dirty="0" smtClean="0">
                <a:solidFill>
                  <a:srgbClr val="FF0000"/>
                </a:solidFill>
                <a:cs typeface="B Nazanin" pitchFamily="2" charset="-78"/>
              </a:rPr>
              <a:t>e-mule</a:t>
            </a: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)</a:t>
            </a:r>
            <a:endParaRPr lang="en-US" sz="2000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ایندکس، بطور دینامیک  محل فایلهایی که همتاها به اشتراک گذاشته اند را دنبال می نماید.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همتاها بایستی، آنچه که آنها دارند (برای به اشتراک گذاری) را به ایندکس اعلام نمایند.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همتاها، برای </a:t>
            </a:r>
            <a:r>
              <a:rPr lang="fa-IR" sz="2000" smtClean="0">
                <a:cs typeface="B Nazanin" pitchFamily="2" charset="-78"/>
              </a:rPr>
              <a:t>یافتن فایل </a:t>
            </a:r>
            <a:r>
              <a:rPr lang="fa-IR" sz="2000" dirty="0" smtClean="0">
                <a:cs typeface="B Nazanin" pitchFamily="2" charset="-78"/>
              </a:rPr>
              <a:t>مورد نظر، ایندکس را جستجو می نمایند.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214282" y="1142984"/>
            <a:ext cx="85725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عمل ایندکس کردن در سیستم همتا به همتا : نگاشت اطلاعات (فایل و ...) به محل (آدرس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و پورت) همتا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در سیستم های همتا به همتا، ایندکس کردن یکی از حساس ترین و مهمترین وظایف می باشد.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500034" y="2285992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پیام رسانی فوری </a:t>
            </a:r>
            <a:r>
              <a:rPr lang="en-US" sz="2000" u="sng" dirty="0" smtClean="0">
                <a:solidFill>
                  <a:srgbClr val="FF0000"/>
                </a:solidFill>
                <a:cs typeface="B Nazanin" pitchFamily="2" charset="-78"/>
              </a:rPr>
              <a:t>(Instant messaging)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ایندکس، نام کاربران را به محل آنها نگاشت می نماید.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زمانیکه کاربری برنامه </a:t>
            </a:r>
            <a:r>
              <a:rPr lang="en-US" sz="2000" dirty="0" smtClean="0">
                <a:cs typeface="B Nazanin" pitchFamily="2" charset="-78"/>
              </a:rPr>
              <a:t>IM</a:t>
            </a:r>
            <a:r>
              <a:rPr lang="fa-IR" sz="2000" dirty="0" smtClean="0">
                <a:cs typeface="B Nazanin" pitchFamily="2" charset="-78"/>
              </a:rPr>
              <a:t> خود را اجرا می نماید، بایستی محل خود را به ایندکس اطلاع دهد.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همتاها، برای یافتن آدرس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کاربر مورد نظر، ایندکس را جستجو می نمایند.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P2P: Centralized index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همتا به همتا : ایندکس متمرکز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74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4714876" y="1571612"/>
            <a:ext cx="410051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در طرح اولیه </a:t>
            </a:r>
            <a:r>
              <a:rPr lang="en-US" dirty="0" smtClean="0">
                <a:cs typeface="B Nazanin" pitchFamily="2" charset="-78"/>
              </a:rPr>
              <a:t>“Napster”</a:t>
            </a:r>
            <a:r>
              <a:rPr lang="fa-IR" dirty="0" smtClean="0">
                <a:cs typeface="B Nazanin" pitchFamily="2" charset="-78"/>
              </a:rPr>
              <a:t> مورد استفاده قرار گرفته بود. 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نیاز به سرویس دهنده بسیار بزرگی می باشد.</a:t>
            </a:r>
          </a:p>
          <a:p>
            <a:pPr marL="342900" indent="-342900" algn="r" rtl="1">
              <a:lnSpc>
                <a:spcPct val="150000"/>
              </a:lnSpc>
            </a:pPr>
            <a:endParaRPr lang="fa-IR" dirty="0" smtClean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زمانی که همتایی وارد می شد، به سرویس دهندۀ مرکزی اطلاع میدهد.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آدرس </a:t>
            </a:r>
            <a:r>
              <a:rPr lang="en-US" dirty="0" smtClean="0">
                <a:cs typeface="B Nazanin" pitchFamily="2" charset="-78"/>
              </a:rPr>
              <a:t>IP</a:t>
            </a:r>
            <a:r>
              <a:rPr lang="fa-IR" dirty="0" smtClean="0">
                <a:cs typeface="B Nazanin" pitchFamily="2" charset="-78"/>
              </a:rPr>
              <a:t> خود و فایلهایی را که دارد. 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آلیس بدنبال </a:t>
            </a:r>
            <a:r>
              <a:rPr lang="en-US" dirty="0" smtClean="0">
                <a:cs typeface="B Nazanin" pitchFamily="2" charset="-78"/>
              </a:rPr>
              <a:t>“Hey Jude”</a:t>
            </a:r>
            <a:r>
              <a:rPr lang="fa-IR" dirty="0" smtClean="0">
                <a:cs typeface="B Nazanin" pitchFamily="2" charset="-78"/>
              </a:rPr>
              <a:t> می گردد، بنابراین درخواست  آنرا به ایندکس می فرستد.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با دریافت محل داده مورد نظر (از ایندکس)، آنرا بطور مستقیم از همتای مربوطه دریافت می دارد.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endParaRPr lang="fa-IR" dirty="0" smtClean="0">
              <a:cs typeface="B Nazanin" pitchFamily="2" charset="-78"/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285720" y="1285860"/>
            <a:ext cx="4143404" cy="5000660"/>
            <a:chOff x="2724" y="620"/>
            <a:chExt cx="2752" cy="3253"/>
          </a:xfrm>
        </p:grpSpPr>
        <p:graphicFrame>
          <p:nvGraphicFramePr>
            <p:cNvPr id="42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5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058"/>
                          <a:ext cx="525" cy="4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" name="Group 6"/>
            <p:cNvGrpSpPr>
              <a:grpSpLocks/>
            </p:cNvGrpSpPr>
            <p:nvPr/>
          </p:nvGrpSpPr>
          <p:grpSpPr bwMode="auto">
            <a:xfrm>
              <a:off x="3087" y="1677"/>
              <a:ext cx="234" cy="471"/>
              <a:chOff x="4180" y="783"/>
              <a:chExt cx="150" cy="307"/>
            </a:xfrm>
          </p:grpSpPr>
          <p:sp>
            <p:nvSpPr>
              <p:cNvPr id="7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7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6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5" y="1963"/>
                          <a:ext cx="421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7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5" y="2534"/>
                          <a:ext cx="429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8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4" y="1214"/>
                          <a:ext cx="437" cy="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64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65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66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67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68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69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70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pic>
          <p:nvPicPr>
            <p:cNvPr id="71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72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07157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P2P: problems with centralized directory</a:t>
            </a:r>
            <a:br>
              <a:rPr lang="en-US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همتا به همتا : مشکلات دایرکتوری متمرکز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75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428596" y="1571612"/>
            <a:ext cx="838679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نقطه تنهای خرابی </a:t>
            </a:r>
            <a:r>
              <a:rPr lang="en-US" sz="2000" dirty="0" smtClean="0">
                <a:cs typeface="B Nazanin" pitchFamily="2" charset="-78"/>
              </a:rPr>
              <a:t>(Single point of failure)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گلوگاهی برای کارایی سیستم </a:t>
            </a:r>
            <a:r>
              <a:rPr lang="en-US" sz="2000" dirty="0" smtClean="0">
                <a:cs typeface="B Nazanin" pitchFamily="2" charset="-78"/>
              </a:rPr>
              <a:t>(Performance bottleneck)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نقض کپی رایت </a:t>
            </a:r>
            <a:r>
              <a:rPr lang="ru-RU" sz="2000" dirty="0" smtClean="0">
                <a:cs typeface="B Nazanin" pitchFamily="2" charset="-78"/>
              </a:rPr>
              <a:t>(</a:t>
            </a:r>
            <a:r>
              <a:rPr lang="en-US" sz="2000" dirty="0" smtClean="0">
                <a:cs typeface="B Nazanin" pitchFamily="2" charset="-78"/>
              </a:rPr>
              <a:t>Copyright infringement)</a:t>
            </a:r>
            <a:endParaRPr lang="fa-IR" dirty="0" smtClean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4357686" y="4214818"/>
            <a:ext cx="4286281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انتقال فایل بصورت غیر متمرکز می باشد</a:t>
            </a:r>
          </a:p>
          <a:p>
            <a:pPr marL="342900" indent="-342900" algn="ct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اما یافتن محل فایلها کاملا متمرکز می باشد.</a:t>
            </a:r>
            <a:endParaRPr lang="fa-IR" dirty="0" smtClean="0">
              <a:cs typeface="B Nazanin" pitchFamily="2" charset="-78"/>
            </a:endParaRPr>
          </a:p>
        </p:txBody>
      </p:sp>
      <p:grpSp>
        <p:nvGrpSpPr>
          <p:cNvPr id="82" name="Group 4"/>
          <p:cNvGrpSpPr>
            <a:grpSpLocks/>
          </p:cNvGrpSpPr>
          <p:nvPr/>
        </p:nvGrpSpPr>
        <p:grpSpPr bwMode="auto">
          <a:xfrm>
            <a:off x="142844" y="1714488"/>
            <a:ext cx="3286148" cy="4572032"/>
            <a:chOff x="2724" y="620"/>
            <a:chExt cx="2752" cy="3253"/>
          </a:xfrm>
        </p:grpSpPr>
        <p:graphicFrame>
          <p:nvGraphicFramePr>
            <p:cNvPr id="83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4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058"/>
                          <a:ext cx="525" cy="4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4" name="Group 6"/>
            <p:cNvGrpSpPr>
              <a:grpSpLocks/>
            </p:cNvGrpSpPr>
            <p:nvPr/>
          </p:nvGrpSpPr>
          <p:grpSpPr bwMode="auto">
            <a:xfrm>
              <a:off x="3087" y="1677"/>
              <a:ext cx="234" cy="471"/>
              <a:chOff x="4180" y="783"/>
              <a:chExt cx="150" cy="307"/>
            </a:xfrm>
          </p:grpSpPr>
          <p:sp>
            <p:nvSpPr>
              <p:cNvPr id="112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5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6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5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5" y="1963"/>
                          <a:ext cx="421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6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5" y="2534"/>
                          <a:ext cx="429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4" y="1214"/>
                          <a:ext cx="437" cy="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0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1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1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103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104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05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06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07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08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09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pic>
          <p:nvPicPr>
            <p:cNvPr id="110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111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  <p:sp>
        <p:nvSpPr>
          <p:cNvPr id="120" name="Rectangle 119"/>
          <p:cNvSpPr/>
          <p:nvPr/>
        </p:nvSpPr>
        <p:spPr>
          <a:xfrm>
            <a:off x="142844" y="2571744"/>
            <a:ext cx="1214446" cy="142876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Query flooding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سیلاب پرس و جوها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76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4857752" y="1500174"/>
            <a:ext cx="3929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کاملاً توزیع شده (غیر متمرکز) می باشد.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هیچ سرویس دهنده مرکزی وجود ندارد.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اندیس بطور کامل در بین اجتماع همتاها توزیع می شود.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توسط گنوتلا </a:t>
            </a:r>
            <a:r>
              <a:rPr lang="en-US" sz="2000" dirty="0" smtClean="0">
                <a:cs typeface="B Nazanin" pitchFamily="2" charset="-78"/>
              </a:rPr>
              <a:t>(Gnutella)</a:t>
            </a:r>
            <a:r>
              <a:rPr lang="fa-IR" sz="2000" dirty="0" smtClean="0">
                <a:cs typeface="B Nazanin" pitchFamily="2" charset="-78"/>
              </a:rPr>
              <a:t> مورد استفاده قرار گرفته است.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هر همتا فقط مسئول ایندکس کردن فایلهای خود که قرار است به اشتراک بگذارد، می باشد.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285720" y="1285860"/>
            <a:ext cx="4143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شبکه پوششی : گراف</a:t>
            </a:r>
            <a:endParaRPr lang="en-US" sz="2000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اگر بین همتای </a:t>
            </a:r>
            <a:r>
              <a:rPr lang="en-US" sz="2000" dirty="0" smtClean="0">
                <a:cs typeface="B Nazanin" pitchFamily="2" charset="-78"/>
              </a:rPr>
              <a:t>X</a:t>
            </a:r>
            <a:r>
              <a:rPr lang="fa-IR" sz="2000" dirty="0" smtClean="0">
                <a:cs typeface="B Nazanin" pitchFamily="2" charset="-78"/>
              </a:rPr>
              <a:t> و همتای </a:t>
            </a:r>
            <a:r>
              <a:rPr lang="en-US" sz="2000" dirty="0" smtClean="0">
                <a:cs typeface="B Nazanin" pitchFamily="2" charset="-78"/>
              </a:rPr>
              <a:t>Y</a:t>
            </a:r>
            <a:r>
              <a:rPr lang="fa-IR" sz="2000" dirty="0" smtClean="0">
                <a:cs typeface="B Nazanin" pitchFamily="2" charset="-78"/>
              </a:rPr>
              <a:t> یک ارتباط </a:t>
            </a:r>
            <a:r>
              <a:rPr lang="en-US" sz="2000" dirty="0" smtClean="0">
                <a:cs typeface="B Nazanin" pitchFamily="2" charset="-78"/>
              </a:rPr>
              <a:t>TCP</a:t>
            </a:r>
            <a:r>
              <a:rPr lang="fa-IR" sz="2000" dirty="0" smtClean="0">
                <a:cs typeface="B Nazanin" pitchFamily="2" charset="-78"/>
              </a:rPr>
              <a:t> برقرار باشد، یک یال در نظر گرفته می شود.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مجموع تمام همتاها و یالها، یک شبکه پوشش را تشکیل می دهد.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یالها، لینکهای مجازی هستند (و نه فیزیکی)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چنین شبکه پوشش ممکن است شامل صدها هزار همتا باشد.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هر همتایی عموماً به کمتر از 10 همسایه در شبکه پوشش متصل می باشد.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Query flooding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سیلاب پرس و جوها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77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5572132" y="1214422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پیامهای پرس و جو از طریق ارتباطات </a:t>
            </a:r>
            <a:r>
              <a:rPr lang="en-US" sz="2000" dirty="0" smtClean="0">
                <a:cs typeface="B Nazanin" pitchFamily="2" charset="-78"/>
              </a:rPr>
              <a:t>TCP</a:t>
            </a:r>
            <a:r>
              <a:rPr lang="fa-IR" sz="2000" dirty="0" smtClean="0">
                <a:cs typeface="B Nazanin" pitchFamily="2" charset="-78"/>
              </a:rPr>
              <a:t> موجود، ارسال می شوند.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همتاها پیامهای پرس و جو را هدایت به جلو می نمایند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برخورد پرس و جوها </a:t>
            </a:r>
            <a:r>
              <a:rPr lang="en-US" sz="2000" dirty="0" smtClean="0">
                <a:cs typeface="B Nazanin" pitchFamily="2" charset="-78"/>
              </a:rPr>
              <a:t>(</a:t>
            </a:r>
            <a:r>
              <a:rPr lang="en-US" sz="2000" dirty="0" err="1" smtClean="0">
                <a:cs typeface="B Nazanin" pitchFamily="2" charset="-78"/>
              </a:rPr>
              <a:t>QueryHit</a:t>
            </a:r>
            <a:r>
              <a:rPr lang="en-US" sz="2000" dirty="0" smtClean="0">
                <a:cs typeface="B Nazanin" pitchFamily="2" charset="-78"/>
              </a:rPr>
              <a:t>)</a:t>
            </a:r>
            <a:r>
              <a:rPr lang="fa-IR" sz="2000" dirty="0" smtClean="0">
                <a:cs typeface="B Nazanin" pitchFamily="2" charset="-78"/>
              </a:rPr>
              <a:t> از طریق مسیر معکوس ارسال می شوند.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5857884" y="5214950"/>
            <a:ext cx="2786082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r" rtl="1">
              <a:lnSpc>
                <a:spcPct val="150000"/>
              </a:lnSpc>
            </a:pPr>
            <a:r>
              <a:rPr lang="fa-IR" sz="2000" dirty="0" smtClean="0">
                <a:cs typeface="B Koodak" pitchFamily="2" charset="-78"/>
              </a:rPr>
              <a:t>مقیاس پذیری : سیلاب با دامنه محدود استفاده می شود.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42844" y="1428736"/>
            <a:ext cx="5357818" cy="4843460"/>
            <a:chOff x="768" y="280"/>
            <a:chExt cx="3936" cy="3231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8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0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9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31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0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0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1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8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2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19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3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7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1536" y="1968"/>
              <a:ext cx="54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Arial" charset="0"/>
                </a:rPr>
                <a:t>Query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1392" y="2208"/>
              <a:ext cx="730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 err="1">
                  <a:latin typeface="Arial" charset="0"/>
                </a:rPr>
                <a:t>QueryHit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3216" y="720"/>
              <a:ext cx="54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Arial" charset="0"/>
                </a:rPr>
                <a:t>Query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 rot="1838329">
              <a:off x="3275" y="1429"/>
              <a:ext cx="68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Arial" charset="0"/>
                </a:rPr>
                <a:t>Query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216" y="960"/>
              <a:ext cx="730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 err="1">
                  <a:latin typeface="Arial" charset="0"/>
                </a:rPr>
                <a:t>QueryHit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 rot="19317177">
              <a:off x="1325" y="1347"/>
              <a:ext cx="54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Arial" charset="0"/>
                </a:rPr>
                <a:t>Query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 rot="2175888">
              <a:off x="1469" y="2739"/>
              <a:ext cx="54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Arial" charset="0"/>
                </a:rPr>
                <a:t>Query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 rot="19399539">
              <a:off x="1477" y="1560"/>
              <a:ext cx="77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 err="1">
                  <a:latin typeface="Arial" charset="0"/>
                </a:rPr>
                <a:t>QueryHit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/>
              <a:ahLst/>
              <a:cxnLst>
                <a:cxn ang="0">
                  <a:pos x="3528" y="536"/>
                </a:cxn>
                <a:cxn ang="0">
                  <a:pos x="2856" y="248"/>
                </a:cxn>
                <a:cxn ang="0">
                  <a:pos x="1608" y="152"/>
                </a:cxn>
                <a:cxn ang="0">
                  <a:pos x="264" y="1160"/>
                </a:cxn>
                <a:cxn ang="0">
                  <a:pos x="24" y="1736"/>
                </a:cxn>
              </a:cxnLst>
              <a:rect l="0" t="0" r="r" b="b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2000232" y="1285860"/>
            <a:ext cx="171451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File </a:t>
            </a:r>
            <a:r>
              <a:rPr lang="en-US" sz="1600" dirty="0" smtClean="0"/>
              <a:t>transfer:</a:t>
            </a:r>
            <a:r>
              <a:rPr lang="fa-IR" sz="1600" dirty="0" smtClean="0"/>
              <a:t> </a:t>
            </a:r>
            <a:r>
              <a:rPr lang="en-US" sz="1600" dirty="0" smtClean="0"/>
              <a:t>HTTP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Hierarchical Overlay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پوشش سلسله مراتبی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78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4572000" y="1428736"/>
            <a:ext cx="4357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طرحی است بین ایندکس متمرکز و سیلاب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هر همتا، یا یک سوپر نود است و یا به سوپر نودی منتسب شده است.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ارتباط </a:t>
            </a:r>
            <a:r>
              <a:rPr lang="en-US" sz="2000" dirty="0" smtClean="0">
                <a:cs typeface="B Nazanin" pitchFamily="2" charset="-78"/>
              </a:rPr>
              <a:t>TCP</a:t>
            </a:r>
            <a:r>
              <a:rPr lang="fa-IR" sz="2000" dirty="0" smtClean="0">
                <a:cs typeface="B Nazanin" pitchFamily="2" charset="-78"/>
              </a:rPr>
              <a:t> بین همتا به سوپر نود</a:t>
            </a:r>
            <a:endParaRPr lang="en-US" sz="2000" dirty="0" smtClean="0">
              <a:cs typeface="B Nazanin" pitchFamily="2" charset="-78"/>
            </a:endParaRP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 ارتباط </a:t>
            </a:r>
            <a:r>
              <a:rPr lang="en-US" sz="2000" dirty="0" smtClean="0">
                <a:cs typeface="B Nazanin" pitchFamily="2" charset="-78"/>
              </a:rPr>
              <a:t>TCP</a:t>
            </a:r>
            <a:r>
              <a:rPr lang="fa-IR" sz="2000" dirty="0" smtClean="0">
                <a:cs typeface="B Nazanin" pitchFamily="2" charset="-78"/>
              </a:rPr>
              <a:t> بین برخی همتا های  سوپر نود ها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سوپر نود محتوای (فایلها و ...) مربوط به فرزندانش را دنبال می نماید.</a:t>
            </a: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14282" y="1298595"/>
          <a:ext cx="4071966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VISIO" r:id="rId3" imgW="4208400" imgH="5924160" progId="Visio.Drawing.11">
                  <p:embed/>
                </p:oleObj>
              </mc:Choice>
              <mc:Fallback>
                <p:oleObj name="VISIO" r:id="rId3" imgW="4208400" imgH="5924160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298595"/>
                        <a:ext cx="4071966" cy="491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P2P Case study: Skype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مطالعه موردی : اسکایپ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79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4643438" y="1428736"/>
            <a:ext cx="4286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اساساً طرحی همتا به همتا می باشد: زیرا همتاها مستقیماً با هم ارتباط برقرار می نمایند.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دارای پروتکل لایه کاربرد اختصاصی می باشد (شرح پروتکل موجود نیست، اما آنرا از طریق مهندسی معکوس استخراج نموده اند)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از شبکه پوششی سلسله مراتبی با سوپر نود استفاده می نماید.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ایندکس، بین نام کاربران و آدرس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آنها، نگاشت برقرار می نماید. </a:t>
            </a:r>
          </a:p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sz="2000" dirty="0" smtClean="0">
                <a:cs typeface="B Nazanin" pitchFamily="2" charset="-78"/>
              </a:rPr>
              <a:t>ایندکس بین سوپر نودها توزیع شده است.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142844" y="1643050"/>
            <a:ext cx="4357718" cy="4143404"/>
            <a:chOff x="214282" y="1412891"/>
            <a:chExt cx="4703762" cy="4302125"/>
          </a:xfrm>
        </p:grpSpPr>
        <p:grpSp>
          <p:nvGrpSpPr>
            <p:cNvPr id="7" name="Group 122"/>
            <p:cNvGrpSpPr>
              <a:grpSpLocks/>
            </p:cNvGrpSpPr>
            <p:nvPr/>
          </p:nvGrpSpPr>
          <p:grpSpPr bwMode="auto">
            <a:xfrm>
              <a:off x="2281207" y="1966929"/>
              <a:ext cx="1635125" cy="1538287"/>
              <a:chOff x="3941" y="1127"/>
              <a:chExt cx="1030" cy="969"/>
            </a:xfrm>
          </p:grpSpPr>
          <p:sp>
            <p:nvSpPr>
              <p:cNvPr id="8" name="Line 63"/>
              <p:cNvSpPr>
                <a:spLocks noChangeShapeType="1"/>
              </p:cNvSpPr>
              <p:nvPr/>
            </p:nvSpPr>
            <p:spPr bwMode="auto">
              <a:xfrm>
                <a:off x="3941" y="1599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Line 64"/>
              <p:cNvSpPr>
                <a:spLocks noChangeShapeType="1"/>
              </p:cNvSpPr>
              <p:nvPr/>
            </p:nvSpPr>
            <p:spPr bwMode="auto">
              <a:xfrm>
                <a:off x="4063" y="1232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Line 65"/>
              <p:cNvSpPr>
                <a:spLocks noChangeShapeType="1"/>
              </p:cNvSpPr>
              <p:nvPr/>
            </p:nvSpPr>
            <p:spPr bwMode="auto">
              <a:xfrm flipH="1">
                <a:off x="4352" y="1127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Line 66"/>
              <p:cNvSpPr>
                <a:spLocks noChangeShapeType="1"/>
              </p:cNvSpPr>
              <p:nvPr/>
            </p:nvSpPr>
            <p:spPr bwMode="auto">
              <a:xfrm flipH="1">
                <a:off x="4352" y="1231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67"/>
              <p:cNvSpPr>
                <a:spLocks noChangeShapeType="1"/>
              </p:cNvSpPr>
              <p:nvPr/>
            </p:nvSpPr>
            <p:spPr bwMode="auto">
              <a:xfrm flipH="1">
                <a:off x="4369" y="1457"/>
                <a:ext cx="602" cy="4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4098" y="1649"/>
                <a:ext cx="535" cy="442"/>
                <a:chOff x="3464" y="1275"/>
                <a:chExt cx="395" cy="329"/>
              </a:xfrm>
            </p:grpSpPr>
            <p:pic>
              <p:nvPicPr>
                <p:cNvPr id="14" name="Picture 61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15" name="Object 62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65" name="Clip" r:id="rId4" imgW="1305000" imgH="1085760" progId="">
                        <p:embed/>
                      </p:oleObj>
                    </mc:Choice>
                    <mc:Fallback>
                      <p:oleObj name="Clip" r:id="rId4" imgW="1305000" imgH="1085760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16" name="Group 124"/>
            <p:cNvGrpSpPr>
              <a:grpSpLocks/>
            </p:cNvGrpSpPr>
            <p:nvPr/>
          </p:nvGrpSpPr>
          <p:grpSpPr bwMode="auto">
            <a:xfrm>
              <a:off x="776257" y="3629041"/>
              <a:ext cx="1557337" cy="2085975"/>
              <a:chOff x="2993" y="2174"/>
              <a:chExt cx="981" cy="1314"/>
            </a:xfrm>
          </p:grpSpPr>
          <p:sp>
            <p:nvSpPr>
              <p:cNvPr id="17" name="Line 68"/>
              <p:cNvSpPr>
                <a:spLocks noChangeShapeType="1"/>
              </p:cNvSpPr>
              <p:nvPr/>
            </p:nvSpPr>
            <p:spPr bwMode="auto">
              <a:xfrm flipV="1">
                <a:off x="3622" y="2775"/>
                <a:ext cx="61" cy="4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69"/>
              <p:cNvSpPr>
                <a:spLocks noChangeShapeType="1"/>
              </p:cNvSpPr>
              <p:nvPr/>
            </p:nvSpPr>
            <p:spPr bwMode="auto">
              <a:xfrm>
                <a:off x="3405" y="2181"/>
                <a:ext cx="313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70"/>
              <p:cNvSpPr>
                <a:spLocks noChangeShapeType="1"/>
              </p:cNvSpPr>
              <p:nvPr/>
            </p:nvSpPr>
            <p:spPr bwMode="auto">
              <a:xfrm>
                <a:off x="3265" y="2556"/>
                <a:ext cx="428" cy="2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71"/>
              <p:cNvSpPr>
                <a:spLocks noChangeShapeType="1"/>
              </p:cNvSpPr>
              <p:nvPr/>
            </p:nvSpPr>
            <p:spPr bwMode="auto">
              <a:xfrm flipV="1">
                <a:off x="3117" y="2784"/>
                <a:ext cx="576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72"/>
              <p:cNvSpPr>
                <a:spLocks noChangeShapeType="1"/>
              </p:cNvSpPr>
              <p:nvPr/>
            </p:nvSpPr>
            <p:spPr bwMode="auto">
              <a:xfrm flipV="1">
                <a:off x="3238" y="2818"/>
                <a:ext cx="472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>
                <a:off x="3125" y="3091"/>
                <a:ext cx="316" cy="303"/>
                <a:chOff x="3464" y="1275"/>
                <a:chExt cx="395" cy="329"/>
              </a:xfrm>
            </p:grpSpPr>
            <p:pic>
              <p:nvPicPr>
                <p:cNvPr id="38" name="Picture 74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39" name="Object 75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66" name="Clip" r:id="rId6" imgW="1305000" imgH="1085760" progId="">
                        <p:embed/>
                      </p:oleObj>
                    </mc:Choice>
                    <mc:Fallback>
                      <p:oleObj name="Clip" r:id="rId6" imgW="1305000" imgH="1085760" progId="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3" name="Group 76"/>
              <p:cNvGrpSpPr>
                <a:grpSpLocks/>
              </p:cNvGrpSpPr>
              <p:nvPr/>
            </p:nvGrpSpPr>
            <p:grpSpPr bwMode="auto">
              <a:xfrm>
                <a:off x="2993" y="2768"/>
                <a:ext cx="316" cy="303"/>
                <a:chOff x="3464" y="1275"/>
                <a:chExt cx="395" cy="329"/>
              </a:xfrm>
            </p:grpSpPr>
            <p:pic>
              <p:nvPicPr>
                <p:cNvPr id="36" name="Picture 77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37" name="Object 78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67" name="Clip" r:id="rId7" imgW="1305000" imgH="1085760" progId="">
                        <p:embed/>
                      </p:oleObj>
                    </mc:Choice>
                    <mc:Fallback>
                      <p:oleObj name="Clip" r:id="rId7" imgW="1305000" imgH="1085760" progId="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4" name="Group 79"/>
              <p:cNvGrpSpPr>
                <a:grpSpLocks/>
              </p:cNvGrpSpPr>
              <p:nvPr/>
            </p:nvGrpSpPr>
            <p:grpSpPr bwMode="auto">
              <a:xfrm>
                <a:off x="3509" y="3185"/>
                <a:ext cx="316" cy="303"/>
                <a:chOff x="3464" y="1275"/>
                <a:chExt cx="395" cy="329"/>
              </a:xfrm>
            </p:grpSpPr>
            <p:pic>
              <p:nvPicPr>
                <p:cNvPr id="34" name="Picture 80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35" name="Object 81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68" name="Clip" r:id="rId8" imgW="1305000" imgH="1085760" progId="">
                        <p:embed/>
                      </p:oleObj>
                    </mc:Choice>
                    <mc:Fallback>
                      <p:oleObj name="Clip" r:id="rId8" imgW="1305000" imgH="1085760" progId="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5" name="Group 82"/>
              <p:cNvGrpSpPr>
                <a:grpSpLocks/>
              </p:cNvGrpSpPr>
              <p:nvPr/>
            </p:nvGrpSpPr>
            <p:grpSpPr bwMode="auto">
              <a:xfrm>
                <a:off x="3264" y="2174"/>
                <a:ext cx="316" cy="303"/>
                <a:chOff x="3464" y="1275"/>
                <a:chExt cx="395" cy="329"/>
              </a:xfrm>
            </p:grpSpPr>
            <p:pic>
              <p:nvPicPr>
                <p:cNvPr id="32" name="Picture 83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33" name="Object 84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69" name="Clip" r:id="rId9" imgW="1305000" imgH="1085760" progId="">
                        <p:embed/>
                      </p:oleObj>
                    </mc:Choice>
                    <mc:Fallback>
                      <p:oleObj name="Clip" r:id="rId9" imgW="1305000" imgH="1085760" progId="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6" name="Group 85"/>
              <p:cNvGrpSpPr>
                <a:grpSpLocks/>
              </p:cNvGrpSpPr>
              <p:nvPr/>
            </p:nvGrpSpPr>
            <p:grpSpPr bwMode="auto">
              <a:xfrm>
                <a:off x="3019" y="2408"/>
                <a:ext cx="316" cy="303"/>
                <a:chOff x="3464" y="1275"/>
                <a:chExt cx="395" cy="329"/>
              </a:xfrm>
            </p:grpSpPr>
            <p:pic>
              <p:nvPicPr>
                <p:cNvPr id="30" name="Picture 86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31" name="Object 87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70" name="Clip" r:id="rId10" imgW="1305000" imgH="1085760" progId="">
                        <p:embed/>
                      </p:oleObj>
                    </mc:Choice>
                    <mc:Fallback>
                      <p:oleObj name="Clip" r:id="rId10" imgW="1305000" imgH="1085760" progId="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>
                <a:off x="3439" y="2606"/>
                <a:ext cx="535" cy="442"/>
                <a:chOff x="3464" y="1275"/>
                <a:chExt cx="395" cy="329"/>
              </a:xfrm>
            </p:grpSpPr>
            <p:pic>
              <p:nvPicPr>
                <p:cNvPr id="28" name="Picture 89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9" name="Object 9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71" name="Clip" r:id="rId11" imgW="1305000" imgH="1085760" progId="">
                        <p:embed/>
                      </p:oleObj>
                    </mc:Choice>
                    <mc:Fallback>
                      <p:oleObj name="Clip" r:id="rId11" imgW="1305000" imgH="1085760" progId="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0" name="Line 115"/>
            <p:cNvSpPr>
              <a:spLocks noChangeShapeType="1"/>
            </p:cNvSpPr>
            <p:nvPr/>
          </p:nvSpPr>
          <p:spPr bwMode="auto">
            <a:xfrm flipH="1">
              <a:off x="1955769" y="3198829"/>
              <a:ext cx="1011238" cy="134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116"/>
            <p:cNvSpPr>
              <a:spLocks noChangeShapeType="1"/>
            </p:cNvSpPr>
            <p:nvPr/>
          </p:nvSpPr>
          <p:spPr bwMode="auto">
            <a:xfrm>
              <a:off x="3008282" y="3046429"/>
              <a:ext cx="692150" cy="1509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117"/>
            <p:cNvSpPr>
              <a:spLocks noChangeShapeType="1"/>
            </p:cNvSpPr>
            <p:nvPr/>
          </p:nvSpPr>
          <p:spPr bwMode="auto">
            <a:xfrm flipV="1">
              <a:off x="2038319" y="4513279"/>
              <a:ext cx="170338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" name="Group 125"/>
            <p:cNvGrpSpPr>
              <a:grpSpLocks/>
            </p:cNvGrpSpPr>
            <p:nvPr/>
          </p:nvGrpSpPr>
          <p:grpSpPr bwMode="auto">
            <a:xfrm>
              <a:off x="3284507" y="3559191"/>
              <a:ext cx="1620837" cy="2074863"/>
              <a:chOff x="4564" y="2130"/>
              <a:chExt cx="1021" cy="1307"/>
            </a:xfrm>
          </p:grpSpPr>
          <p:sp>
            <p:nvSpPr>
              <p:cNvPr id="44" name="Line 92"/>
              <p:cNvSpPr>
                <a:spLocks noChangeShapeType="1"/>
              </p:cNvSpPr>
              <p:nvPr/>
            </p:nvSpPr>
            <p:spPr bwMode="auto">
              <a:xfrm flipH="1" flipV="1">
                <a:off x="4808" y="2828"/>
                <a:ext cx="53" cy="3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Line 93"/>
              <p:cNvSpPr>
                <a:spLocks noChangeShapeType="1"/>
              </p:cNvSpPr>
              <p:nvPr/>
            </p:nvSpPr>
            <p:spPr bwMode="auto">
              <a:xfrm flipH="1" flipV="1">
                <a:off x="4843" y="2846"/>
                <a:ext cx="490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Line 94"/>
              <p:cNvSpPr>
                <a:spLocks noChangeShapeType="1"/>
              </p:cNvSpPr>
              <p:nvPr/>
            </p:nvSpPr>
            <p:spPr bwMode="auto">
              <a:xfrm flipH="1" flipV="1">
                <a:off x="4818" y="2828"/>
                <a:ext cx="638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Line 95"/>
              <p:cNvSpPr>
                <a:spLocks noChangeShapeType="1"/>
              </p:cNvSpPr>
              <p:nvPr/>
            </p:nvSpPr>
            <p:spPr bwMode="auto">
              <a:xfrm flipH="1">
                <a:off x="4818" y="2233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Line 96"/>
              <p:cNvSpPr>
                <a:spLocks noChangeShapeType="1"/>
              </p:cNvSpPr>
              <p:nvPr/>
            </p:nvSpPr>
            <p:spPr bwMode="auto">
              <a:xfrm flipH="1">
                <a:off x="4835" y="2459"/>
                <a:ext cx="602" cy="4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" name="Group 100"/>
              <p:cNvGrpSpPr>
                <a:grpSpLocks/>
              </p:cNvGrpSpPr>
              <p:nvPr/>
            </p:nvGrpSpPr>
            <p:grpSpPr bwMode="auto">
              <a:xfrm>
                <a:off x="5269" y="2759"/>
                <a:ext cx="316" cy="303"/>
                <a:chOff x="3464" y="1275"/>
                <a:chExt cx="395" cy="329"/>
              </a:xfrm>
            </p:grpSpPr>
            <p:pic>
              <p:nvPicPr>
                <p:cNvPr id="67" name="Picture 101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68" name="Object 102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72" name="Clip" r:id="rId12" imgW="1305000" imgH="1085760" progId="">
                        <p:embed/>
                      </p:oleObj>
                    </mc:Choice>
                    <mc:Fallback>
                      <p:oleObj name="Clip" r:id="rId12" imgW="1305000" imgH="1085760" progId="">
                        <p:embed/>
                        <p:pic>
                          <p:nvPicPr>
                            <p:cNvPr id="0" name="Picture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2" name="Group 103"/>
              <p:cNvGrpSpPr>
                <a:grpSpLocks/>
              </p:cNvGrpSpPr>
              <p:nvPr/>
            </p:nvGrpSpPr>
            <p:grpSpPr bwMode="auto">
              <a:xfrm>
                <a:off x="5166" y="3081"/>
                <a:ext cx="316" cy="303"/>
                <a:chOff x="3464" y="1275"/>
                <a:chExt cx="395" cy="329"/>
              </a:xfrm>
            </p:grpSpPr>
            <p:pic>
              <p:nvPicPr>
                <p:cNvPr id="65" name="Picture 104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66" name="Object 105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73" name="Clip" r:id="rId13" imgW="1305000" imgH="1085760" progId="">
                        <p:embed/>
                      </p:oleObj>
                    </mc:Choice>
                    <mc:Fallback>
                      <p:oleObj name="Clip" r:id="rId13" imgW="1305000" imgH="1085760" progId="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auto">
              <a:xfrm>
                <a:off x="5262" y="2375"/>
                <a:ext cx="316" cy="303"/>
                <a:chOff x="3464" y="1275"/>
                <a:chExt cx="395" cy="329"/>
              </a:xfrm>
            </p:grpSpPr>
            <p:pic>
              <p:nvPicPr>
                <p:cNvPr id="63" name="Picture 107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64" name="Object 108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74" name="Clip" r:id="rId14" imgW="1305000" imgH="1085760" progId="">
                        <p:embed/>
                      </p:oleObj>
                    </mc:Choice>
                    <mc:Fallback>
                      <p:oleObj name="Clip" r:id="rId14" imgW="1305000" imgH="1085760" progId="">
                        <p:embed/>
                        <p:pic>
                          <p:nvPicPr>
                            <p:cNvPr id="0" name="Picture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4" name="Group 109"/>
              <p:cNvGrpSpPr>
                <a:grpSpLocks/>
              </p:cNvGrpSpPr>
              <p:nvPr/>
            </p:nvGrpSpPr>
            <p:grpSpPr bwMode="auto">
              <a:xfrm>
                <a:off x="5026" y="2130"/>
                <a:ext cx="316" cy="303"/>
                <a:chOff x="3464" y="1275"/>
                <a:chExt cx="395" cy="329"/>
              </a:xfrm>
            </p:grpSpPr>
            <p:pic>
              <p:nvPicPr>
                <p:cNvPr id="61" name="Picture 110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62" name="Object 111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75" name="Clip" r:id="rId15" imgW="1305000" imgH="1085760" progId="">
                        <p:embed/>
                      </p:oleObj>
                    </mc:Choice>
                    <mc:Fallback>
                      <p:oleObj name="Clip" r:id="rId15" imgW="1305000" imgH="1085760" progId="">
                        <p:embed/>
                        <p:pic>
                          <p:nvPicPr>
                            <p:cNvPr id="0" name="Picture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5" name="Group 97"/>
              <p:cNvGrpSpPr>
                <a:grpSpLocks/>
              </p:cNvGrpSpPr>
              <p:nvPr/>
            </p:nvGrpSpPr>
            <p:grpSpPr bwMode="auto">
              <a:xfrm>
                <a:off x="4720" y="3134"/>
                <a:ext cx="316" cy="303"/>
                <a:chOff x="3464" y="1275"/>
                <a:chExt cx="395" cy="329"/>
              </a:xfrm>
            </p:grpSpPr>
            <p:pic>
              <p:nvPicPr>
                <p:cNvPr id="59" name="Picture 98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60" name="Object 9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76" name="Clip" r:id="rId16" imgW="1305000" imgH="1085760" progId="">
                        <p:embed/>
                      </p:oleObj>
                    </mc:Choice>
                    <mc:Fallback>
                      <p:oleObj name="Clip" r:id="rId16" imgW="1305000" imgH="1085760" progId="">
                        <p:embed/>
                        <p:pic>
                          <p:nvPicPr>
                            <p:cNvPr id="0" name="Picture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6" name="Group 112"/>
              <p:cNvGrpSpPr>
                <a:grpSpLocks/>
              </p:cNvGrpSpPr>
              <p:nvPr/>
            </p:nvGrpSpPr>
            <p:grpSpPr bwMode="auto">
              <a:xfrm>
                <a:off x="4564" y="2651"/>
                <a:ext cx="535" cy="442"/>
                <a:chOff x="3464" y="1275"/>
                <a:chExt cx="395" cy="329"/>
              </a:xfrm>
            </p:grpSpPr>
            <p:pic>
              <p:nvPicPr>
                <p:cNvPr id="57" name="Picture 113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58" name="Object 114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077" name="Clip" r:id="rId17" imgW="1305000" imgH="1085760" progId="">
                        <p:embed/>
                      </p:oleObj>
                    </mc:Choice>
                    <mc:Fallback>
                      <p:oleObj name="Clip" r:id="rId17" imgW="1305000" imgH="1085760" progId="">
                        <p:embed/>
                        <p:pic>
                          <p:nvPicPr>
                            <p:cNvPr id="0" name="Picture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69" name="Group 123"/>
            <p:cNvGrpSpPr>
              <a:grpSpLocks/>
            </p:cNvGrpSpPr>
            <p:nvPr/>
          </p:nvGrpSpPr>
          <p:grpSpPr bwMode="auto">
            <a:xfrm>
              <a:off x="1892269" y="1412891"/>
              <a:ext cx="3025775" cy="1425575"/>
              <a:chOff x="3696" y="778"/>
              <a:chExt cx="1906" cy="898"/>
            </a:xfrm>
          </p:grpSpPr>
          <p:grpSp>
            <p:nvGrpSpPr>
              <p:cNvPr id="70" name="Group 121"/>
              <p:cNvGrpSpPr>
                <a:grpSpLocks/>
              </p:cNvGrpSpPr>
              <p:nvPr/>
            </p:nvGrpSpPr>
            <p:grpSpPr bwMode="auto">
              <a:xfrm>
                <a:off x="3696" y="1085"/>
                <a:ext cx="1416" cy="591"/>
                <a:chOff x="3696" y="1085"/>
                <a:chExt cx="1416" cy="591"/>
              </a:xfrm>
            </p:grpSpPr>
            <p:grpSp>
              <p:nvGrpSpPr>
                <p:cNvPr id="72" name="Group 44"/>
                <p:cNvGrpSpPr>
                  <a:grpSpLocks/>
                </p:cNvGrpSpPr>
                <p:nvPr/>
              </p:nvGrpSpPr>
              <p:grpSpPr bwMode="auto">
                <a:xfrm>
                  <a:off x="3696" y="1373"/>
                  <a:ext cx="316" cy="303"/>
                  <a:chOff x="3464" y="1275"/>
                  <a:chExt cx="395" cy="329"/>
                </a:xfrm>
              </p:grpSpPr>
              <p:pic>
                <p:nvPicPr>
                  <p:cNvPr id="85" name="Picture 4" descr="kw_skype_logo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464" y="1427"/>
                    <a:ext cx="395" cy="177"/>
                  </a:xfrm>
                  <a:prstGeom prst="rect">
                    <a:avLst/>
                  </a:prstGeom>
                  <a:noFill/>
                </p:spPr>
              </p:pic>
              <p:graphicFrame>
                <p:nvGraphicFramePr>
                  <p:cNvPr id="86" name="Object 23"/>
                  <p:cNvGraphicFramePr>
                    <a:graphicFrameLocks noChangeAspect="1"/>
                  </p:cNvGraphicFramePr>
                  <p:nvPr/>
                </p:nvGraphicFramePr>
                <p:xfrm>
                  <a:off x="3523" y="1275"/>
                  <a:ext cx="280" cy="20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078" name="Clip" r:id="rId18" imgW="1305000" imgH="1085760" progId="">
                          <p:embed/>
                        </p:oleObj>
                      </mc:Choice>
                      <mc:Fallback>
                        <p:oleObj name="Clip" r:id="rId18" imgW="1305000" imgH="1085760" progId="">
                          <p:embed/>
                          <p:pic>
                            <p:nvPicPr>
                              <p:cNvPr id="0" name="Picture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23" y="1275"/>
                                <a:ext cx="280" cy="20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73" name="Group 48"/>
                <p:cNvGrpSpPr>
                  <a:grpSpLocks/>
                </p:cNvGrpSpPr>
                <p:nvPr/>
              </p:nvGrpSpPr>
              <p:grpSpPr bwMode="auto">
                <a:xfrm>
                  <a:off x="4219" y="1085"/>
                  <a:ext cx="316" cy="303"/>
                  <a:chOff x="3464" y="1275"/>
                  <a:chExt cx="395" cy="329"/>
                </a:xfrm>
              </p:grpSpPr>
              <p:pic>
                <p:nvPicPr>
                  <p:cNvPr id="83" name="Picture 49" descr="kw_skype_logo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464" y="1427"/>
                    <a:ext cx="395" cy="177"/>
                  </a:xfrm>
                  <a:prstGeom prst="rect">
                    <a:avLst/>
                  </a:prstGeom>
                  <a:noFill/>
                </p:spPr>
              </p:pic>
              <p:graphicFrame>
                <p:nvGraphicFramePr>
                  <p:cNvPr id="84" name="Object 50"/>
                  <p:cNvGraphicFramePr>
                    <a:graphicFrameLocks noChangeAspect="1"/>
                  </p:cNvGraphicFramePr>
                  <p:nvPr/>
                </p:nvGraphicFramePr>
                <p:xfrm>
                  <a:off x="3523" y="1275"/>
                  <a:ext cx="280" cy="20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079" name="Clip" r:id="rId19" imgW="1305000" imgH="1085760" progId="">
                          <p:embed/>
                        </p:oleObj>
                      </mc:Choice>
                      <mc:Fallback>
                        <p:oleObj name="Clip" r:id="rId19" imgW="1305000" imgH="1085760" progId="">
                          <p:embed/>
                          <p:pic>
                            <p:nvPicPr>
                              <p:cNvPr id="0" name="Picture 1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23" y="1275"/>
                                <a:ext cx="280" cy="20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74" name="Group 51"/>
                <p:cNvGrpSpPr>
                  <a:grpSpLocks/>
                </p:cNvGrpSpPr>
                <p:nvPr/>
              </p:nvGrpSpPr>
              <p:grpSpPr bwMode="auto">
                <a:xfrm>
                  <a:off x="3888" y="1146"/>
                  <a:ext cx="316" cy="303"/>
                  <a:chOff x="3464" y="1275"/>
                  <a:chExt cx="395" cy="329"/>
                </a:xfrm>
              </p:grpSpPr>
              <p:pic>
                <p:nvPicPr>
                  <p:cNvPr id="81" name="Picture 52" descr="kw_skype_logo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464" y="1427"/>
                    <a:ext cx="395" cy="177"/>
                  </a:xfrm>
                  <a:prstGeom prst="rect">
                    <a:avLst/>
                  </a:prstGeom>
                  <a:noFill/>
                </p:spPr>
              </p:pic>
              <p:graphicFrame>
                <p:nvGraphicFramePr>
                  <p:cNvPr id="82" name="Object 53"/>
                  <p:cNvGraphicFramePr>
                    <a:graphicFrameLocks noChangeAspect="1"/>
                  </p:cNvGraphicFramePr>
                  <p:nvPr/>
                </p:nvGraphicFramePr>
                <p:xfrm>
                  <a:off x="3523" y="1275"/>
                  <a:ext cx="280" cy="20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080" name="Clip" r:id="rId20" imgW="1305000" imgH="1085760" progId="">
                          <p:embed/>
                        </p:oleObj>
                      </mc:Choice>
                      <mc:Fallback>
                        <p:oleObj name="Clip" r:id="rId20" imgW="1305000" imgH="1085760" progId="">
                          <p:embed/>
                          <p:pic>
                            <p:nvPicPr>
                              <p:cNvPr id="0" name="Picture 1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23" y="1275"/>
                                <a:ext cx="280" cy="20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75" name="Group 54"/>
                <p:cNvGrpSpPr>
                  <a:grpSpLocks/>
                </p:cNvGrpSpPr>
                <p:nvPr/>
              </p:nvGrpSpPr>
              <p:grpSpPr bwMode="auto">
                <a:xfrm>
                  <a:off x="4796" y="1373"/>
                  <a:ext cx="316" cy="303"/>
                  <a:chOff x="3464" y="1275"/>
                  <a:chExt cx="395" cy="329"/>
                </a:xfrm>
              </p:grpSpPr>
              <p:pic>
                <p:nvPicPr>
                  <p:cNvPr id="79" name="Picture 55" descr="kw_skype_logo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464" y="1427"/>
                    <a:ext cx="395" cy="177"/>
                  </a:xfrm>
                  <a:prstGeom prst="rect">
                    <a:avLst/>
                  </a:prstGeom>
                  <a:noFill/>
                </p:spPr>
              </p:pic>
              <p:graphicFrame>
                <p:nvGraphicFramePr>
                  <p:cNvPr id="80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3523" y="1275"/>
                  <a:ext cx="280" cy="20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081" name="Clip" r:id="rId21" imgW="1305000" imgH="1085760" progId="">
                          <p:embed/>
                        </p:oleObj>
                      </mc:Choice>
                      <mc:Fallback>
                        <p:oleObj name="Clip" r:id="rId21" imgW="1305000" imgH="1085760" progId="">
                          <p:embed/>
                          <p:pic>
                            <p:nvPicPr>
                              <p:cNvPr id="0" name="Picture 1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23" y="1275"/>
                                <a:ext cx="280" cy="20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76" name="Group 57"/>
                <p:cNvGrpSpPr>
                  <a:grpSpLocks/>
                </p:cNvGrpSpPr>
                <p:nvPr/>
              </p:nvGrpSpPr>
              <p:grpSpPr bwMode="auto">
                <a:xfrm>
                  <a:off x="4560" y="1128"/>
                  <a:ext cx="316" cy="303"/>
                  <a:chOff x="3464" y="1275"/>
                  <a:chExt cx="395" cy="329"/>
                </a:xfrm>
              </p:grpSpPr>
              <p:pic>
                <p:nvPicPr>
                  <p:cNvPr id="77" name="Picture 58" descr="kw_skype_logo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464" y="1427"/>
                    <a:ext cx="395" cy="177"/>
                  </a:xfrm>
                  <a:prstGeom prst="rect">
                    <a:avLst/>
                  </a:prstGeom>
                  <a:noFill/>
                </p:spPr>
              </p:pic>
              <p:graphicFrame>
                <p:nvGraphicFramePr>
                  <p:cNvPr id="78" name="Object 59"/>
                  <p:cNvGraphicFramePr>
                    <a:graphicFrameLocks noChangeAspect="1"/>
                  </p:cNvGraphicFramePr>
                  <p:nvPr/>
                </p:nvGraphicFramePr>
                <p:xfrm>
                  <a:off x="3523" y="1275"/>
                  <a:ext cx="280" cy="20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082" name="Clip" r:id="rId22" imgW="1305000" imgH="1085760" progId="">
                          <p:embed/>
                        </p:oleObj>
                      </mc:Choice>
                      <mc:Fallback>
                        <p:oleObj name="Clip" r:id="rId22" imgW="1305000" imgH="1085760" progId="">
                          <p:embed/>
                          <p:pic>
                            <p:nvPicPr>
                              <p:cNvPr id="0" name="Picture 2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23" y="1275"/>
                                <a:ext cx="280" cy="20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71" name="Text Box 118"/>
              <p:cNvSpPr txBox="1">
                <a:spLocks noChangeArrowheads="1"/>
              </p:cNvSpPr>
              <p:nvPr/>
            </p:nvSpPr>
            <p:spPr bwMode="auto">
              <a:xfrm>
                <a:off x="4115" y="778"/>
                <a:ext cx="1487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2000"/>
                  <a:t>Skype clients (SC)</a:t>
                </a:r>
              </a:p>
            </p:txBody>
          </p:sp>
        </p:grpSp>
        <p:sp>
          <p:nvSpPr>
            <p:cNvPr id="87" name="Text Box 119"/>
            <p:cNvSpPr txBox="1">
              <a:spLocks noChangeArrowheads="1"/>
            </p:cNvSpPr>
            <p:nvPr/>
          </p:nvSpPr>
          <p:spPr bwMode="auto">
            <a:xfrm>
              <a:off x="3267044" y="2924191"/>
              <a:ext cx="1522413" cy="76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 dirty="0" err="1"/>
                <a:t>Supernode</a:t>
              </a:r>
              <a:r>
                <a:rPr lang="en-US" sz="2000" dirty="0"/>
                <a:t> </a:t>
              </a:r>
            </a:p>
            <a:p>
              <a:pPr marL="342900" indent="-342900"/>
              <a:r>
                <a:rPr lang="en-US" sz="2000" dirty="0"/>
                <a:t>(SN)</a:t>
              </a:r>
            </a:p>
          </p:txBody>
        </p:sp>
        <p:grpSp>
          <p:nvGrpSpPr>
            <p:cNvPr id="88" name="Group 127"/>
            <p:cNvGrpSpPr>
              <a:grpSpLocks/>
            </p:cNvGrpSpPr>
            <p:nvPr/>
          </p:nvGrpSpPr>
          <p:grpSpPr bwMode="auto">
            <a:xfrm>
              <a:off x="214282" y="1855804"/>
              <a:ext cx="1574800" cy="1476375"/>
              <a:chOff x="2639" y="1057"/>
              <a:chExt cx="992" cy="930"/>
            </a:xfrm>
          </p:grpSpPr>
          <p:grpSp>
            <p:nvGrpSpPr>
              <p:cNvPr id="89" name="Group 6"/>
              <p:cNvGrpSpPr>
                <a:grpSpLocks/>
              </p:cNvGrpSpPr>
              <p:nvPr/>
            </p:nvGrpSpPr>
            <p:grpSpPr bwMode="auto">
              <a:xfrm>
                <a:off x="2974" y="1065"/>
                <a:ext cx="269" cy="550"/>
                <a:chOff x="4180" y="783"/>
                <a:chExt cx="150" cy="307"/>
              </a:xfrm>
            </p:grpSpPr>
            <p:sp>
              <p:nvSpPr>
                <p:cNvPr id="91" name="AutoShape 7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" name="Rectangle 8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3" name="Rectangle 9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" name="AutoShape 10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" name="Line 11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" name="Rectangle 13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" name="Rectangle 14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90" name="Text Box 120"/>
              <p:cNvSpPr txBox="1">
                <a:spLocks noChangeArrowheads="1"/>
              </p:cNvSpPr>
              <p:nvPr/>
            </p:nvSpPr>
            <p:spPr bwMode="auto">
              <a:xfrm>
                <a:off x="2639" y="1603"/>
                <a:ext cx="992" cy="3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ctr">
                  <a:lnSpc>
                    <a:spcPct val="75000"/>
                  </a:lnSpc>
                </a:pPr>
                <a:r>
                  <a:rPr lang="en-US" sz="2000"/>
                  <a:t>Skype </a:t>
                </a:r>
              </a:p>
              <a:p>
                <a:pPr marL="342900" indent="-342900" algn="ctr">
                  <a:lnSpc>
                    <a:spcPct val="75000"/>
                  </a:lnSpc>
                </a:pPr>
                <a:r>
                  <a:rPr lang="en-US" sz="2000"/>
                  <a:t>login server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329642" cy="9286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معماری ترکیبی همتا به همتا و مشتری/ سرویس دهنده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C5A3-CB5F-4450-836F-800B99FF028E}" type="slidenum">
              <a:rPr lang="en-US"/>
              <a:pPr/>
              <a:t>8</a:t>
            </a:fld>
            <a:endParaRPr lang="en-US"/>
          </a:p>
        </p:txBody>
      </p:sp>
      <p:sp>
        <p:nvSpPr>
          <p:cNvPr id="10" name="Rectangle 460"/>
          <p:cNvSpPr txBox="1">
            <a:spLocks noChangeArrowheads="1"/>
          </p:cNvSpPr>
          <p:nvPr/>
        </p:nvSpPr>
        <p:spPr>
          <a:xfrm>
            <a:off x="285720" y="1214422"/>
            <a:ext cx="8501123" cy="5072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ZapfDingbats" pitchFamily="82" charset="2"/>
              <a:buNone/>
              <a:tabLst/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اسکایپ </a:t>
            </a:r>
            <a:r>
              <a:rPr lang="en-US" sz="2000" b="1" dirty="0" smtClean="0">
                <a:solidFill>
                  <a:srgbClr val="FF0000"/>
                </a:solidFill>
                <a:cs typeface="B Nazanin" pitchFamily="2" charset="-78"/>
              </a:rPr>
              <a:t>(Skype)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a-IR" sz="2000" dirty="0" smtClean="0">
                <a:cs typeface="B Nazanin" pitchFamily="2" charset="-78"/>
              </a:rPr>
              <a:t>برنامۀ همتا به همتای صدا بر روی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می باشد.</a:t>
            </a:r>
          </a:p>
          <a:p>
            <a:pPr marL="742950" marR="0" lvl="1" indent="-28575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a-IR" sz="2000" dirty="0" smtClean="0">
                <a:cs typeface="B Nazanin" pitchFamily="2" charset="-78"/>
              </a:rPr>
              <a:t>دارای سرویس دهنده مرکزی، برای یافتن آدرس طرف مقابل می باشد.</a:t>
            </a:r>
          </a:p>
          <a:p>
            <a:pPr marL="742950" marR="0" lvl="1" indent="-28575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a-IR" sz="2000" dirty="0" smtClean="0">
                <a:cs typeface="B Nazanin" pitchFamily="2" charset="-78"/>
              </a:rPr>
              <a:t>ارتباط مشتری با مشتری مستقیم است ( نه از طریق سرویس دهنده)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ZapfDingbats" pitchFamily="82" charset="2"/>
              <a:buNone/>
              <a:tabLst/>
              <a:defRPr/>
            </a:pPr>
            <a:r>
              <a:rPr kumimoji="0" lang="fa-I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پیام رسانی فوری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(Instant</a:t>
            </a:r>
            <a:r>
              <a:rPr kumimoji="0" lang="en-US" sz="2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Messaging – IM)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a-IR" sz="2000" dirty="0" smtClean="0">
                <a:cs typeface="B Nazanin" pitchFamily="2" charset="-78"/>
              </a:rPr>
              <a:t>چت بین دو کاربر بصورت </a:t>
            </a:r>
            <a:r>
              <a:rPr lang="en-US" sz="2000" dirty="0" smtClean="0">
                <a:cs typeface="B Nazanin" pitchFamily="2" charset="-78"/>
              </a:rPr>
              <a:t>P2P</a:t>
            </a:r>
            <a:r>
              <a:rPr lang="fa-IR" sz="2000" dirty="0" smtClean="0">
                <a:cs typeface="B Nazanin" pitchFamily="2" charset="-78"/>
              </a:rPr>
              <a:t> می باشد.</a:t>
            </a:r>
          </a:p>
          <a:p>
            <a:pPr marL="742950" marR="0" lvl="1" indent="-28575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استفاده از سرویس دهنده مرکزی </a:t>
            </a:r>
            <a:r>
              <a:rPr lang="en-US" sz="2000" dirty="0" smtClean="0">
                <a:cs typeface="B Nazanin" pitchFamily="2" charset="-78"/>
                <a:sym typeface="Wingdings" pitchFamily="2" charset="2"/>
              </a:rPr>
              <a:t>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جهت تعیین حاضر بودن مشتریها و یافتن محل (آدرس) آنها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1200150" lvl="2" indent="-285750" algn="r" rtl="1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000" noProof="0" dirty="0" smtClean="0">
                <a:cs typeface="B Nazanin" pitchFamily="2" charset="-78"/>
              </a:rPr>
              <a:t>زمانی که کاربری آنلاین می شود، آدرس </a:t>
            </a:r>
            <a:r>
              <a:rPr lang="en-US" sz="2000" noProof="0" dirty="0" smtClean="0">
                <a:cs typeface="B Nazanin" pitchFamily="2" charset="-78"/>
              </a:rPr>
              <a:t>IP</a:t>
            </a:r>
            <a:r>
              <a:rPr lang="fa-IR" sz="2000" noProof="0" dirty="0" smtClean="0">
                <a:cs typeface="B Nazanin" pitchFamily="2" charset="-78"/>
              </a:rPr>
              <a:t> او در سرویس دهنده مرکزی ثبت می شود.</a:t>
            </a:r>
          </a:p>
          <a:p>
            <a:pPr marL="1200150" lvl="2" indent="-285750" algn="r" rtl="1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a-IR" sz="20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کاربران</a:t>
            </a:r>
            <a:r>
              <a:rPr kumimoji="0" lang="fa-IR" sz="2000" b="0" i="0" u="none" strike="noStrike" kern="120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برای یافتن دوستان خود، با سرویس دهنده مرکزی تماس برقرار می نمایند.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</a:rPr>
              <a:t>Peers as relays</a:t>
            </a:r>
            <a:r>
              <a:rPr lang="fa-IR" sz="3200" b="1" dirty="0" smtClean="0">
                <a:solidFill>
                  <a:srgbClr val="0808B8"/>
                </a:solidFill>
              </a:rPr>
              <a:t/>
            </a:r>
            <a:br>
              <a:rPr lang="fa-IR" sz="3200" b="1" dirty="0" smtClean="0">
                <a:solidFill>
                  <a:srgbClr val="0808B8"/>
                </a:solidFill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همتاها بعنوان رله(کننده)</a:t>
            </a:r>
            <a:endParaRPr lang="en-US" sz="3200" b="1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34C0-A44F-4A38-A850-135B1A10AFFD}" type="slidenum">
              <a:rPr lang="en-US"/>
              <a:pPr/>
              <a:t>80</a:t>
            </a:fld>
            <a:endParaRPr lang="en-US"/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4643438" y="1428736"/>
            <a:ext cx="4286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buFont typeface="ZapfDingbats" pitchFamily="82" charset="2"/>
              <a:buChar char="r"/>
            </a:pPr>
            <a:r>
              <a:rPr lang="fa-IR" dirty="0" smtClean="0">
                <a:cs typeface="B Nazanin" pitchFamily="2" charset="-78"/>
              </a:rPr>
              <a:t>زمانی که دو همتا (آلیس و باب) پشت </a:t>
            </a:r>
            <a:r>
              <a:rPr lang="en-US" dirty="0" smtClean="0">
                <a:cs typeface="B Nazanin" pitchFamily="2" charset="-78"/>
              </a:rPr>
              <a:t>NAT</a:t>
            </a:r>
            <a:r>
              <a:rPr lang="fa-IR" dirty="0" smtClean="0">
                <a:cs typeface="B Nazanin" pitchFamily="2" charset="-78"/>
              </a:rPr>
              <a:t> قرار داشته باشند، مشکل برقراری ارتباط با هم را پیدا می نمایند.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زیرا </a:t>
            </a:r>
            <a:r>
              <a:rPr lang="en-US" dirty="0" smtClean="0">
                <a:cs typeface="B Nazanin" pitchFamily="2" charset="-78"/>
              </a:rPr>
              <a:t>NAT</a:t>
            </a:r>
            <a:r>
              <a:rPr lang="fa-IR" dirty="0" smtClean="0">
                <a:cs typeface="B Nazanin" pitchFamily="2" charset="-78"/>
              </a:rPr>
              <a:t> مانع برقراری شروع ارتباط از همتای  بیرون (از </a:t>
            </a:r>
            <a:r>
              <a:rPr lang="en-US" dirty="0" smtClean="0">
                <a:cs typeface="B Nazanin" pitchFamily="2" charset="-78"/>
              </a:rPr>
              <a:t>NAT</a:t>
            </a:r>
            <a:r>
              <a:rPr lang="fa-IR" dirty="0" smtClean="0">
                <a:cs typeface="B Nazanin" pitchFamily="2" charset="-78"/>
              </a:rPr>
              <a:t>) به همتای داخل می شود.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راه حل : 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سوپر نود مربوط به آلیس و باب بعنوان رله مورد استفاده قرار می گیرد.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هر همتا با سوپر نود خود ارتباط برقرار نموده</a:t>
            </a:r>
          </a:p>
          <a:p>
            <a:pPr marL="800100" lvl="1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حال، همتاها می توانند از طریق رله از </a:t>
            </a:r>
            <a:r>
              <a:rPr lang="en-US" dirty="0" smtClean="0">
                <a:cs typeface="B Nazanin" pitchFamily="2" charset="-78"/>
              </a:rPr>
              <a:t>NAT</a:t>
            </a:r>
            <a:r>
              <a:rPr lang="fa-IR" dirty="0" smtClean="0">
                <a:cs typeface="B Nazanin" pitchFamily="2" charset="-78"/>
              </a:rPr>
              <a:t> از رله عبور نمایند.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00037" y="1685940"/>
            <a:ext cx="4129087" cy="3814762"/>
            <a:chOff x="2993" y="1085"/>
            <a:chExt cx="2601" cy="2403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4098" y="1649"/>
              <a:ext cx="535" cy="442"/>
              <a:chOff x="3464" y="1275"/>
              <a:chExt cx="395" cy="329"/>
            </a:xfrm>
          </p:grpSpPr>
          <p:pic>
            <p:nvPicPr>
              <p:cNvPr id="81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82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13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79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80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14" name="Clip" r:id="rId6" imgW="1305000" imgH="1085760" progId="">
                      <p:embed/>
                    </p:oleObj>
                  </mc:Choice>
                  <mc:Fallback>
                    <p:oleObj name="Clip" r:id="rId6" imgW="1305000" imgH="108576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77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78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15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75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76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16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73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74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17" name="Clip" r:id="rId9" imgW="1305000" imgH="1085760" progId="">
                      <p:embed/>
                    </p:oleObj>
                  </mc:Choice>
                  <mc:Fallback>
                    <p:oleObj name="Clip" r:id="rId9" imgW="1305000" imgH="1085760" progId="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71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72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18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3439" y="2606"/>
              <a:ext cx="535" cy="442"/>
              <a:chOff x="3464" y="1275"/>
              <a:chExt cx="395" cy="329"/>
            </a:xfrm>
          </p:grpSpPr>
          <p:pic>
            <p:nvPicPr>
              <p:cNvPr id="69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70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19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32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67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68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0" name="Clip" r:id="rId12" imgW="1305000" imgH="1085760" progId="">
                      <p:embed/>
                    </p:oleObj>
                  </mc:Choice>
                  <mc:Fallback>
                    <p:oleObj name="Clip" r:id="rId12" imgW="1305000" imgH="1085760" progId="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3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65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66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1" name="Clip" r:id="rId13" imgW="1305000" imgH="1085760" progId="">
                      <p:embed/>
                    </p:oleObj>
                  </mc:Choice>
                  <mc:Fallback>
                    <p:oleObj name="Clip" r:id="rId13" imgW="1305000" imgH="1085760" progId="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63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64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2" name="Clip" r:id="rId14" imgW="1305000" imgH="1085760" progId="">
                      <p:embed/>
                    </p:oleObj>
                  </mc:Choice>
                  <mc:Fallback>
                    <p:oleObj name="Clip" r:id="rId14" imgW="1305000" imgH="1085760" progId="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61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62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3" name="Clip" r:id="rId15" imgW="1305000" imgH="1085760" progId="">
                      <p:embed/>
                    </p:oleObj>
                  </mc:Choice>
                  <mc:Fallback>
                    <p:oleObj name="Clip" r:id="rId15" imgW="1305000" imgH="1085760" progId="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59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60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4" name="Clip" r:id="rId16" imgW="1305000" imgH="1085760" progId="">
                      <p:embed/>
                    </p:oleObj>
                  </mc:Choice>
                  <mc:Fallback>
                    <p:oleObj name="Clip" r:id="rId16" imgW="1305000" imgH="1085760" progId="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" name="Group 58"/>
            <p:cNvGrpSpPr>
              <a:grpSpLocks/>
            </p:cNvGrpSpPr>
            <p:nvPr/>
          </p:nvGrpSpPr>
          <p:grpSpPr bwMode="auto">
            <a:xfrm>
              <a:off x="4573" y="2651"/>
              <a:ext cx="535" cy="442"/>
              <a:chOff x="3464" y="1275"/>
              <a:chExt cx="395" cy="329"/>
            </a:xfrm>
          </p:grpSpPr>
          <p:pic>
            <p:nvPicPr>
              <p:cNvPr id="57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58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5" name="Clip" r:id="rId17" imgW="1305000" imgH="1085760" progId="">
                      <p:embed/>
                    </p:oleObj>
                  </mc:Choice>
                  <mc:Fallback>
                    <p:oleObj name="Clip" r:id="rId17" imgW="1305000" imgH="1085760" progId="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8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55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56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6" name="Clip" r:id="rId18" imgW="1305000" imgH="1085760" progId="">
                      <p:embed/>
                    </p:oleObj>
                  </mc:Choice>
                  <mc:Fallback>
                    <p:oleObj name="Clip" r:id="rId18" imgW="1305000" imgH="1085760" progId="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53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54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7" name="Clip" r:id="rId19" imgW="1305000" imgH="1085760" progId="">
                      <p:embed/>
                    </p:oleObj>
                  </mc:Choice>
                  <mc:Fallback>
                    <p:oleObj name="Clip" r:id="rId19" imgW="1305000" imgH="1085760" progId="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51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52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8" name="Clip" r:id="rId20" imgW="1305000" imgH="1085760" progId="">
                      <p:embed/>
                    </p:oleObj>
                  </mc:Choice>
                  <mc:Fallback>
                    <p:oleObj name="Clip" r:id="rId20" imgW="1305000" imgH="1085760" progId="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49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50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29" name="Clip" r:id="rId21" imgW="1305000" imgH="1085760" progId="">
                      <p:embed/>
                    </p:oleObj>
                  </mc:Choice>
                  <mc:Fallback>
                    <p:oleObj name="Clip" r:id="rId21" imgW="1305000" imgH="1085760" progId="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/>
              <a:ahLst/>
              <a:cxnLst>
                <a:cxn ang="0">
                  <a:pos x="737" y="0"/>
                </a:cxn>
                <a:cxn ang="0">
                  <a:pos x="1474" y="983"/>
                </a:cxn>
                <a:cxn ang="0">
                  <a:pos x="0" y="2008"/>
                </a:cxn>
              </a:cxnLst>
              <a:rect l="0" t="0" r="r" b="b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/>
              <a:ahLst/>
              <a:cxnLst>
                <a:cxn ang="0">
                  <a:pos x="745" y="0"/>
                </a:cxn>
                <a:cxn ang="0">
                  <a:pos x="1491" y="1016"/>
                </a:cxn>
                <a:cxn ang="0">
                  <a:pos x="0" y="2075"/>
                </a:cxn>
              </a:cxnLst>
              <a:rect l="0" t="0" r="r" b="b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/>
              <a:ahLst/>
              <a:cxnLst>
                <a:cxn ang="0">
                  <a:pos x="754" y="0"/>
                </a:cxn>
                <a:cxn ang="0">
                  <a:pos x="1474" y="982"/>
                </a:cxn>
                <a:cxn ang="0">
                  <a:pos x="0" y="2058"/>
                </a:cxn>
              </a:cxnLst>
              <a:rect l="0" t="0" r="r" b="b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57" y="999"/>
                </a:cxn>
                <a:cxn ang="0">
                  <a:pos x="0" y="2067"/>
                </a:cxn>
              </a:cxnLst>
              <a:rect l="0" t="0" r="r" b="b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329642" cy="9286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z="3600" dirty="0">
                <a:solidFill>
                  <a:srgbClr val="0808B8"/>
                </a:solidFill>
                <a:cs typeface="B Titr" pitchFamily="2" charset="-78"/>
              </a:rPr>
              <a:t>ارتباط بین پروسس ها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C5A3-CB5F-4450-836F-800B99FF028E}" type="slidenum">
              <a:rPr lang="en-US"/>
              <a:pPr/>
              <a:t>9</a:t>
            </a:fld>
            <a:endParaRPr lang="en-US"/>
          </a:p>
        </p:txBody>
      </p:sp>
      <p:sp>
        <p:nvSpPr>
          <p:cNvPr id="10" name="Rectangle 460"/>
          <p:cNvSpPr txBox="1">
            <a:spLocks noChangeArrowheads="1"/>
          </p:cNvSpPr>
          <p:nvPr/>
        </p:nvSpPr>
        <p:spPr>
          <a:xfrm>
            <a:off x="4500562" y="1214422"/>
            <a:ext cx="4286281" cy="37862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ZapfDingbats" pitchFamily="82" charset="2"/>
              <a:buNone/>
              <a:tabLst/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پروسس :  </a:t>
            </a:r>
            <a:r>
              <a:rPr lang="fa-IR" sz="2000" dirty="0">
                <a:cs typeface="B Nazanin" pitchFamily="2" charset="-78"/>
              </a:rPr>
              <a:t>برنامه ای است که بر روی یک میزبان در حال اجرا می باشد.</a:t>
            </a:r>
            <a:endParaRPr lang="en-US" sz="2000" dirty="0">
              <a:cs typeface="B Nazanin" pitchFamily="2" charset="-78"/>
            </a:endParaRPr>
          </a:p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ارتباط بین پروسس ها در درون یک میزبان، از طریق مکانیزم ”</a:t>
            </a:r>
            <a:r>
              <a:rPr lang="fa-IR" sz="2000" dirty="0" smtClean="0">
                <a:solidFill>
                  <a:srgbClr val="C00000"/>
                </a:solidFill>
                <a:cs typeface="B Nazanin" pitchFamily="2" charset="-78"/>
              </a:rPr>
              <a:t>ارتباط بین پروسس ها</a:t>
            </a:r>
            <a:r>
              <a:rPr lang="fa-IR" sz="2000" dirty="0" smtClean="0">
                <a:cs typeface="B Nazanin" pitchFamily="2" charset="-78"/>
              </a:rPr>
              <a:t>“ که توسط سیستم عامل مدیریت می شود، انجام می پذیرد.</a:t>
            </a:r>
          </a:p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ارتباط بین پروسس ها در میزبان های متفاوت، از طریق مکانیزم ”</a:t>
            </a:r>
            <a:r>
              <a:rPr lang="fa-IR" sz="2000" dirty="0" smtClean="0">
                <a:solidFill>
                  <a:srgbClr val="C00000"/>
                </a:solidFill>
                <a:cs typeface="B Nazanin" pitchFamily="2" charset="-78"/>
              </a:rPr>
              <a:t>مبادله پیام</a:t>
            </a:r>
            <a:r>
              <a:rPr lang="fa-IR" sz="2000" dirty="0" smtClean="0">
                <a:cs typeface="B Nazanin" pitchFamily="2" charset="-78"/>
              </a:rPr>
              <a:t>“  صورت می پذیرد.</a:t>
            </a:r>
          </a:p>
        </p:txBody>
      </p:sp>
      <p:sp>
        <p:nvSpPr>
          <p:cNvPr id="6" name="Rectangle 460"/>
          <p:cNvSpPr txBox="1">
            <a:spLocks noChangeArrowheads="1"/>
          </p:cNvSpPr>
          <p:nvPr/>
        </p:nvSpPr>
        <p:spPr>
          <a:xfrm>
            <a:off x="214282" y="1500174"/>
            <a:ext cx="3929091" cy="20717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ZapfDingbats" pitchFamily="82" charset="2"/>
              <a:buNone/>
              <a:tabLst/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پروسس مشتری  :  </a:t>
            </a:r>
            <a:r>
              <a:rPr lang="fa-IR" sz="2000" dirty="0" smtClean="0">
                <a:cs typeface="B Nazanin" pitchFamily="2" charset="-78"/>
              </a:rPr>
              <a:t>پروسسی که شروع کننده ارتباط می باشد.</a:t>
            </a:r>
          </a:p>
          <a:p>
            <a:pPr marL="342900" indent="-342900" algn="r" rtl="1">
              <a:lnSpc>
                <a:spcPct val="160000"/>
              </a:lnSpc>
              <a:spcBef>
                <a:spcPct val="20000"/>
              </a:spcBef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پروسس سرویس دهنده  :  </a:t>
            </a:r>
            <a:r>
              <a:rPr lang="fa-IR" sz="2000" dirty="0" smtClean="0">
                <a:cs typeface="B Nazanin" pitchFamily="2" charset="-78"/>
              </a:rPr>
              <a:t>پروسسی که منتظر تماس می باشد.</a:t>
            </a:r>
            <a:endParaRPr lang="en-US" sz="2000" dirty="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ZapfDingbats" pitchFamily="82" charset="2"/>
              <a:buNone/>
              <a:tabLst/>
              <a:defRPr/>
            </a:pPr>
            <a:endParaRPr lang="en-US" sz="2000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3714752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توجه : برنامه های با معماری </a:t>
            </a:r>
            <a:r>
              <a:rPr lang="en-US" sz="2000" dirty="0" smtClean="0">
                <a:cs typeface="B Nazanin" pitchFamily="2" charset="-78"/>
              </a:rPr>
              <a:t>P2P</a:t>
            </a:r>
            <a:r>
              <a:rPr lang="fa-IR" sz="2000" dirty="0" smtClean="0">
                <a:cs typeface="B Nazanin" pitchFamily="2" charset="-78"/>
              </a:rPr>
              <a:t> هم دارای پروسس مشتری و هم پروسس سرویس دهنده می باشند.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7718</TotalTime>
  <Words>6307</Words>
  <Application>Microsoft Office PowerPoint</Application>
  <PresentationFormat>On-screen Show (4:3)</PresentationFormat>
  <Paragraphs>827</Paragraphs>
  <Slides>80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Droplet</vt:lpstr>
      <vt:lpstr>Clip</vt:lpstr>
      <vt:lpstr>Chart</vt:lpstr>
      <vt:lpstr>VISIO</vt:lpstr>
      <vt:lpstr>فصل دوم – لایه کاربرد</vt:lpstr>
      <vt:lpstr>ایجاد یک کاربرد شبکه</vt:lpstr>
      <vt:lpstr>PowerPoint Presentation</vt:lpstr>
      <vt:lpstr>انواع معماری برنامه های کاربرد</vt:lpstr>
      <vt:lpstr>انواع معماری برنامه های کاربرد</vt:lpstr>
      <vt:lpstr>معماری مشتری / سرویس دهنده</vt:lpstr>
      <vt:lpstr>معماری همتا به همتای خالص</vt:lpstr>
      <vt:lpstr>معماری ترکیبی همتا به همتا و مشتری/ سرویس دهنده</vt:lpstr>
      <vt:lpstr>ارتباط بین پروسس ها</vt:lpstr>
      <vt:lpstr>سوکتها (Sockets) </vt:lpstr>
      <vt:lpstr>سوکتها (Sockets) </vt:lpstr>
      <vt:lpstr>آدرس دهی پروسس ها</vt:lpstr>
      <vt:lpstr>پروتکل لایه کاربرد </vt:lpstr>
      <vt:lpstr>یک کاربرد به چه سرویسهای انتقالی نیاز دارد؟</vt:lpstr>
      <vt:lpstr>سرویسهای انتقالی مورد نیاز کاربردهای معمول</vt:lpstr>
      <vt:lpstr>سرویسهای پروتکلهای انتقال در اینترنت</vt:lpstr>
      <vt:lpstr>کاربردهای اینترنتی: پروتکل های لایه کاربرد و لایه انتقال</vt:lpstr>
      <vt:lpstr>PowerPoint Presentation</vt:lpstr>
      <vt:lpstr>Web and HTTP</vt:lpstr>
      <vt:lpstr>مرور کلی بر HTTP</vt:lpstr>
      <vt:lpstr>مرور کلی بر HTTP(ادامه)</vt:lpstr>
      <vt:lpstr>ارتباطات HTTP</vt:lpstr>
      <vt:lpstr>PowerPoint Presentation</vt:lpstr>
      <vt:lpstr>Nonpersistent HTTP (cont.)</vt:lpstr>
      <vt:lpstr>HTTP غیر دائم : زمان پاسخ</vt:lpstr>
      <vt:lpstr>HTTP دائم</vt:lpstr>
      <vt:lpstr>PowerPoint Presentation</vt:lpstr>
      <vt:lpstr>وضعیت(حالت) کاربر – سرویس دهنده : کوکی ها</vt:lpstr>
      <vt:lpstr>PowerPoint Presentation</vt:lpstr>
      <vt:lpstr>کوکی ها(ادامه)</vt:lpstr>
      <vt:lpstr>نهانگاههای وب (سرورهای پروکسی) Web Caches (Proxy server)</vt:lpstr>
      <vt:lpstr>نهانگاههای وب (سرورهای پروکسی) Web Caches (Proxy server)</vt:lpstr>
      <vt:lpstr>مثالی از Web Caching</vt:lpstr>
      <vt:lpstr>مثالی از Web Caching (ادامه)</vt:lpstr>
      <vt:lpstr>مثالی از Web Caching (ادامه)</vt:lpstr>
      <vt:lpstr>Conditional GET دریافت شرطی</vt:lpstr>
      <vt:lpstr>فصل دوم – لایه کاربرد</vt:lpstr>
      <vt:lpstr>FTP: پروتکل انتقال فایل (File Transfer Protocol)</vt:lpstr>
      <vt:lpstr>FTP: ارتباطات مجزای کنترل و داده</vt:lpstr>
      <vt:lpstr>فرامین (کاربری)FTP و پاسخ ها</vt:lpstr>
      <vt:lpstr>PowerPoint Presentation</vt:lpstr>
      <vt:lpstr>فصل دوم – لایه کاربرد</vt:lpstr>
      <vt:lpstr>نامه الکترونیکی</vt:lpstr>
      <vt:lpstr>Electronic Mail</vt:lpstr>
      <vt:lpstr>Electronic Mail: mail servers</vt:lpstr>
      <vt:lpstr>Electronic Mail: SMTP [RFC 2821]</vt:lpstr>
      <vt:lpstr>Scenario: Alice sends message to Bob سناریو: ارسال پیام از طرف آلیس به باب</vt:lpstr>
      <vt:lpstr>Mail access protocols پروتکلهای دسترسی به ایمیل</vt:lpstr>
      <vt:lpstr>POP3 (more) and IMAP</vt:lpstr>
      <vt:lpstr>فصل دوم – لایه کاربرد</vt:lpstr>
      <vt:lpstr>DNS : Domain Name System سیستم نام حوزه(دامنه)</vt:lpstr>
      <vt:lpstr>DNS : Domain Name System سیستم نام حوزه(دامنه)</vt:lpstr>
      <vt:lpstr>DNS</vt:lpstr>
      <vt:lpstr>Distributed, Hierarchical Database پایگاه داده سلسه مراتبی توزیع شده</vt:lpstr>
      <vt:lpstr>DNS: Root Name Servers سرویس دهنده های نام ریشه</vt:lpstr>
      <vt:lpstr>DNS: Root Name Servers سرویس دهنده های نام ریشه</vt:lpstr>
      <vt:lpstr>TLD and Authoritative Servers سرویس دهنده های نام ریشه و مسئول</vt:lpstr>
      <vt:lpstr>Local Name Server سرویس دهنده های نام محلی</vt:lpstr>
      <vt:lpstr>DNS Name Resolution example مثالی از تحلیل نام DNS</vt:lpstr>
      <vt:lpstr>DNS Name Resolution example مثالی از تحلیل نام DNS</vt:lpstr>
      <vt:lpstr>DNS: Caching Records کش کردن  رکوردها</vt:lpstr>
      <vt:lpstr>DNS records</vt:lpstr>
      <vt:lpstr>فصل دوم – لایه کاربرد</vt:lpstr>
      <vt:lpstr>Pure P2P architecture معماری همتا به همتای خالص</vt:lpstr>
      <vt:lpstr>File Distribution: Server-Client vs. P2P توزیع فایل : سرویس دهنده- مشتری در مقابل همتا به همتا</vt:lpstr>
      <vt:lpstr>File distribution time: server-client زمان توزیع فایل : سرویس دهنده - مشتری</vt:lpstr>
      <vt:lpstr>File distribution time: P2P زمان توزیع : همتا به همتا</vt:lpstr>
      <vt:lpstr>PowerPoint Presentation</vt:lpstr>
      <vt:lpstr>File distribution: BitTorrent  توزیع فایل : بیت تورنت</vt:lpstr>
      <vt:lpstr>BitTorrent (1)</vt:lpstr>
      <vt:lpstr>BitTorrent (2)</vt:lpstr>
      <vt:lpstr>BitTorrent: Tit- for – tat بیت تورنت: این به جای آن</vt:lpstr>
      <vt:lpstr>P2P: searching for information همتا به همتا: جستجوی اطلاعات</vt:lpstr>
      <vt:lpstr>P2P: Centralized index همتا به همتا : ایندکس متمرکز</vt:lpstr>
      <vt:lpstr>P2P: problems with centralized directory همتا به همتا : مشکلات دایرکتوری متمرکز</vt:lpstr>
      <vt:lpstr>Query flooding سیلاب پرس و جوها</vt:lpstr>
      <vt:lpstr>Query flooding سیلاب پرس و جوها</vt:lpstr>
      <vt:lpstr>Hierarchical Overlay پوشش سلسله مراتبی</vt:lpstr>
      <vt:lpstr>P2P Case study: Skype مطالعه موردی : اسکایپ</vt:lpstr>
      <vt:lpstr>Peers as relays همتاها بعنوان رله(کننده)</vt:lpstr>
    </vt:vector>
  </TitlesOfParts>
  <Company>Office07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Hamid</dc:creator>
  <cp:lastModifiedBy>user</cp:lastModifiedBy>
  <cp:revision>848</cp:revision>
  <dcterms:created xsi:type="dcterms:W3CDTF">2010-02-28T04:21:57Z</dcterms:created>
  <dcterms:modified xsi:type="dcterms:W3CDTF">2020-04-29T08:12:51Z</dcterms:modified>
</cp:coreProperties>
</file>