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8" r:id="rId2"/>
    <p:sldMasterId id="2147483690" r:id="rId3"/>
  </p:sldMasterIdLst>
  <p:notesMasterIdLst>
    <p:notesMasterId r:id="rId90"/>
  </p:notesMasterIdLst>
  <p:sldIdLst>
    <p:sldId id="257" r:id="rId4"/>
    <p:sldId id="26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2" r:id="rId33"/>
    <p:sldId id="405" r:id="rId34"/>
    <p:sldId id="503" r:id="rId35"/>
    <p:sldId id="504" r:id="rId36"/>
    <p:sldId id="406" r:id="rId37"/>
    <p:sldId id="506" r:id="rId38"/>
    <p:sldId id="408" r:id="rId39"/>
    <p:sldId id="505" r:id="rId40"/>
    <p:sldId id="410" r:id="rId41"/>
    <p:sldId id="411" r:id="rId42"/>
    <p:sldId id="507" r:id="rId43"/>
    <p:sldId id="508" r:id="rId44"/>
    <p:sldId id="414" r:id="rId45"/>
    <p:sldId id="415" r:id="rId46"/>
    <p:sldId id="416" r:id="rId47"/>
    <p:sldId id="417" r:id="rId48"/>
    <p:sldId id="418" r:id="rId49"/>
    <p:sldId id="509" r:id="rId50"/>
    <p:sldId id="510" r:id="rId51"/>
    <p:sldId id="511" r:id="rId52"/>
    <p:sldId id="512" r:id="rId53"/>
    <p:sldId id="513" r:id="rId54"/>
    <p:sldId id="514" r:id="rId55"/>
    <p:sldId id="515" r:id="rId56"/>
    <p:sldId id="516" r:id="rId57"/>
    <p:sldId id="430" r:id="rId58"/>
    <p:sldId id="431" r:id="rId59"/>
    <p:sldId id="433" r:id="rId60"/>
    <p:sldId id="435" r:id="rId61"/>
    <p:sldId id="436" r:id="rId62"/>
    <p:sldId id="437" r:id="rId63"/>
    <p:sldId id="517" r:id="rId64"/>
    <p:sldId id="518" r:id="rId65"/>
    <p:sldId id="519" r:id="rId66"/>
    <p:sldId id="520" r:id="rId67"/>
    <p:sldId id="521" r:id="rId68"/>
    <p:sldId id="522" r:id="rId69"/>
    <p:sldId id="523" r:id="rId70"/>
    <p:sldId id="524" r:id="rId71"/>
    <p:sldId id="525" r:id="rId72"/>
    <p:sldId id="526" r:id="rId73"/>
    <p:sldId id="451" r:id="rId74"/>
    <p:sldId id="452" r:id="rId75"/>
    <p:sldId id="453" r:id="rId76"/>
    <p:sldId id="455" r:id="rId77"/>
    <p:sldId id="456" r:id="rId78"/>
    <p:sldId id="528" r:id="rId79"/>
    <p:sldId id="457" r:id="rId80"/>
    <p:sldId id="458" r:id="rId81"/>
    <p:sldId id="527" r:id="rId82"/>
    <p:sldId id="461" r:id="rId83"/>
    <p:sldId id="529" r:id="rId84"/>
    <p:sldId id="462" r:id="rId85"/>
    <p:sldId id="463" r:id="rId86"/>
    <p:sldId id="465" r:id="rId87"/>
    <p:sldId id="487" r:id="rId88"/>
    <p:sldId id="467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62" autoAdjust="0"/>
    <p:restoredTop sz="94660"/>
  </p:normalViewPr>
  <p:slideViewPr>
    <p:cSldViewPr>
      <p:cViewPr varScale="1">
        <p:scale>
          <a:sx n="71" d="100"/>
          <a:sy n="71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9C7C-BC2E-4D5B-B97F-431ADB7DAD47}" type="datetimeFigureOut">
              <a:rPr lang="en-US" smtClean="0"/>
              <a:pPr/>
              <a:t>5/22/2021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8DFF-D4D1-4C1D-B9B7-705FEA8F8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75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8DFF-D4D1-4C1D-B9B7-705FEA8F83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4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7C554-E1B0-45DB-901F-4A96563062BE}" type="slidenum">
              <a:rPr lang="en-US"/>
              <a:pPr/>
              <a:t>12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4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B4751-8858-44B3-ABE3-F452CECF5DE2}" type="slidenum">
              <a:rPr lang="en-US"/>
              <a:pPr/>
              <a:t>13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2186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D975A-87E3-48DF-BE9C-199D40235525}" type="slidenum">
              <a:rPr lang="en-US"/>
              <a:pPr/>
              <a:t>15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496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D975A-87E3-48DF-BE9C-199D40235525}" type="slidenum">
              <a:rPr lang="en-US"/>
              <a:pPr/>
              <a:t>16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9817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D975A-87E3-48DF-BE9C-199D40235525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357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D975A-87E3-48DF-BE9C-199D40235525}" type="slidenum">
              <a:rPr lang="en-US"/>
              <a:pPr/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9457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FD07F-F07D-47CA-BEFC-59DC42319786}" type="slidenum">
              <a:rPr lang="en-US"/>
              <a:pPr/>
              <a:t>20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3478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96562-9F6B-48D4-A3CC-DD30B1A256BD}" type="slidenum">
              <a:rPr lang="en-US"/>
              <a:pPr/>
              <a:t>21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846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59F10-BE85-4A4D-80BF-7D867821A0D2}" type="slidenum">
              <a:rPr lang="en-US"/>
              <a:pPr/>
              <a:t>22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4610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752D9-5F59-458B-9B0A-44409295A80F}" type="slidenum">
              <a:rPr lang="en-US"/>
              <a:pPr/>
              <a:t>23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92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B92E8-B151-4FBF-B5F8-0E1BB0E31C7B}" type="slidenum">
              <a:rPr lang="en-US"/>
              <a:pPr/>
              <a:t>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05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752D9-5F59-458B-9B0A-44409295A80F}" type="slidenum">
              <a:rPr lang="en-US"/>
              <a:pPr/>
              <a:t>24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899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25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2936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26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628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27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086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28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0647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29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8112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30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84253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31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1352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34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2853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36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86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E2509-42D0-441F-9EFE-29B0DC6606AD}" type="slidenum">
              <a:rPr lang="en-US"/>
              <a:pPr/>
              <a:t>4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856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1F5F4-434D-4AD5-B7AE-2E7DCAF89B77}" type="slidenum">
              <a:rPr lang="en-US"/>
              <a:pPr/>
              <a:t>38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55257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1F5F4-434D-4AD5-B7AE-2E7DCAF89B77}" type="slidenum">
              <a:rPr lang="en-US"/>
              <a:pPr/>
              <a:t>39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5760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40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9741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671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9885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43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15600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7829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45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6399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0433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47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83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33CDE-AA51-4A46-B5BC-EEB14C3088F5}" type="slidenum">
              <a:rPr lang="en-US"/>
              <a:pPr/>
              <a:t>5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3267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4B572-33A0-4849-901E-4790AB9E9F92}" type="slidenum">
              <a:rPr lang="en-US"/>
              <a:pPr/>
              <a:t>48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68676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49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4870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EB263-E9BD-4F2C-9B9C-97FD36FAFC07}" type="slidenum">
              <a:rPr lang="en-US"/>
              <a:pPr/>
              <a:t>50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852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51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08815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78521-B9B3-4B3C-95CD-57256F124BE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91065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845AD-A5A8-4A8E-B320-D37E212D4A9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31547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845AD-A5A8-4A8E-B320-D37E212D4A9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6962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BF7E6-71C8-4B91-8F36-0E77CCAD496D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8856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62C13-924F-4625-93F1-7D14F7EE8FD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50621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60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06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BEBAD-E7F5-4D8A-B6E8-558ADC8B6D7F}" type="slidenum">
              <a:rPr lang="en-US"/>
              <a:pPr/>
              <a:t>7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85577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27923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6306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CDD0E-AF02-4B12-9D59-C4D5AC5ACAD3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1319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45D96-D3B7-4E84-9A11-41BB926C77DE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09296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256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63542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72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382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73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0641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75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20373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77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266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02A88-2C36-4399-A6B2-8CED520A70F9}" type="slidenum">
              <a:rPr lang="en-US"/>
              <a:pPr/>
              <a:t>8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782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78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14726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79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14726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3599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82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9993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83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627563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84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300288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2E0B6-D38B-43F9-92B2-8ACDFB5E1B53}" type="slidenum">
              <a:rPr lang="en-US"/>
              <a:pPr/>
              <a:t>86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50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0EB30-ECBB-4130-BE79-039A024B388F}" type="slidenum">
              <a:rPr lang="en-US"/>
              <a:pPr/>
              <a:t>9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95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2BE3F-55DD-40B4-B1F0-A858A2D3F8FD}" type="slidenum">
              <a:rPr lang="en-US"/>
              <a:pPr/>
              <a:t>10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822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7C554-E1B0-45DB-901F-4A96563062BE}" type="slidenum">
              <a:rPr lang="en-US"/>
              <a:pPr/>
              <a:t>11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16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5510-2603-4D2F-AA21-ADD3D02327C6}" type="datetime1">
              <a:rPr lang="en-US" smtClean="0"/>
              <a:t>5/22/2021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3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4C-7C82-4D31-BC0D-6D89336EF1FE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5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D33-AFE1-411D-BF91-77156E9BDD2E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8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791F-E582-4283-9AEE-E1E9614A92B6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03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9C1A-370E-4828-83F0-ABDEEE1A81A5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7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C853-796B-4BCC-B9C2-87CCF868054C}" type="datetime1">
              <a:rPr lang="en-US" smtClean="0"/>
              <a:t>5/22/2021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6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543-9F0D-41A1-A20F-E37193A687C5}" type="datetime1">
              <a:rPr lang="en-US" smtClean="0"/>
              <a:t>5/22/2021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99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709-28B4-45D8-B890-6C62DF401818}" type="datetime1">
              <a:rPr lang="en-US" smtClean="0"/>
              <a:t>5/22/2021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7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E6C-8E82-48E5-9939-E39B76BCAAFE}" type="datetime1">
              <a:rPr lang="en-US" smtClean="0"/>
              <a:t>5/22/2021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36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ECE9E826-C606-4098-9E9C-16B541B88C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8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0194D27D-A99F-4E74-A0BC-E61FE7C9C2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5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924B-CC06-4E6A-8BA8-78E2C3DEACA7}" type="datetime1">
              <a:rPr lang="en-US" smtClean="0"/>
              <a:t>5/22/2021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2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C098AE6A-4DDD-42BE-9342-EE898D4E68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22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3BD9BF16-2028-43F2-8B54-C6BFE9BB8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1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9F691AB9-9E9D-4165-A3D2-69E5E8A711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63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620502C7-0AEE-4984-8572-BA539736B6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52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E82664A4-5D54-4215-9402-214C36A4D0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8A558E02-925B-4309-91D7-E54026AB4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30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851D2E14-F6A8-437F-BB86-2D17A33B6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16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90F939E7-D189-48E6-88C9-BAB86BF33F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6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3-</a:t>
            </a:r>
            <a:fld id="{BF5F46CE-BF74-4409-A9D8-0E9700345F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97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5510-2603-4D2F-AA21-ADD3D02327C6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4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D43D-5816-4193-81CD-88D219982914}" type="datetime1">
              <a:rPr lang="en-US" smtClean="0"/>
              <a:t>5/22/2021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34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924B-CC06-4E6A-8BA8-78E2C3DEACA7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9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D43D-5816-4193-81CD-88D219982914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14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4BFF-3100-42C8-B268-82EB52901357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7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DEB9-8391-4F36-8F74-1C2576C8B2AB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81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2A9C-ED76-44F0-8056-62D83D95920A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9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2DC-66FB-4C93-BD19-9522C8772846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80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EE96-D573-49C7-9665-9A0CF1AC6B35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55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A5F-0D18-4F23-9A01-54B13C14D7B4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09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214C-7C82-4D31-BC0D-6D89336EF1FE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61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DD33-AFE1-411D-BF91-77156E9BDD2E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4BFF-3100-42C8-B268-82EB52901357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53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791F-E582-4283-9AEE-E1E9614A92B6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064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9C1A-370E-4828-83F0-ABDEEE1A81A5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95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C853-796B-4BCC-B9C2-87CCF868054C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17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C543-9F0D-41A1-A20F-E37193A687C5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7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709-28B4-45D8-B890-6C62DF401818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9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E6C-8E82-48E5-9939-E39B76BCAAFE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53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A5CB0-06CD-49D4-90A7-4DD2EA555E26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5/22/2021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/>
                </a:solidFill>
              </a:rPr>
              <a:t>3-</a:t>
            </a:r>
            <a:fld id="{BBD371DA-3377-49BE-8560-CACD1F5DD3B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5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DEB9-8391-4F36-8F74-1C2576C8B2AB}" type="datetime1">
              <a:rPr lang="en-US" smtClean="0"/>
              <a:t>5/22/2021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2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2A9C-ED76-44F0-8056-62D83D95920A}" type="datetime1">
              <a:rPr lang="en-US" smtClean="0"/>
              <a:t>5/22/2021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0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62DC-66FB-4C93-BD19-9522C8772846}" type="datetime1">
              <a:rPr lang="en-US" smtClean="0"/>
              <a:t>5/22/2021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EE96-D573-49C7-9665-9A0CF1AC6B35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7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65A5F-0D18-4F23-9A01-54B13C14D7B4}" type="datetime1">
              <a:rPr lang="en-US" smtClean="0"/>
              <a:t>5/22/2021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1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C106E3-E5B6-4AF9-96F5-92079C224DA7}" type="datetime1">
              <a:rPr lang="en-US" smtClean="0"/>
              <a:t>5/22/2021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3759A8-B362-401F-B6D8-321F24DC6A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21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t>3-</a:t>
            </a:r>
            <a:fld id="{1A8F01D8-8DEA-436A-AB8C-E039E20EFE39}" type="slidenum">
              <a:rPr lang="en-US" smtClean="0">
                <a:solidFill>
                  <a:srgbClr val="000000"/>
                </a:solidFill>
                <a:latin typeface="Tahoma" pitchFamily="34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itchFamily="34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C106E3-E5B6-4AF9-96F5-92079C224DA7}" type="datetime1">
              <a:rPr lang="en-US" smtClean="0">
                <a:solidFill>
                  <a:prstClr val="black"/>
                </a:solidFill>
              </a:rPr>
              <a:pPr/>
              <a:t>5/22/2021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3759A8-B362-401F-B6D8-321F24DC6AE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8.wmf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7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3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سوم – لایه انتقال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3" y="2214554"/>
            <a:ext cx="4000528" cy="3429024"/>
          </a:xfrm>
        </p:spPr>
        <p:txBody>
          <a:bodyPr>
            <a:normAutofit/>
          </a:bodyPr>
          <a:lstStyle/>
          <a:p>
            <a:pPr algn="r" rtl="1">
              <a:lnSpc>
                <a:spcPct val="16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یادگیری پروتکل های لایه انتقال در اینترنت</a:t>
            </a: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1600" b="1" dirty="0" smtClean="0">
                <a:cs typeface="B Nazanin" pitchFamily="2" charset="-78"/>
              </a:rPr>
              <a:t>:UDP</a:t>
            </a:r>
            <a:r>
              <a:rPr lang="fa-IR" sz="1600" b="1" dirty="0" smtClean="0">
                <a:cs typeface="B Nazanin" pitchFamily="2" charset="-78"/>
              </a:rPr>
              <a:t> پروتکل انتقال غیر اتصالگرا</a:t>
            </a:r>
            <a:endParaRPr lang="en-US" sz="1600" b="1" dirty="0" smtClean="0">
              <a:cs typeface="B Nazanin" pitchFamily="2" charset="-78"/>
            </a:endParaRP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en-US" sz="1600" b="1" dirty="0" smtClean="0">
                <a:cs typeface="B Nazanin" pitchFamily="2" charset="-78"/>
              </a:rPr>
              <a:t>:TCP</a:t>
            </a:r>
            <a:r>
              <a:rPr lang="fa-IR" sz="1600" b="1" dirty="0" smtClean="0">
                <a:cs typeface="B Nazanin" pitchFamily="2" charset="-78"/>
              </a:rPr>
              <a:t> پروتکل انتقال  اتصالگرا</a:t>
            </a:r>
            <a:endParaRPr lang="en-US" sz="1600" b="1" dirty="0" smtClean="0">
              <a:cs typeface="B Nazanin" pitchFamily="2" charset="-78"/>
            </a:endParaRPr>
          </a:p>
          <a:p>
            <a:pPr lvl="1" algn="r" rtl="1">
              <a:lnSpc>
                <a:spcPct val="160000"/>
              </a:lnSpc>
              <a:buFont typeface="Wingdings" pitchFamily="2" charset="2"/>
              <a:buChar char="v"/>
            </a:pPr>
            <a:r>
              <a:rPr lang="fa-IR" sz="1600" b="1" dirty="0" smtClean="0">
                <a:cs typeface="B Nazanin" pitchFamily="2" charset="-78"/>
              </a:rPr>
              <a:t>کنترل ازدحام </a:t>
            </a:r>
            <a:r>
              <a:rPr lang="en-US" sz="1600" b="1" dirty="0" smtClean="0">
                <a:cs typeface="B Nazanin" pitchFamily="2" charset="-78"/>
              </a:rPr>
              <a:t>TCP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429125" y="1357299"/>
            <a:ext cx="4071967" cy="4000528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200000"/>
              </a:lnSpc>
              <a:buNone/>
            </a:pPr>
            <a:r>
              <a:rPr lang="fa-IR" sz="2400" b="1" u="sng" dirty="0" smtClean="0">
                <a:solidFill>
                  <a:srgbClr val="0808B8"/>
                </a:solidFill>
                <a:cs typeface="B Nazanin" pitchFamily="2" charset="-78"/>
              </a:rPr>
              <a:t>هدف :</a:t>
            </a:r>
            <a:endParaRPr lang="en-US" sz="2400" b="1" u="sng" dirty="0" smtClean="0">
              <a:solidFill>
                <a:srgbClr val="0808B8"/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درک اصول پشت سرویس های لایه انتقال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مالتی پلکس و دی مالتی پلکس کردن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انتقال مطمئن داده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کنترل جریان</a:t>
            </a:r>
          </a:p>
          <a:p>
            <a:pPr lvl="1"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کنترل ازدحام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2526-DE8F-493D-94D0-CD7917BC356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B Titr" pitchFamily="2" charset="-78"/>
              </a:rPr>
              <a:t>Connectionless </a:t>
            </a:r>
            <a:r>
              <a:rPr lang="en-US" sz="3600" b="1" dirty="0" err="1" smtClean="0">
                <a:cs typeface="B Titr" pitchFamily="2" charset="-78"/>
              </a:rPr>
              <a:t>demux</a:t>
            </a:r>
            <a:r>
              <a:rPr lang="en-US" sz="3600" b="1" dirty="0" smtClean="0">
                <a:cs typeface="B Titr" pitchFamily="2" charset="-78"/>
              </a:rPr>
              <a:t> (cont)</a:t>
            </a:r>
          </a:p>
        </p:txBody>
      </p:sp>
      <p:sp>
        <p:nvSpPr>
          <p:cNvPr id="26629" name="Rectangle 44"/>
          <p:cNvSpPr>
            <a:spLocks noGrp="1" noChangeArrowheads="1"/>
          </p:cNvSpPr>
          <p:nvPr>
            <p:ph sz="quarter" idx="13"/>
          </p:nvPr>
        </p:nvSpPr>
        <p:spPr>
          <a:xfrm>
            <a:off x="152400" y="1428736"/>
            <a:ext cx="86868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DatagramSocket serverSocket = new DatagramSocket(6428);</a:t>
            </a:r>
          </a:p>
          <a:p>
            <a:endParaRPr lang="en-US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E6E0CFEA-BBD5-4F5B-B25A-6176FDE371DC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81000" y="2114536"/>
            <a:ext cx="8077200" cy="3219450"/>
            <a:chOff x="432" y="1920"/>
            <a:chExt cx="5088" cy="2028"/>
          </a:xfrm>
        </p:grpSpPr>
        <p:sp>
          <p:nvSpPr>
            <p:cNvPr id="26632" name="Text Box 14"/>
            <p:cNvSpPr txBox="1">
              <a:spLocks noChangeArrowheads="1"/>
            </p:cNvSpPr>
            <p:nvPr/>
          </p:nvSpPr>
          <p:spPr bwMode="auto">
            <a:xfrm>
              <a:off x="5019" y="3456"/>
              <a:ext cx="49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808B8"/>
                  </a:solidFill>
                </a:rPr>
                <a:t>Client</a:t>
              </a:r>
            </a:p>
            <a:p>
              <a:r>
                <a:rPr lang="en-US">
                  <a:solidFill>
                    <a:srgbClr val="0808B8"/>
                  </a:solidFill>
                </a:rPr>
                <a:t>IP:B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432" y="1920"/>
              <a:ext cx="637" cy="1980"/>
              <a:chOff x="1008" y="1922"/>
              <a:chExt cx="637" cy="198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26689" name="Rectangle 5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6690" name="Rectangle 6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6691" name="Rectangle 7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6692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sp>
              <p:nvSpPr>
                <p:cNvPr id="26693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26687" name="Rectangle 11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8" name="Oval 12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/>
                    <a:t>P2</a:t>
                  </a:r>
                </a:p>
              </p:txBody>
            </p:sp>
          </p:grpSp>
          <p:sp>
            <p:nvSpPr>
              <p:cNvPr id="26684" name="Text Box 13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47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808B8"/>
                    </a:solidFill>
                  </a:rPr>
                  <a:t>client</a:t>
                </a:r>
              </a:p>
              <a:p>
                <a:r>
                  <a:rPr lang="en-US" sz="2000" dirty="0">
                    <a:solidFill>
                      <a:srgbClr val="0808B8"/>
                    </a:solidFill>
                  </a:rPr>
                  <a:t> IP: A</a:t>
                </a:r>
              </a:p>
            </p:txBody>
          </p:sp>
          <p:sp>
            <p:nvSpPr>
              <p:cNvPr id="26685" name="Line 15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686" name="Line 33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26680" name="Rectangle 17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1" name="Oval 18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26675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9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26673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4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6637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8" name="Line 34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9" name="Rectangle 49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6640" name="Rectangle 50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6641" name="Rectangle 51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6642" name="Rectangle 52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6643" name="Rectangle 53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26671" name="Rectangle 5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2" name="Oval 5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P3</a:t>
                </a:r>
              </a:p>
            </p:txBody>
          </p:sp>
        </p:grpSp>
        <p:sp>
          <p:nvSpPr>
            <p:cNvPr id="26645" name="Text Box 57"/>
            <p:cNvSpPr txBox="1">
              <a:spLocks noChangeArrowheads="1"/>
            </p:cNvSpPr>
            <p:nvPr/>
          </p:nvSpPr>
          <p:spPr bwMode="auto">
            <a:xfrm>
              <a:off x="2661" y="3502"/>
              <a:ext cx="52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808B8"/>
                  </a:solidFill>
                </a:rPr>
                <a:t>server</a:t>
              </a:r>
            </a:p>
            <a:p>
              <a:r>
                <a:rPr lang="en-US" sz="2000">
                  <a:solidFill>
                    <a:srgbClr val="0808B8"/>
                  </a:solidFill>
                </a:rPr>
                <a:t>IP: C</a:t>
              </a:r>
            </a:p>
          </p:txBody>
        </p:sp>
        <p:sp>
          <p:nvSpPr>
            <p:cNvPr id="26646" name="Line 58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7" name="Line 59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8" name="Line 67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9" name="Line 68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26668" name="Rectangle 41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6669" name="Rectangle 42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DP: 9157</a:t>
                </a:r>
              </a:p>
            </p:txBody>
          </p:sp>
          <p:sp>
            <p:nvSpPr>
              <p:cNvPr id="26670" name="Rectangle 43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1" name="Line 7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2" name="Line 7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Line 7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4" name="Line 7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5" name="Line 7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6" name="Line 7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Rectangle 37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6658" name="Rectangle 38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DP: 6428</a:t>
              </a:r>
            </a:p>
          </p:txBody>
        </p:sp>
        <p:sp>
          <p:nvSpPr>
            <p:cNvPr id="26659" name="Rectangle 39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26665" name="Rectangle 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SP: 6428</a:t>
                </a:r>
              </a:p>
            </p:txBody>
          </p:sp>
          <p:sp>
            <p:nvSpPr>
              <p:cNvPr id="26666" name="Rectangle 80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DP: 5775</a:t>
                </a:r>
              </a:p>
            </p:txBody>
          </p:sp>
          <p:sp>
            <p:nvSpPr>
              <p:cNvPr id="26667" name="Rectangle 81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82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26662" name="Rectangle 83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SP: 5775</a:t>
                </a:r>
              </a:p>
            </p:txBody>
          </p:sp>
          <p:sp>
            <p:nvSpPr>
              <p:cNvPr id="26663" name="Rectangle 84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DP: 6428</a:t>
                </a:r>
              </a:p>
            </p:txBody>
          </p:sp>
          <p:sp>
            <p:nvSpPr>
              <p:cNvPr id="26664" name="Rectangle 85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31" name="Text Box 87"/>
          <p:cNvSpPr txBox="1">
            <a:spLocks noChangeArrowheads="1"/>
          </p:cNvSpPr>
          <p:nvPr/>
        </p:nvSpPr>
        <p:spPr bwMode="auto">
          <a:xfrm>
            <a:off x="381000" y="5543536"/>
            <a:ext cx="363696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SP provides “return address”</a:t>
            </a:r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 rot="10800000" flipV="1">
            <a:off x="4843464" y="1757338"/>
            <a:ext cx="3157561" cy="90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808B8"/>
                </a:solidFill>
              </a:rPr>
              <a:t>Connection-oriented </a:t>
            </a:r>
            <a:r>
              <a:rPr lang="en-US" dirty="0" err="1" smtClean="0">
                <a:solidFill>
                  <a:srgbClr val="0808B8"/>
                </a:solidFill>
              </a:rPr>
              <a:t>demux</a:t>
            </a:r>
            <a:endParaRPr lang="en-US" dirty="0" smtClean="0">
              <a:solidFill>
                <a:srgbClr val="0808B8"/>
              </a:solidFill>
            </a:endParaRP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DE14818-15C4-48E0-A8E1-08D044771C00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29179" y="1571612"/>
            <a:ext cx="4157663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سوکت های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TCP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(برخلاف سوکت های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) با چهار تایی زیر شناخته می شوند: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source IP address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source port number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IP address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port number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میزبان دریافت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کننده با استفاده از هر چهار مقدار فوق، اقدام به هدایت سگمنت به سوکت مناسب می نماید.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1500174"/>
            <a:ext cx="4414897" cy="471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 میزبان می تواند از سوکت های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TCP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همزمان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متعددی پشتیبانی نماید.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baseline="0" dirty="0" smtClean="0">
                <a:cs typeface="B Nazanin" pitchFamily="2" charset="-78"/>
              </a:rPr>
              <a:t>هر سوکت توسط چهارتایی خودش مشخص می شود.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برای مثال در سرویس دهنده وب،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برای هر ارتباط مشتری، از سوکت مختلفی استفاده  خواهد نمود: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000" baseline="0" dirty="0" smtClean="0">
                <a:cs typeface="B Nazanin" pitchFamily="2" charset="-78"/>
              </a:rPr>
              <a:t>حتی</a:t>
            </a:r>
            <a:r>
              <a:rPr lang="fa-IR" sz="2000" dirty="0" smtClean="0">
                <a:cs typeface="B Nazanin" pitchFamily="2" charset="-78"/>
              </a:rPr>
              <a:t> در درخواست های </a:t>
            </a:r>
            <a:r>
              <a:rPr lang="en-US" sz="2000" dirty="0" smtClean="0">
                <a:cs typeface="B Nazanin" pitchFamily="2" charset="-78"/>
              </a:rPr>
              <a:t>HTTP</a:t>
            </a:r>
            <a:r>
              <a:rPr lang="fa-IR" sz="2000" dirty="0" smtClean="0">
                <a:cs typeface="B Nazanin" pitchFamily="2" charset="-78"/>
              </a:rPr>
              <a:t> غیر دائمی، برای هر درخواست هم، یک سوکت  متفاوت ایجاد خواهد نمود.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  <p:bldP spid="9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B Titr" pitchFamily="2" charset="-78"/>
              </a:rPr>
              <a:t>Connection-oriented </a:t>
            </a:r>
            <a:r>
              <a:rPr lang="en-US" sz="3600" b="1" dirty="0" err="1" smtClean="0">
                <a:cs typeface="B Titr" pitchFamily="2" charset="-78"/>
              </a:rPr>
              <a:t>demux</a:t>
            </a:r>
            <a:endParaRPr lang="en-US" sz="3600" b="1" dirty="0" smtClean="0">
              <a:cs typeface="B Titr" pitchFamily="2" charset="-78"/>
            </a:endParaRPr>
          </a:p>
        </p:txBody>
      </p:sp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DE14818-15C4-48E0-A8E1-08D044771C00}" type="slidenum">
              <a:rPr lang="en-US"/>
              <a:pPr/>
              <a:t>12</a:t>
            </a:fld>
            <a:endParaRPr lang="en-US"/>
          </a:p>
        </p:txBody>
      </p:sp>
      <p:pic>
        <p:nvPicPr>
          <p:cNvPr id="8" name="Picture 7" descr="fig03_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7500990" cy="514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14"/>
            <a:ext cx="8572560" cy="1225536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cs typeface="B Titr" pitchFamily="2" charset="-78"/>
              </a:rPr>
              <a:t>Connection-oriented </a:t>
            </a:r>
            <a:r>
              <a:rPr lang="en-US" sz="3200" b="1" dirty="0" err="1" smtClean="0">
                <a:cs typeface="B Titr" pitchFamily="2" charset="-78"/>
              </a:rPr>
              <a:t>demux</a:t>
            </a:r>
            <a:r>
              <a:rPr lang="en-US" sz="3200" b="1" dirty="0" smtClean="0">
                <a:cs typeface="B Titr" pitchFamily="2" charset="-78"/>
              </a:rPr>
              <a:t>: </a:t>
            </a:r>
            <a:r>
              <a:rPr lang="fa-IR" sz="3200" b="1" dirty="0" smtClean="0">
                <a:cs typeface="B Titr" pitchFamily="2" charset="-78"/>
              </a:rPr>
              <a:t/>
            </a:r>
            <a:br>
              <a:rPr lang="fa-IR" sz="3200" b="1" dirty="0" smtClean="0">
                <a:cs typeface="B Titr" pitchFamily="2" charset="-78"/>
              </a:rPr>
            </a:br>
            <a:r>
              <a:rPr lang="en-US" sz="3200" b="1" dirty="0" smtClean="0">
                <a:cs typeface="B Titr" pitchFamily="2" charset="-78"/>
              </a:rPr>
              <a:t>Threaded Web Server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A986FCF-B981-4361-9F28-4A5DB7970E98}" type="slidenum">
              <a:rPr lang="en-US"/>
              <a:pPr/>
              <a:t>13</a:t>
            </a:fld>
            <a:endParaRPr lang="en-US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662863" y="4010012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1571612"/>
            <a:ext cx="1011238" cy="3136900"/>
            <a:chOff x="240" y="1440"/>
            <a:chExt cx="637" cy="197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" y="1440"/>
              <a:ext cx="637" cy="1500"/>
              <a:chOff x="608" y="2454"/>
              <a:chExt cx="1261" cy="1500"/>
            </a:xfrm>
          </p:grpSpPr>
          <p:sp>
            <p:nvSpPr>
              <p:cNvPr id="29764" name="Rectangle 6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9765" name="Rectangle 7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9766" name="Rectangle 8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9767" name="Rectangle 9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  <p:sp>
            <p:nvSpPr>
              <p:cNvPr id="29768" name="Rectangle 10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09" y="1484"/>
              <a:ext cx="377" cy="315"/>
              <a:chOff x="2614" y="2862"/>
              <a:chExt cx="377" cy="315"/>
            </a:xfrm>
          </p:grpSpPr>
          <p:sp>
            <p:nvSpPr>
              <p:cNvPr id="29762" name="Rectangle 1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Oval 1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/>
                  <a:t>P1</a:t>
                </a:r>
              </a:p>
            </p:txBody>
          </p:sp>
        </p:grpSp>
        <p:sp>
          <p:nvSpPr>
            <p:cNvPr id="29760" name="Text Box 14"/>
            <p:cNvSpPr txBox="1">
              <a:spLocks noChangeArrowheads="1"/>
            </p:cNvSpPr>
            <p:nvPr/>
          </p:nvSpPr>
          <p:spPr bwMode="auto">
            <a:xfrm>
              <a:off x="293" y="2974"/>
              <a:ext cx="5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 IP: A</a:t>
              </a:r>
            </a:p>
          </p:txBody>
        </p:sp>
        <p:sp>
          <p:nvSpPr>
            <p:cNvPr id="29761" name="Line 15"/>
            <p:cNvSpPr>
              <a:spLocks noChangeShapeType="1"/>
            </p:cNvSpPr>
            <p:nvPr/>
          </p:nvSpPr>
          <p:spPr bwMode="auto">
            <a:xfrm>
              <a:off x="528" y="1726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575550" y="1611300"/>
            <a:ext cx="598488" cy="500062"/>
            <a:chOff x="2614" y="2862"/>
            <a:chExt cx="377" cy="315"/>
          </a:xfrm>
        </p:grpSpPr>
        <p:sp>
          <p:nvSpPr>
            <p:cNvPr id="29756" name="Rectangle 1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Oval 1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934200" y="1571612"/>
            <a:ext cx="1503363" cy="2381250"/>
            <a:chOff x="608" y="2454"/>
            <a:chExt cx="1261" cy="1500"/>
          </a:xfrm>
        </p:grpSpPr>
        <p:sp>
          <p:nvSpPr>
            <p:cNvPr id="29751" name="Rectangle 20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Rectangle 21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Rectangle 22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Rectangle 23"/>
            <p:cNvSpPr>
              <a:spLocks noChangeArrowheads="1"/>
            </p:cNvSpPr>
            <p:nvPr/>
          </p:nvSpPr>
          <p:spPr bwMode="auto">
            <a:xfrm>
              <a:off x="608" y="33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Rectangle 24"/>
            <p:cNvSpPr>
              <a:spLocks noChangeArrowheads="1"/>
            </p:cNvSpPr>
            <p:nvPr/>
          </p:nvSpPr>
          <p:spPr bwMode="auto">
            <a:xfrm>
              <a:off x="608" y="36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035800" y="1635112"/>
            <a:ext cx="598488" cy="500063"/>
            <a:chOff x="2614" y="2862"/>
            <a:chExt cx="377" cy="315"/>
          </a:xfrm>
        </p:grpSpPr>
        <p:sp>
          <p:nvSpPr>
            <p:cNvPr id="29749" name="Rectangle 26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Oval 27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P2</a:t>
              </a:r>
            </a:p>
          </p:txBody>
        </p:sp>
      </p:grpSp>
      <p:sp>
        <p:nvSpPr>
          <p:cNvPr id="29706" name="Line 28"/>
          <p:cNvSpPr>
            <a:spLocks noChangeShapeType="1"/>
          </p:cNvSpPr>
          <p:nvPr/>
        </p:nvSpPr>
        <p:spPr bwMode="auto">
          <a:xfrm>
            <a:off x="8077200" y="2028812"/>
            <a:ext cx="0" cy="1752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Rectangle 29"/>
          <p:cNvSpPr>
            <a:spLocks noChangeArrowheads="1"/>
          </p:cNvSpPr>
          <p:nvPr/>
        </p:nvSpPr>
        <p:spPr bwMode="auto">
          <a:xfrm>
            <a:off x="3733800" y="1571612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8" name="Rectangle 30"/>
          <p:cNvSpPr>
            <a:spLocks noChangeArrowheads="1"/>
          </p:cNvSpPr>
          <p:nvPr/>
        </p:nvSpPr>
        <p:spPr bwMode="auto">
          <a:xfrm>
            <a:off x="3733800" y="2028812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9" name="Rectangle 31"/>
          <p:cNvSpPr>
            <a:spLocks noChangeArrowheads="1"/>
          </p:cNvSpPr>
          <p:nvPr/>
        </p:nvSpPr>
        <p:spPr bwMode="auto">
          <a:xfrm>
            <a:off x="3733800" y="2524112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0" name="Rectangle 32"/>
          <p:cNvSpPr>
            <a:spLocks noChangeArrowheads="1"/>
          </p:cNvSpPr>
          <p:nvPr/>
        </p:nvSpPr>
        <p:spPr bwMode="auto">
          <a:xfrm>
            <a:off x="3733800" y="3000362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1" name="Rectangle 33"/>
          <p:cNvSpPr>
            <a:spLocks noChangeArrowheads="1"/>
          </p:cNvSpPr>
          <p:nvPr/>
        </p:nvSpPr>
        <p:spPr bwMode="auto">
          <a:xfrm>
            <a:off x="3733800" y="3476612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2" name="Rectangle 35"/>
          <p:cNvSpPr>
            <a:spLocks noChangeArrowheads="1"/>
          </p:cNvSpPr>
          <p:nvPr/>
        </p:nvSpPr>
        <p:spPr bwMode="auto">
          <a:xfrm>
            <a:off x="3810000" y="1952612"/>
            <a:ext cx="571500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Text Box 37"/>
          <p:cNvSpPr txBox="1">
            <a:spLocks noChangeArrowheads="1"/>
          </p:cNvSpPr>
          <p:nvPr/>
        </p:nvSpPr>
        <p:spPr bwMode="auto">
          <a:xfrm>
            <a:off x="3919538" y="4083037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server</a:t>
            </a:r>
          </a:p>
          <a:p>
            <a:r>
              <a:rPr lang="en-US" sz="200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29714" name="Line 38"/>
          <p:cNvSpPr>
            <a:spLocks noChangeShapeType="1"/>
          </p:cNvSpPr>
          <p:nvPr/>
        </p:nvSpPr>
        <p:spPr bwMode="auto">
          <a:xfrm flipV="1">
            <a:off x="4343400" y="2105012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Line 39"/>
          <p:cNvSpPr>
            <a:spLocks noChangeShapeType="1"/>
          </p:cNvSpPr>
          <p:nvPr/>
        </p:nvSpPr>
        <p:spPr bwMode="auto">
          <a:xfrm>
            <a:off x="838200" y="3781412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6" name="Line 40"/>
          <p:cNvSpPr>
            <a:spLocks noChangeShapeType="1"/>
          </p:cNvSpPr>
          <p:nvPr/>
        </p:nvSpPr>
        <p:spPr bwMode="auto">
          <a:xfrm flipV="1">
            <a:off x="4572000" y="2105012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Line 41"/>
          <p:cNvSpPr>
            <a:spLocks noChangeShapeType="1"/>
          </p:cNvSpPr>
          <p:nvPr/>
        </p:nvSpPr>
        <p:spPr bwMode="auto">
          <a:xfrm>
            <a:off x="4572000" y="3781412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8" name="Line 42"/>
          <p:cNvSpPr>
            <a:spLocks noChangeShapeType="1"/>
          </p:cNvSpPr>
          <p:nvPr/>
        </p:nvSpPr>
        <p:spPr bwMode="auto">
          <a:xfrm>
            <a:off x="4343400" y="2257412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Line 43"/>
          <p:cNvSpPr>
            <a:spLocks noChangeShapeType="1"/>
          </p:cNvSpPr>
          <p:nvPr/>
        </p:nvSpPr>
        <p:spPr bwMode="auto">
          <a:xfrm>
            <a:off x="1219200" y="3781412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0" name="Rectangle 44"/>
          <p:cNvSpPr>
            <a:spLocks noChangeArrowheads="1"/>
          </p:cNvSpPr>
          <p:nvPr/>
        </p:nvSpPr>
        <p:spPr bwMode="auto">
          <a:xfrm>
            <a:off x="1600200" y="3705212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SP: 9157</a:t>
            </a:r>
          </a:p>
        </p:txBody>
      </p:sp>
      <p:sp>
        <p:nvSpPr>
          <p:cNvPr id="29721" name="Rectangle 45"/>
          <p:cNvSpPr>
            <a:spLocks noChangeArrowheads="1"/>
          </p:cNvSpPr>
          <p:nvPr/>
        </p:nvSpPr>
        <p:spPr bwMode="auto">
          <a:xfrm>
            <a:off x="1600200" y="4010012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DP: 80</a:t>
            </a:r>
          </a:p>
        </p:txBody>
      </p:sp>
      <p:sp>
        <p:nvSpPr>
          <p:cNvPr id="29722" name="Rectangle 46"/>
          <p:cNvSpPr>
            <a:spLocks noChangeArrowheads="1"/>
          </p:cNvSpPr>
          <p:nvPr/>
        </p:nvSpPr>
        <p:spPr bwMode="auto">
          <a:xfrm>
            <a:off x="1600200" y="4314812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6248400" y="3705212"/>
            <a:ext cx="990600" cy="914400"/>
            <a:chOff x="3936" y="2784"/>
            <a:chExt cx="624" cy="576"/>
          </a:xfrm>
        </p:grpSpPr>
        <p:sp>
          <p:nvSpPr>
            <p:cNvPr id="29746" name="Rectangle 48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29747" name="Rectangle 49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9748" name="Rectangle 50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4" name="Rectangle 52"/>
          <p:cNvSpPr>
            <a:spLocks noChangeArrowheads="1"/>
          </p:cNvSpPr>
          <p:nvPr/>
        </p:nvSpPr>
        <p:spPr bwMode="auto">
          <a:xfrm>
            <a:off x="4419600" y="1952612"/>
            <a:ext cx="571500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Oval 53"/>
          <p:cNvSpPr>
            <a:spLocks noChangeArrowheads="1"/>
          </p:cNvSpPr>
          <p:nvPr/>
        </p:nvSpPr>
        <p:spPr bwMode="auto">
          <a:xfrm>
            <a:off x="3733800" y="1647812"/>
            <a:ext cx="19050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P4</a:t>
            </a:r>
          </a:p>
        </p:txBody>
      </p:sp>
      <p:sp>
        <p:nvSpPr>
          <p:cNvPr id="29726" name="Rectangle 55"/>
          <p:cNvSpPr>
            <a:spLocks noChangeArrowheads="1"/>
          </p:cNvSpPr>
          <p:nvPr/>
        </p:nvSpPr>
        <p:spPr bwMode="auto">
          <a:xfrm>
            <a:off x="5022850" y="1941500"/>
            <a:ext cx="571500" cy="195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7740650" y="1649400"/>
            <a:ext cx="598488" cy="500062"/>
            <a:chOff x="2614" y="2862"/>
            <a:chExt cx="377" cy="315"/>
          </a:xfrm>
        </p:grpSpPr>
        <p:sp>
          <p:nvSpPr>
            <p:cNvPr id="29744" name="Rectangle 5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Oval 5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P3</a:t>
              </a:r>
            </a:p>
          </p:txBody>
        </p:sp>
      </p:grpSp>
      <p:sp>
        <p:nvSpPr>
          <p:cNvPr id="29728" name="Line 60"/>
          <p:cNvSpPr>
            <a:spLocks noChangeShapeType="1"/>
          </p:cNvSpPr>
          <p:nvPr/>
        </p:nvSpPr>
        <p:spPr bwMode="auto">
          <a:xfrm>
            <a:off x="7391400" y="2105012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29" name="Line 61"/>
          <p:cNvSpPr>
            <a:spLocks noChangeShapeType="1"/>
          </p:cNvSpPr>
          <p:nvPr/>
        </p:nvSpPr>
        <p:spPr bwMode="auto">
          <a:xfrm>
            <a:off x="5334000" y="3629012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30" name="Line 62"/>
          <p:cNvSpPr>
            <a:spLocks noChangeShapeType="1"/>
          </p:cNvSpPr>
          <p:nvPr/>
        </p:nvSpPr>
        <p:spPr bwMode="auto">
          <a:xfrm flipV="1">
            <a:off x="5334000" y="2105012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731" name="Rectangle 63"/>
          <p:cNvSpPr>
            <a:spLocks noChangeArrowheads="1"/>
          </p:cNvSpPr>
          <p:nvPr/>
        </p:nvSpPr>
        <p:spPr bwMode="auto">
          <a:xfrm>
            <a:off x="1600200" y="4619612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Rectangle 64"/>
          <p:cNvSpPr>
            <a:spLocks noChangeArrowheads="1"/>
          </p:cNvSpPr>
          <p:nvPr/>
        </p:nvSpPr>
        <p:spPr bwMode="auto">
          <a:xfrm>
            <a:off x="6248400" y="4619612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9733" name="Text Box 65"/>
          <p:cNvSpPr txBox="1">
            <a:spLocks noChangeArrowheads="1"/>
          </p:cNvSpPr>
          <p:nvPr/>
        </p:nvSpPr>
        <p:spPr bwMode="auto">
          <a:xfrm>
            <a:off x="1736725" y="42275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4" name="Text Box 66"/>
          <p:cNvSpPr txBox="1">
            <a:spLocks noChangeArrowheads="1"/>
          </p:cNvSpPr>
          <p:nvPr/>
        </p:nvSpPr>
        <p:spPr bwMode="auto">
          <a:xfrm>
            <a:off x="1676400" y="4314812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S-IP: A</a:t>
            </a:r>
          </a:p>
        </p:txBody>
      </p:sp>
      <p:sp>
        <p:nvSpPr>
          <p:cNvPr id="29735" name="Text Box 67"/>
          <p:cNvSpPr txBox="1">
            <a:spLocks noChangeArrowheads="1"/>
          </p:cNvSpPr>
          <p:nvPr/>
        </p:nvSpPr>
        <p:spPr bwMode="auto">
          <a:xfrm>
            <a:off x="1676400" y="4619612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D-IP:C</a:t>
            </a:r>
          </a:p>
        </p:txBody>
      </p:sp>
      <p:sp>
        <p:nvSpPr>
          <p:cNvPr id="29736" name="Text Box 68"/>
          <p:cNvSpPr txBox="1">
            <a:spLocks noChangeArrowheads="1"/>
          </p:cNvSpPr>
          <p:nvPr/>
        </p:nvSpPr>
        <p:spPr bwMode="auto">
          <a:xfrm>
            <a:off x="6335713" y="4314812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5791200" y="2181212"/>
            <a:ext cx="990600" cy="914400"/>
            <a:chOff x="3936" y="2784"/>
            <a:chExt cx="624" cy="576"/>
          </a:xfrm>
        </p:grpSpPr>
        <p:sp>
          <p:nvSpPr>
            <p:cNvPr id="29741" name="Rectangle 70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SP: 5775</a:t>
              </a:r>
            </a:p>
          </p:txBody>
        </p:sp>
        <p:sp>
          <p:nvSpPr>
            <p:cNvPr id="29742" name="Rectangle 71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29743" name="Rectangle 72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8" name="Rectangle 73"/>
          <p:cNvSpPr>
            <a:spLocks noChangeArrowheads="1"/>
          </p:cNvSpPr>
          <p:nvPr/>
        </p:nvSpPr>
        <p:spPr bwMode="auto">
          <a:xfrm>
            <a:off x="5791200" y="3095612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29739" name="Rectangle 74"/>
          <p:cNvSpPr>
            <a:spLocks noChangeArrowheads="1"/>
          </p:cNvSpPr>
          <p:nvPr/>
        </p:nvSpPr>
        <p:spPr bwMode="auto">
          <a:xfrm>
            <a:off x="5867400" y="2790812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sp>
        <p:nvSpPr>
          <p:cNvPr id="29740" name="Line 75"/>
          <p:cNvSpPr>
            <a:spLocks noChangeShapeType="1"/>
          </p:cNvSpPr>
          <p:nvPr/>
        </p:nvSpPr>
        <p:spPr bwMode="auto">
          <a:xfrm flipH="1">
            <a:off x="6172200" y="340041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285720" y="5350061"/>
            <a:ext cx="8501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dirty="0" smtClean="0">
                <a:cs typeface="B Nazanin" pitchFamily="2" charset="-78"/>
              </a:rPr>
              <a:t>در وب سرورهای پیشرفته، به جای ایجاد یک پروسس به ازای هر درخواست، از یک پروسس با نخهای مختلف به ازای درخواست های مختلف استفاده می شود. و این عمل باعث بهبود کارایی می باشد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14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290"/>
            <a:ext cx="8343900" cy="84294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UDP: User Datagram Protocol [RFC 768]</a:t>
            </a: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3-</a:t>
            </a:r>
            <a:fld id="{19173820-7BEF-42AC-88A6-94014001CC6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29179" y="1285860"/>
            <a:ext cx="4157663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پروتکل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انتقال اینترنتی، که 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دارای هیچ گونه افزونگی نسبت به پروتکل لایه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شبکه ندارد.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”حداکثر تلاش“ می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سگمنت های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ممکن است: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baseline="0" dirty="0" smtClean="0">
                <a:cs typeface="B Nazanin" pitchFamily="2" charset="-78"/>
              </a:rPr>
              <a:t>از دست بروند. </a:t>
            </a:r>
            <a:r>
              <a:rPr lang="en-US" baseline="0" dirty="0" smtClean="0">
                <a:cs typeface="B Nazanin" pitchFamily="2" charset="-78"/>
              </a:rPr>
              <a:t>(loss)</a:t>
            </a:r>
            <a:endParaRPr lang="fa-IR" baseline="0" dirty="0" smtClean="0">
              <a:cs typeface="B Nazanin" pitchFamily="2" charset="-78"/>
            </a:endParaRP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خارج از ترتیب به کاربرد تحویل داده شوند.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(out of order)</a:t>
            </a:r>
          </a:p>
          <a:p>
            <a:pPr marL="342900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b="1" noProof="0" dirty="0" smtClean="0">
                <a:solidFill>
                  <a:srgbClr val="FF0000"/>
                </a:solidFill>
                <a:cs typeface="B Nazanin" pitchFamily="2" charset="-78"/>
              </a:rPr>
              <a:t>غیر متصل است :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هیچ عمل</a:t>
            </a:r>
            <a:r>
              <a:rPr kumimoji="0" lang="fa-IR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دست تکانی بین فرستنده و گیرنده انجام نمی گیرد.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baseline="0" noProof="0" dirty="0" smtClean="0">
                <a:cs typeface="B Nazanin" pitchFamily="2" charset="-78"/>
              </a:rPr>
              <a:t>هر</a:t>
            </a:r>
            <a:r>
              <a:rPr lang="fa-IR" noProof="0" dirty="0" smtClean="0">
                <a:cs typeface="B Nazanin" pitchFamily="2" charset="-78"/>
              </a:rPr>
              <a:t> سگمنت </a:t>
            </a:r>
            <a:r>
              <a:rPr lang="en-US" noProof="0" dirty="0" smtClean="0">
                <a:cs typeface="B Nazanin" pitchFamily="2" charset="-78"/>
              </a:rPr>
              <a:t>UDP</a:t>
            </a:r>
            <a:r>
              <a:rPr lang="fa-IR" noProof="0" dirty="0" smtClean="0">
                <a:cs typeface="B Nazanin" pitchFamily="2" charset="-78"/>
              </a:rPr>
              <a:t> مستقل از دیگر سگمنت های پردازش می شود.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282" y="1857364"/>
            <a:ext cx="4157663" cy="3429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چرا یک چنین پروتکل </a:t>
            </a:r>
            <a:r>
              <a:rPr lang="en-US" sz="2000" dirty="0" smtClean="0">
                <a:solidFill>
                  <a:srgbClr val="C00000"/>
                </a:solidFill>
                <a:cs typeface="B Nazanin" pitchFamily="2" charset="-78"/>
              </a:rPr>
              <a:t>UDP</a:t>
            </a:r>
            <a:r>
              <a:rPr lang="fa-IR" sz="2000" dirty="0" smtClean="0">
                <a:solidFill>
                  <a:srgbClr val="C00000"/>
                </a:solidFill>
                <a:cs typeface="B Nazanin" pitchFamily="2" charset="-78"/>
              </a:rPr>
              <a:t>یی  وجود دارد؟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بدون نیاز به برقراری اتصال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( باعث ایجاد تاخیر اضافی در انتقال خواهد شد)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baseline="0" dirty="0" smtClean="0">
                <a:solidFill>
                  <a:srgbClr val="FF0000"/>
                </a:solidFill>
                <a:cs typeface="B Nazanin" pitchFamily="2" charset="-78"/>
              </a:rPr>
              <a:t>ساده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است: نیازی به داشتن  ”وضعیت ارتباطی“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(connection state)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بین فرستنده و گیرنده نیست.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دارای سرآیند سگمنت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کوچکتری است.</a:t>
            </a:r>
          </a:p>
          <a:p>
            <a:pPr marL="800100" lvl="1" indent="-342900" algn="r" rtl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baseline="0" dirty="0" smtClean="0">
                <a:solidFill>
                  <a:srgbClr val="FF0000"/>
                </a:solidFill>
                <a:cs typeface="B Nazanin" pitchFamily="2" charset="-78"/>
              </a:rPr>
              <a:t>دارای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کنترل ازدحام نیست: می تواند با هر سرعتی که مایل بود داده ها را ارسال نماید.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1" grpId="0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290"/>
            <a:ext cx="8343900" cy="714380"/>
          </a:xfrm>
        </p:spPr>
        <p:txBody>
          <a:bodyPr>
            <a:normAutofit/>
          </a:bodyPr>
          <a:lstStyle/>
          <a:p>
            <a:pPr rtl="1"/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بیشتر در مورد </a:t>
            </a: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UDP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بدانیم </a:t>
            </a:r>
            <a:endParaRPr lang="en-US" sz="36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3-</a:t>
            </a:r>
            <a:fld id="{19173820-7BEF-42AC-88A6-94014001CC6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00562" y="1142984"/>
            <a:ext cx="4500594" cy="507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امروزه حدود 75% ویدئو ها و صداهای جریانی از </a:t>
            </a:r>
            <a:r>
              <a:rPr lang="en-US" dirty="0" smtClean="0">
                <a:cs typeface="B Nazanin" pitchFamily="2" charset="-78"/>
              </a:rPr>
              <a:t>TCP</a:t>
            </a:r>
            <a:r>
              <a:rPr lang="fa-IR" dirty="0" smtClean="0">
                <a:cs typeface="B Nazanin" pitchFamily="2" charset="-78"/>
              </a:rPr>
              <a:t> استفاده می نمایند. بخصوص زمانیکه نرخ از دست دادن بسته ها کم باشد. </a:t>
            </a:r>
          </a:p>
          <a:p>
            <a:pPr marL="342900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امروزه بسیاری از سازمانها بدلایل امنیتی ترافیک </a:t>
            </a:r>
            <a:r>
              <a:rPr lang="en-US" dirty="0" smtClean="0">
                <a:cs typeface="B Nazanin" pitchFamily="2" charset="-78"/>
              </a:rPr>
              <a:t>UDP</a:t>
            </a:r>
            <a:r>
              <a:rPr lang="fa-IR" dirty="0" smtClean="0">
                <a:cs typeface="B Nazanin" pitchFamily="2" charset="-78"/>
              </a:rPr>
              <a:t> را محدود می نمایند.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اغلب در کاربردهای چند رسانه ای مورد استفاده قرار می گیرد.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تحمل گم شدن داده ها را دارند </a:t>
            </a:r>
            <a:r>
              <a:rPr lang="en-US" dirty="0" smtClean="0">
                <a:cs typeface="B Nazanin" pitchFamily="2" charset="-78"/>
              </a:rPr>
              <a:t>(loss tolerant)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حساس به نرخ ارسال هستند </a:t>
            </a:r>
            <a:r>
              <a:rPr lang="en-US" dirty="0" smtClean="0">
                <a:cs typeface="B Nazanin" pitchFamily="2" charset="-78"/>
              </a:rPr>
              <a:t>(rate sensitive)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استفاده های دیگر از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 smtClean="0">
                <a:cs typeface="B Nazanin" pitchFamily="2" charset="-78"/>
              </a:rPr>
              <a:t>DNS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SNMP</a:t>
            </a:r>
            <a:endParaRPr kumimoji="0" lang="fa-IR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برای داشتن انتقال مطمئن بر روی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بایستی این قابلیت اطمینان را در لایه کاربرد اضافه نمود.</a:t>
            </a:r>
          </a:p>
          <a:p>
            <a:pPr marL="800100" lvl="1" indent="-342900" algn="r" rtl="1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baseline="0" dirty="0" smtClean="0">
                <a:cs typeface="B Nazanin" pitchFamily="2" charset="-78"/>
              </a:rPr>
              <a:t>بازیابی</a:t>
            </a:r>
            <a:r>
              <a:rPr lang="fa-IR" dirty="0" smtClean="0">
                <a:cs typeface="B Nazanin" pitchFamily="2" charset="-78"/>
              </a:rPr>
              <a:t> خطا در سطح کاربرد!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4282" y="1285860"/>
            <a:ext cx="4143404" cy="3972010"/>
            <a:chOff x="4068767" y="1665288"/>
            <a:chExt cx="4598983" cy="411488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43525" y="2000250"/>
              <a:ext cx="3324225" cy="3200400"/>
            </a:xfrm>
            <a:prstGeom prst="rect">
              <a:avLst/>
            </a:prstGeom>
            <a:solidFill>
              <a:srgbClr val="0808B8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267325" y="2095500"/>
              <a:ext cx="3324225" cy="3200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251450" y="2117725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031038" y="2117725"/>
              <a:ext cx="1452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5257800" y="2495550"/>
              <a:ext cx="33289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248275" y="2895600"/>
              <a:ext cx="3324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6905625" y="2095500"/>
              <a:ext cx="0" cy="395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6407150" y="1665288"/>
              <a:ext cx="949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7362825" y="1862138"/>
              <a:ext cx="1200150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rot="10800000">
              <a:off x="5253038" y="1871663"/>
              <a:ext cx="11287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124575" y="3951288"/>
              <a:ext cx="1501775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(message)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695950" y="5380064"/>
              <a:ext cx="23674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808B8"/>
                  </a:solidFill>
                </a:rPr>
                <a:t>UDP segment format</a:t>
              </a:r>
              <a:endParaRPr lang="en-US" sz="2400" dirty="0">
                <a:solidFill>
                  <a:srgbClr val="0808B8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6905625" y="2505075"/>
              <a:ext cx="0" cy="395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632450" y="2508250"/>
              <a:ext cx="8509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length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180263" y="2498725"/>
              <a:ext cx="12080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068767" y="2212975"/>
              <a:ext cx="1036633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800" dirty="0"/>
                <a:t>Length, in</a:t>
              </a:r>
            </a:p>
            <a:p>
              <a:pPr algn="r"/>
              <a:r>
                <a:rPr lang="en-US" sz="1800" dirty="0"/>
                <a:t>bytes of UDP</a:t>
              </a:r>
            </a:p>
            <a:p>
              <a:pPr algn="r"/>
              <a:r>
                <a:rPr lang="en-US" sz="1800" dirty="0"/>
                <a:t>segment,</a:t>
              </a:r>
            </a:p>
            <a:p>
              <a:pPr algn="r"/>
              <a:r>
                <a:rPr lang="en-US" sz="1800" dirty="0"/>
                <a:t>including</a:t>
              </a:r>
            </a:p>
            <a:p>
              <a:pPr algn="r"/>
              <a:r>
                <a:rPr lang="en-US" sz="1800" dirty="0"/>
                <a:t>header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981575" y="2543175"/>
              <a:ext cx="714375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4290"/>
            <a:ext cx="8343900" cy="928694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UDP checksum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مجموع مقابله ای</a:t>
            </a:r>
            <a:endParaRPr lang="en-US" sz="36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3-</a:t>
            </a:r>
            <a:fld id="{19173820-7BEF-42AC-88A6-94014001CC6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43438" y="2000240"/>
            <a:ext cx="4357718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</a:pPr>
            <a:r>
              <a:rPr lang="fa-IR" u="sng" dirty="0" smtClean="0">
                <a:solidFill>
                  <a:srgbClr val="FF0000"/>
                </a:solidFill>
                <a:cs typeface="B Nazanin" pitchFamily="2" charset="-78"/>
              </a:rPr>
              <a:t>فرستنده: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محتوای سگمنت را بصورت دنباله ای از اعداد صحیح 16 بیتی در نظر می گیرد.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مجموع مقابله ای را حساب می نماید: ( با مکمل یک نمودن مجموع اعداد صحیح 16 بیتی)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سپس فرستنده مقدار این جمع مقابله ای را در داخل فیلد مربوطه در سگمنت </a:t>
            </a:r>
            <a:r>
              <a:rPr lang="en-US" dirty="0" smtClean="0">
                <a:cs typeface="B Nazanin" pitchFamily="2" charset="-78"/>
              </a:rPr>
              <a:t>UDP</a:t>
            </a:r>
            <a:r>
              <a:rPr lang="fa-IR" dirty="0" smtClean="0">
                <a:cs typeface="B Nazanin" pitchFamily="2" charset="-78"/>
              </a:rPr>
              <a:t> قرار می دهد.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78205" y="1285860"/>
            <a:ext cx="693170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هدف :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 شناسایی خطا در سگمنت انتقال یافته ( بعنوان مثال تغییر برخی از بیت ها)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42844" y="1857364"/>
            <a:ext cx="4357718" cy="3571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</a:pPr>
            <a:r>
              <a:rPr lang="fa-IR" u="sng" dirty="0" smtClean="0">
                <a:solidFill>
                  <a:srgbClr val="FF0000"/>
                </a:solidFill>
                <a:cs typeface="B Nazanin" pitchFamily="2" charset="-78"/>
              </a:rPr>
              <a:t>گیرنده: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مجموع مقابله های سگمنت دریافتی را به دست آورده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آیا این مجموع مقابله ای اخیر  با مجموع مقابله ای که در فیلد مربوطه است یکسان است؟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خیر: خطا شناسایی شده است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بله : خطایی شناسایی نشده است، البته ممکن است خطا رخ داده باشد ولی شناسایی نشده است.</a:t>
            </a:r>
            <a:br>
              <a:rPr lang="fa-IR" dirty="0" smtClean="0">
                <a:cs typeface="B Nazanin" pitchFamily="2" charset="-78"/>
              </a:rPr>
            </a:br>
            <a:endParaRPr lang="fa-IR" dirty="0" smtClean="0">
              <a:cs typeface="B Nazanin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922" y="5357826"/>
            <a:ext cx="83631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00B050"/>
                </a:solidFill>
                <a:cs typeface="B Nazanin" pitchFamily="2" charset="-78"/>
              </a:rPr>
              <a:t>چون </a:t>
            </a:r>
            <a:r>
              <a:rPr lang="en-US" sz="2000" dirty="0" smtClean="0">
                <a:solidFill>
                  <a:srgbClr val="00B050"/>
                </a:solidFill>
                <a:cs typeface="B Nazanin" pitchFamily="2" charset="-78"/>
              </a:rPr>
              <a:t>UDP</a:t>
            </a:r>
            <a:r>
              <a:rPr lang="fa-IR" sz="2000" dirty="0" smtClean="0">
                <a:solidFill>
                  <a:srgbClr val="00B050"/>
                </a:solidFill>
                <a:cs typeface="B Nazanin" pitchFamily="2" charset="-78"/>
              </a:rPr>
              <a:t> قابلیت کنترل ازدحام را ندارد، و هر کس می خواهد ویدئو را با بالاترین نرخ دریافت نماید،</a:t>
            </a:r>
            <a:br>
              <a:rPr lang="fa-IR" sz="2000" dirty="0" smtClean="0">
                <a:solidFill>
                  <a:srgbClr val="00B050"/>
                </a:solidFill>
                <a:cs typeface="B Nazanin" pitchFamily="2" charset="-78"/>
              </a:rPr>
            </a:br>
            <a:r>
              <a:rPr lang="fa-IR" sz="2000" dirty="0" smtClean="0">
                <a:solidFill>
                  <a:srgbClr val="00B050"/>
                </a:solidFill>
                <a:cs typeface="B Nazanin" pitchFamily="2" charset="-78"/>
              </a:rPr>
              <a:t> آنگاه بسیاری از بسته بر روی مسیر یابها سرریز خواهند شد.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27" grpId="0"/>
      <p:bldP spid="28" grpId="0" build="p" bldLvl="2"/>
      <p:bldP spid="29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52"/>
            <a:ext cx="8343900" cy="1143008"/>
          </a:xfrm>
        </p:spPr>
        <p:txBody>
          <a:bodyPr>
            <a:normAutofit/>
          </a:bodyPr>
          <a:lstStyle/>
          <a:p>
            <a:pPr rtl="1"/>
            <a:r>
              <a:rPr lang="en-US" altLang="en-US" sz="3600" b="1" dirty="0" smtClean="0">
                <a:solidFill>
                  <a:srgbClr val="0808B8"/>
                </a:solidFill>
                <a:cs typeface="B Titr" pitchFamily="2" charset="-78"/>
              </a:rPr>
              <a:t>Internet Checksum Example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مثالی از محاسبه مجموع مقابله ای</a:t>
            </a:r>
            <a:endParaRPr lang="en-US" sz="36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317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3-</a:t>
            </a:r>
            <a:fld id="{19173820-7BEF-42AC-88A6-94014001CC6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000100" y="1494526"/>
            <a:ext cx="728667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توجه : در هنگام محاسبه مجموع اعداد، اگر بیت نقلی از آخرین مرتبه تولید شود، بایستی آنرا نیز به نتایح افزود.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مثال :  محاسبه مجموع دو عدد صحیح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05000" y="3571876"/>
            <a:ext cx="6400800" cy="2369880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 dirty="0">
                <a:latin typeface="Comic Sans MS" pitchFamily="66" charset="0"/>
              </a:rPr>
              <a:t>  1  1  1  0  0  1  1  0  0  1  1  0  0  1  1  0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 dirty="0">
                <a:latin typeface="Comic Sans MS" pitchFamily="66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algn="l"/>
            <a:r>
              <a:rPr lang="en-US" altLang="en-US" sz="2000" b="1" dirty="0">
                <a:latin typeface="Comic Sans MS" pitchFamily="66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>
              <a:latin typeface="Comic Sans MS" pitchFamily="66" charset="0"/>
            </a:endParaRPr>
          </a:p>
          <a:p>
            <a:pPr algn="l"/>
            <a:r>
              <a:rPr lang="en-US" altLang="en-US" sz="20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 dirty="0">
                <a:latin typeface="Comic Sans MS" pitchFamily="66" charset="0"/>
              </a:rPr>
              <a:t>  1  0  1  1  1  0  1  1  1  0  1  1  1  1  0  0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 dirty="0">
                <a:latin typeface="Comic Sans MS" pitchFamily="66" charset="0"/>
              </a:rPr>
              <a:t>  0  1  0  0  0  1  0  0  0  1  0  0  0  0  1  1</a:t>
            </a:r>
            <a:endParaRPr lang="en-US" altLang="en-US" sz="2400" b="1" dirty="0">
              <a:latin typeface="Comic Sans MS" pitchFamily="66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1828800" y="439896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905000" y="4575176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4800" y="4530726"/>
            <a:ext cx="154622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Comic Sans MS" pitchFamily="66" charset="0"/>
              </a:rPr>
              <a:t>wraparound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214438" y="5138739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Comic Sans MS" pitchFamily="66" charset="0"/>
              </a:rPr>
              <a:t>sum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1813" y="5491164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Comic Sans MS" pitchFamily="66" charset="0"/>
              </a:rPr>
              <a:t>checksum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1828800" y="5118101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2066925" y="4881564"/>
            <a:ext cx="5862661" cy="119072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58 h 58"/>
              <a:gd name="T4" fmla="*/ 3788 w 3788"/>
              <a:gd name="T5" fmla="*/ 58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9586" y="485776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rgbClr val="FF0000"/>
                </a:solidFill>
              </a:rPr>
              <a:t>1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 uiExpand="1" build="p" bldLvl="2"/>
      <p:bldP spid="12" grpId="0" animBg="1"/>
      <p:bldP spid="17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2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19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808B8"/>
                </a:solidFill>
              </a:rPr>
              <a:t>Principles of Reliable data transfer</a:t>
            </a:r>
            <a:endParaRPr lang="en-US" b="1" dirty="0" smtClean="0">
              <a:solidFill>
                <a:srgbClr val="0808B8"/>
              </a:solidFill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333500"/>
            <a:ext cx="76581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sz="2000" smtClean="0"/>
              <a:t>important in app., transport, link layers</a:t>
            </a:r>
          </a:p>
          <a:p>
            <a:r>
              <a:rPr lang="en-US" sz="2000" smtClean="0"/>
              <a:t>top-10 list of important networking topics!</a:t>
            </a:r>
          </a:p>
          <a:p>
            <a:endParaRPr lang="en-US" sz="2400" smtClean="0"/>
          </a:p>
        </p:txBody>
      </p:sp>
      <p:sp>
        <p:nvSpPr>
          <p:cNvPr id="36870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55000" lnSpcReduction="20000"/>
          </a:bodyPr>
          <a:lstStyle/>
          <a:p>
            <a:r>
              <a:rPr lang="en-US" sz="2000" dirty="0" smtClean="0"/>
              <a:t>characteristics of unreliable channel will determine complexity of reliable data transfer protocol (</a:t>
            </a:r>
            <a:r>
              <a:rPr lang="en-US" sz="2000" dirty="0" err="1" smtClean="0"/>
              <a:t>rdt</a:t>
            </a:r>
            <a:r>
              <a:rPr lang="en-US" sz="2000" dirty="0" smtClean="0"/>
              <a:t>)</a:t>
            </a:r>
            <a:endParaRPr lang="en-US" sz="2400" dirty="0" smtClean="0"/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D298CB1-834D-4338-BE6E-88E769B4D87C}" type="slidenum">
              <a:rPr lang="en-US"/>
              <a:pPr/>
              <a:t>20</a:t>
            </a:fld>
            <a:endParaRPr lang="en-US"/>
          </a:p>
        </p:txBody>
      </p:sp>
      <p:pic>
        <p:nvPicPr>
          <p:cNvPr id="36871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808B8"/>
                </a:solidFill>
              </a:rPr>
              <a:t>Principles of Reliable data transfer</a:t>
            </a:r>
            <a:endParaRPr lang="en-US" dirty="0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333500"/>
            <a:ext cx="76581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sz="2000" smtClean="0"/>
              <a:t>important in app., transport, link layers</a:t>
            </a:r>
          </a:p>
          <a:p>
            <a:r>
              <a:rPr lang="en-US" sz="2000" smtClean="0"/>
              <a:t>top-10 list of important networking topics!</a:t>
            </a:r>
          </a:p>
          <a:p>
            <a:endParaRPr lang="en-US" sz="2400" smtClean="0"/>
          </a:p>
        </p:txBody>
      </p:sp>
      <p:sp>
        <p:nvSpPr>
          <p:cNvPr id="3789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55000" lnSpcReduction="20000"/>
          </a:bodyPr>
          <a:lstStyle/>
          <a:p>
            <a:r>
              <a:rPr lang="en-US" sz="2000" smtClean="0"/>
              <a:t>characteristics of unreliable channel will determine complexity of reliable data transfer protocol (rdt)</a:t>
            </a:r>
            <a:endParaRPr lang="en-US" sz="2400" smtClean="0"/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ACB2C4F-593A-48F0-ADBE-07B50C486156}" type="slidenum">
              <a:rPr lang="en-US"/>
              <a:pPr/>
              <a:t>21</a:t>
            </a:fld>
            <a:endParaRPr lang="en-US"/>
          </a:p>
        </p:txBody>
      </p:sp>
      <p:pic>
        <p:nvPicPr>
          <p:cNvPr id="37895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348" y="4714884"/>
            <a:ext cx="738664" cy="9286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Network layers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714348" y="4643446"/>
            <a:ext cx="34290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808B8"/>
                </a:solidFill>
              </a:rPr>
              <a:t>Principles of Reliable data transfer</a:t>
            </a:r>
            <a:endParaRPr lang="en-US" dirty="0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333500"/>
            <a:ext cx="76581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important in app., transport, link layers</a:t>
            </a:r>
          </a:p>
          <a:p>
            <a:r>
              <a:rPr lang="en-US" sz="2000" dirty="0" smtClean="0"/>
              <a:t>top-10 list of important networking topics!</a:t>
            </a:r>
          </a:p>
          <a:p>
            <a:endParaRPr lang="en-US" sz="2400" dirty="0" smtClean="0"/>
          </a:p>
        </p:txBody>
      </p:sp>
      <p:sp>
        <p:nvSpPr>
          <p:cNvPr id="3891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04825" y="5619750"/>
            <a:ext cx="7781925" cy="466725"/>
          </a:xfrm>
        </p:spPr>
        <p:txBody>
          <a:bodyPr>
            <a:normAutofit fontScale="55000" lnSpcReduction="20000"/>
          </a:bodyPr>
          <a:lstStyle/>
          <a:p>
            <a:r>
              <a:rPr lang="en-US" sz="2000" smtClean="0"/>
              <a:t>characteristics of unreliable channel will determine complexity of reliable data transfer protocol (rdt)</a:t>
            </a:r>
            <a:endParaRPr lang="en-US" sz="2400" smtClean="0"/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ADEB1C1-EBDE-4725-9931-29AD9D450E6C}" type="slidenum">
              <a:rPr lang="en-US"/>
              <a:pPr/>
              <a:t>22</a:t>
            </a:fld>
            <a:endParaRPr lang="en-US"/>
          </a:p>
        </p:txBody>
      </p:sp>
      <p:pic>
        <p:nvPicPr>
          <p:cNvPr id="38919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4348" y="4714884"/>
            <a:ext cx="738664" cy="92869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Network layers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714348" y="4643446"/>
            <a:ext cx="34290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Reliable data transfer: getting started</a:t>
            </a:r>
            <a:endParaRPr lang="en-US" b="1" dirty="0" smtClean="0">
              <a:solidFill>
                <a:srgbClr val="0808B8"/>
              </a:solidFill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3298D5-383B-4836-B455-35C7693D3401}" type="slidenum">
              <a:rPr lang="en-US"/>
              <a:pPr/>
              <a:t>23</a:t>
            </a:fld>
            <a:endParaRPr lang="en-US"/>
          </a:p>
        </p:txBody>
      </p:sp>
      <p:pic>
        <p:nvPicPr>
          <p:cNvPr id="39941" name="Picture 3" descr="rdt_p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76" y="1460500"/>
            <a:ext cx="4049713" cy="1416050"/>
            <a:chOff x="90" y="920"/>
            <a:chExt cx="2551" cy="892"/>
          </a:xfrm>
        </p:grpSpPr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 err="1">
                  <a:solidFill>
                    <a:srgbClr val="FF0000"/>
                  </a:solidFill>
                  <a:latin typeface="Comic Sans MS" pitchFamily="66" charset="0"/>
                </a:rPr>
                <a:t>rdt_send</a:t>
              </a:r>
              <a:r>
                <a:rPr lang="en-US" sz="1800" b="1" dirty="0">
                  <a:solidFill>
                    <a:srgbClr val="FF0000"/>
                  </a:solidFill>
                  <a:latin typeface="Comic Sans MS" pitchFamily="66" charset="0"/>
                </a:rPr>
                <a:t>():</a:t>
              </a:r>
              <a:r>
                <a:rPr lang="en-US" sz="1800" dirty="0">
                  <a:latin typeface="Comic Sans MS" pitchFamily="66" charset="0"/>
                </a:rPr>
                <a:t> called from above, (e.g., by app.). Passed data to </a:t>
              </a:r>
            </a:p>
            <a:p>
              <a:r>
                <a:rPr lang="en-US" sz="1800" dirty="0">
                  <a:latin typeface="Comic Sans MS" pitchFamily="66" charset="0"/>
                </a:rPr>
                <a:t>deliver to receiver upper layer</a:t>
              </a:r>
              <a:endParaRPr lang="en-US" sz="2400" dirty="0">
                <a:latin typeface="Comic Sans MS" pitchFamily="66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0" y="930"/>
              <a:ext cx="2370" cy="882"/>
              <a:chOff x="90" y="942"/>
              <a:chExt cx="2370" cy="882"/>
            </a:xfrm>
          </p:grpSpPr>
          <p:sp>
            <p:nvSpPr>
              <p:cNvPr id="39962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63" name="Rectangle 10"/>
              <p:cNvSpPr>
                <a:spLocks noChangeArrowheads="1"/>
              </p:cNvSpPr>
              <p:nvPr/>
            </p:nvSpPr>
            <p:spPr bwMode="auto">
              <a:xfrm>
                <a:off x="9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39956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9958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59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9954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55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9948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49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9950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51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853298D5-383B-4836-B455-35C7693D3401}" type="slidenum">
              <a:rPr lang="en-US"/>
              <a:pPr/>
              <a:t>24</a:t>
            </a:fld>
            <a:endParaRPr lang="en-US"/>
          </a:p>
        </p:txBody>
      </p:sp>
      <p:pic>
        <p:nvPicPr>
          <p:cNvPr id="29" name="Picture 28" descr="fig03_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5325"/>
            <a:ext cx="7875286" cy="6174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Reliable data transfer: getting started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انتقال مطمئن داده : شروع</a:t>
            </a:r>
            <a:endParaRPr lang="en-US" sz="32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14350" y="1285860"/>
            <a:ext cx="8129616" cy="2552703"/>
          </a:xfrm>
          <a:noFill/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روش کار: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بطور پیوسته اقدام به توسعه طرفین فرستنده و گیرنده می نماییم. </a:t>
            </a:r>
            <a:r>
              <a:rPr lang="en-US" sz="2000" dirty="0" smtClean="0">
                <a:cs typeface="B Nazanin" pitchFamily="2" charset="-78"/>
              </a:rPr>
              <a:t>(</a:t>
            </a:r>
            <a:r>
              <a:rPr lang="en-US" sz="2000" dirty="0" err="1" smtClean="0">
                <a:cs typeface="B Nazanin" pitchFamily="2" charset="-78"/>
              </a:rPr>
              <a:t>rdt</a:t>
            </a:r>
            <a:r>
              <a:rPr lang="en-US" sz="2000" dirty="0" smtClean="0">
                <a:cs typeface="B Nazanin" pitchFamily="2" charset="-78"/>
              </a:rPr>
              <a:t>)</a:t>
            </a:r>
            <a:endParaRPr lang="fa-IR" sz="20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فقط  انتقال یکطرفه را مد نظر خواهیم داشت. (البته اطلاعات کنترلی دو طرفه هستند)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از روش ماشین های با حالت محدود </a:t>
            </a:r>
            <a:r>
              <a:rPr lang="en-US" sz="2000" dirty="0" smtClean="0">
                <a:cs typeface="B Nazanin" pitchFamily="2" charset="-78"/>
              </a:rPr>
              <a:t>(FSM)</a:t>
            </a:r>
            <a:r>
              <a:rPr lang="fa-IR" sz="2000" dirty="0" smtClean="0">
                <a:cs typeface="B Nazanin" pitchFamily="2" charset="-78"/>
              </a:rPr>
              <a:t> برای تعیین نحوه کار فرستنده و گیرنده استفاده خواهیم نمود.</a:t>
            </a:r>
            <a:endParaRPr lang="en-US" sz="2000" dirty="0" smtClean="0"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1406" y="3903681"/>
            <a:ext cx="8610600" cy="2311401"/>
            <a:chOff x="71406" y="3903681"/>
            <a:chExt cx="8610600" cy="2311401"/>
          </a:xfrm>
        </p:grpSpPr>
        <p:grpSp>
          <p:nvGrpSpPr>
            <p:cNvPr id="26" name="Group 25"/>
            <p:cNvGrpSpPr/>
            <p:nvPr/>
          </p:nvGrpSpPr>
          <p:grpSpPr>
            <a:xfrm>
              <a:off x="71406" y="3903681"/>
              <a:ext cx="8610600" cy="2168525"/>
              <a:chOff x="71406" y="3903681"/>
              <a:chExt cx="8610600" cy="2168525"/>
            </a:xfrm>
          </p:grpSpPr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3043206" y="4510106"/>
                <a:ext cx="885825" cy="942975"/>
                <a:chOff x="690" y="3294"/>
                <a:chExt cx="558" cy="594"/>
              </a:xfrm>
            </p:grpSpPr>
            <p:sp>
              <p:nvSpPr>
                <p:cNvPr id="40983" name="Oval 5"/>
                <p:cNvSpPr>
                  <a:spLocks noChangeArrowheads="1"/>
                </p:cNvSpPr>
                <p:nvPr/>
              </p:nvSpPr>
              <p:spPr bwMode="auto">
                <a:xfrm>
                  <a:off x="738" y="3294"/>
                  <a:ext cx="510" cy="552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84" name="Oval 6"/>
                <p:cNvSpPr>
                  <a:spLocks noChangeArrowheads="1"/>
                </p:cNvSpPr>
                <p:nvPr/>
              </p:nvSpPr>
              <p:spPr bwMode="auto">
                <a:xfrm>
                  <a:off x="690" y="3336"/>
                  <a:ext cx="510" cy="55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8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01" y="3425"/>
                  <a:ext cx="441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/>
                    <a:t>state</a:t>
                  </a:r>
                </a:p>
                <a:p>
                  <a:pPr algn="ctr"/>
                  <a:r>
                    <a:rPr lang="en-US" sz="2000" dirty="0"/>
                    <a:t>1</a:t>
                  </a:r>
                </a:p>
              </p:txBody>
            </p:sp>
          </p:grpSp>
          <p:sp>
            <p:nvSpPr>
              <p:cNvPr id="40967" name="Freeform 8"/>
              <p:cNvSpPr>
                <a:spLocks/>
              </p:cNvSpPr>
              <p:nvPr/>
            </p:nvSpPr>
            <p:spPr bwMode="auto">
              <a:xfrm>
                <a:off x="3929031" y="4529156"/>
                <a:ext cx="3952875" cy="285750"/>
              </a:xfrm>
              <a:custGeom>
                <a:avLst/>
                <a:gdLst>
                  <a:gd name="T0" fmla="*/ 0 w 1446"/>
                  <a:gd name="T1" fmla="*/ 180 h 180"/>
                  <a:gd name="T2" fmla="*/ 1446 w 1446"/>
                  <a:gd name="T3" fmla="*/ 168 h 180"/>
                  <a:gd name="T4" fmla="*/ 0 60000 65536"/>
                  <a:gd name="T5" fmla="*/ 0 60000 65536"/>
                  <a:gd name="T6" fmla="*/ 0 w 1446"/>
                  <a:gd name="T7" fmla="*/ 0 h 180"/>
                  <a:gd name="T8" fmla="*/ 1446 w 1446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46" h="180">
                    <a:moveTo>
                      <a:pt x="0" y="180"/>
                    </a:moveTo>
                    <a:cubicBezTo>
                      <a:pt x="540" y="30"/>
                      <a:pt x="972" y="0"/>
                      <a:pt x="1446" y="16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" name="Group 9"/>
              <p:cNvGrpSpPr>
                <a:grpSpLocks/>
              </p:cNvGrpSpPr>
              <p:nvPr/>
            </p:nvGrpSpPr>
            <p:grpSpPr bwMode="auto">
              <a:xfrm>
                <a:off x="7796181" y="4614881"/>
                <a:ext cx="885825" cy="942975"/>
                <a:chOff x="690" y="3294"/>
                <a:chExt cx="558" cy="594"/>
              </a:xfrm>
            </p:grpSpPr>
            <p:sp>
              <p:nvSpPr>
                <p:cNvPr id="40980" name="Oval 10"/>
                <p:cNvSpPr>
                  <a:spLocks noChangeArrowheads="1"/>
                </p:cNvSpPr>
                <p:nvPr/>
              </p:nvSpPr>
              <p:spPr bwMode="auto">
                <a:xfrm>
                  <a:off x="738" y="3294"/>
                  <a:ext cx="510" cy="552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81" name="Oval 11"/>
                <p:cNvSpPr>
                  <a:spLocks noChangeArrowheads="1"/>
                </p:cNvSpPr>
                <p:nvPr/>
              </p:nvSpPr>
              <p:spPr bwMode="auto">
                <a:xfrm>
                  <a:off x="690" y="3336"/>
                  <a:ext cx="510" cy="55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8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41" y="3425"/>
                  <a:ext cx="441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dirty="0"/>
                    <a:t>state</a:t>
                  </a:r>
                </a:p>
                <a:p>
                  <a:pPr algn="ctr"/>
                  <a:r>
                    <a:rPr lang="en-US" sz="2000" dirty="0"/>
                    <a:t>2</a:t>
                  </a:r>
                </a:p>
              </p:txBody>
            </p:sp>
          </p:grpSp>
          <p:sp>
            <p:nvSpPr>
              <p:cNvPr id="40969" name="Text Box 13"/>
              <p:cNvSpPr txBox="1">
                <a:spLocks noChangeArrowheads="1"/>
              </p:cNvSpPr>
              <p:nvPr/>
            </p:nvSpPr>
            <p:spPr bwMode="auto">
              <a:xfrm>
                <a:off x="3929058" y="3903681"/>
                <a:ext cx="329449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 sz="1600" dirty="0" smtClean="0">
                    <a:solidFill>
                      <a:srgbClr val="FF0000"/>
                    </a:solidFill>
                    <a:cs typeface="B Nazanin" pitchFamily="2" charset="-78"/>
                  </a:rPr>
                  <a:t>رویدادی که بخاطر آن انتقال حالت انجام می شود </a:t>
                </a:r>
                <a:endParaRPr lang="en-US" sz="2000" dirty="0">
                  <a:latin typeface="Times New Roman" pitchFamily="18" charset="0"/>
                  <a:cs typeface="B Nazanin" pitchFamily="2" charset="-78"/>
                </a:endParaRPr>
              </a:p>
            </p:txBody>
          </p:sp>
          <p:sp>
            <p:nvSpPr>
              <p:cNvPr id="40970" name="Text Box 14"/>
              <p:cNvSpPr txBox="1">
                <a:spLocks noChangeArrowheads="1"/>
              </p:cNvSpPr>
              <p:nvPr/>
            </p:nvSpPr>
            <p:spPr bwMode="auto">
              <a:xfrm>
                <a:off x="4553683" y="4198956"/>
                <a:ext cx="268054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a-IR" sz="1600" dirty="0" smtClean="0">
                    <a:solidFill>
                      <a:srgbClr val="FF0000"/>
                    </a:solidFill>
                    <a:cs typeface="B Nazanin" pitchFamily="2" charset="-78"/>
                  </a:rPr>
                  <a:t>عملی که روی این انتقال انجام می گیرد.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B Nazanin" pitchFamily="2" charset="-78"/>
                </a:endParaRPr>
              </a:p>
            </p:txBody>
          </p:sp>
          <p:sp>
            <p:nvSpPr>
              <p:cNvPr id="40971" name="Line 15"/>
              <p:cNvSpPr>
                <a:spLocks noChangeShapeType="1"/>
              </p:cNvSpPr>
              <p:nvPr/>
            </p:nvSpPr>
            <p:spPr bwMode="auto">
              <a:xfrm>
                <a:off x="3948078" y="4243405"/>
                <a:ext cx="3214710" cy="476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972" name="Rectangle 16"/>
              <p:cNvSpPr>
                <a:spLocks noChangeArrowheads="1"/>
              </p:cNvSpPr>
              <p:nvPr/>
            </p:nvSpPr>
            <p:spPr bwMode="auto">
              <a:xfrm>
                <a:off x="71406" y="4576781"/>
                <a:ext cx="2771775" cy="123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algn="r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</a:rPr>
                  <a:t>state:</a:t>
                </a:r>
                <a:r>
                  <a:rPr lang="en-US" sz="1800" dirty="0"/>
                  <a:t> when in this “state” next state uniquely determined by next event</a:t>
                </a:r>
              </a:p>
            </p:txBody>
          </p:sp>
          <p:sp>
            <p:nvSpPr>
              <p:cNvPr id="40973" name="Freeform 17"/>
              <p:cNvSpPr>
                <a:spLocks/>
              </p:cNvSpPr>
              <p:nvPr/>
            </p:nvSpPr>
            <p:spPr bwMode="auto">
              <a:xfrm>
                <a:off x="3328956" y="5453081"/>
                <a:ext cx="95250" cy="581025"/>
              </a:xfrm>
              <a:custGeom>
                <a:avLst/>
                <a:gdLst>
                  <a:gd name="T0" fmla="*/ 48 w 60"/>
                  <a:gd name="T1" fmla="*/ 366 h 366"/>
                  <a:gd name="T2" fmla="*/ 60 w 60"/>
                  <a:gd name="T3" fmla="*/ 0 h 366"/>
                  <a:gd name="T4" fmla="*/ 0 60000 65536"/>
                  <a:gd name="T5" fmla="*/ 0 60000 65536"/>
                  <a:gd name="T6" fmla="*/ 0 w 60"/>
                  <a:gd name="T7" fmla="*/ 0 h 366"/>
                  <a:gd name="T8" fmla="*/ 60 w 60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366">
                    <a:moveTo>
                      <a:pt x="48" y="366"/>
                    </a:moveTo>
                    <a:cubicBezTo>
                      <a:pt x="0" y="204"/>
                      <a:pt x="60" y="55"/>
                      <a:pt x="6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4" name="Freeform 18"/>
              <p:cNvSpPr>
                <a:spLocks/>
              </p:cNvSpPr>
              <p:nvPr/>
            </p:nvSpPr>
            <p:spPr bwMode="auto">
              <a:xfrm flipH="1" flipV="1">
                <a:off x="8472456" y="5491181"/>
                <a:ext cx="95250" cy="581025"/>
              </a:xfrm>
              <a:custGeom>
                <a:avLst/>
                <a:gdLst>
                  <a:gd name="T0" fmla="*/ 48 w 60"/>
                  <a:gd name="T1" fmla="*/ 366 h 366"/>
                  <a:gd name="T2" fmla="*/ 60 w 60"/>
                  <a:gd name="T3" fmla="*/ 0 h 366"/>
                  <a:gd name="T4" fmla="*/ 0 60000 65536"/>
                  <a:gd name="T5" fmla="*/ 0 60000 65536"/>
                  <a:gd name="T6" fmla="*/ 0 w 60"/>
                  <a:gd name="T7" fmla="*/ 0 h 366"/>
                  <a:gd name="T8" fmla="*/ 60 w 60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366">
                    <a:moveTo>
                      <a:pt x="48" y="366"/>
                    </a:moveTo>
                    <a:cubicBezTo>
                      <a:pt x="0" y="204"/>
                      <a:pt x="60" y="55"/>
                      <a:pt x="6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5" name="Line 19"/>
              <p:cNvSpPr>
                <a:spLocks noChangeShapeType="1"/>
              </p:cNvSpPr>
              <p:nvPr/>
            </p:nvSpPr>
            <p:spPr bwMode="auto">
              <a:xfrm>
                <a:off x="3852831" y="5195906"/>
                <a:ext cx="1571625" cy="7524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4529106" y="4999056"/>
                <a:ext cx="966788" cy="671513"/>
                <a:chOff x="3516" y="3260"/>
                <a:chExt cx="609" cy="423"/>
              </a:xfrm>
            </p:grpSpPr>
            <p:sp>
              <p:nvSpPr>
                <p:cNvPr id="409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64" y="3260"/>
                  <a:ext cx="48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rgbClr val="FF0000"/>
                      </a:solidFill>
                    </a:rPr>
                    <a:t>event</a:t>
                  </a:r>
                  <a:endParaRPr lang="en-US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409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532" y="3452"/>
                  <a:ext cx="59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FF0000"/>
                      </a:solidFill>
                    </a:rPr>
                    <a:t>actions</a:t>
                  </a:r>
                  <a:endParaRPr lang="en-US" sz="240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979" name="Line 23"/>
                <p:cNvSpPr>
                  <a:spLocks noChangeShapeType="1"/>
                </p:cNvSpPr>
                <p:nvPr/>
              </p:nvSpPr>
              <p:spPr bwMode="auto">
                <a:xfrm>
                  <a:off x="3516" y="3480"/>
                  <a:ext cx="59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7" name="Rectangle 26"/>
            <p:cNvSpPr/>
            <p:nvPr/>
          </p:nvSpPr>
          <p:spPr>
            <a:xfrm>
              <a:off x="7679126" y="5568751"/>
              <a:ext cx="750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u="sng" dirty="0" smtClean="0">
                  <a:solidFill>
                    <a:srgbClr val="FF0000"/>
                  </a:solidFill>
                  <a:cs typeface="B Nazanin" pitchFamily="2" charset="-78"/>
                </a:rPr>
                <a:t>رویــداد</a:t>
              </a:r>
            </a:p>
            <a:p>
              <a:pPr algn="r" rtl="1"/>
              <a:r>
                <a:rPr lang="fa-IR" dirty="0" smtClean="0">
                  <a:solidFill>
                    <a:srgbClr val="FF0000"/>
                  </a:solidFill>
                  <a:cs typeface="B Nazanin" pitchFamily="2" charset="-78"/>
                </a:rPr>
                <a:t>عملیات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rtl="1"/>
            <a:r>
              <a:rPr lang="en-US" sz="3200" dirty="0" smtClean="0">
                <a:solidFill>
                  <a:srgbClr val="0808B8"/>
                </a:solidFill>
              </a:rPr>
              <a:t>Rdt1.0: </a:t>
            </a:r>
            <a:r>
              <a:rPr lang="en-US" sz="2800" dirty="0" smtClean="0">
                <a:solidFill>
                  <a:srgbClr val="0808B8"/>
                </a:solidFill>
              </a:rPr>
              <a:t>reliable transfer over a reliable channel</a:t>
            </a:r>
            <a:r>
              <a:rPr lang="fa-IR" sz="2800" dirty="0" smtClean="0">
                <a:solidFill>
                  <a:srgbClr val="0808B8"/>
                </a:solidFill>
              </a:rPr>
              <a:t/>
            </a:r>
            <a:br>
              <a:rPr lang="fa-IR" sz="2800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انتقال مطمئن داده بر روی یک کانال مطمئن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57818" y="1214422"/>
            <a:ext cx="3500462" cy="4857784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کانال انتقال زیرین کاملاً مطمئن می باشد.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هیچ خطای بیتی و هیچ گم شدن بسته ای نداریم.</a:t>
            </a:r>
          </a:p>
          <a:p>
            <a:pPr algn="r" rtl="1">
              <a:lnSpc>
                <a:spcPct val="12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فرستنده و گیرنده دارای </a:t>
            </a:r>
            <a:r>
              <a:rPr lang="en-US" sz="1800" dirty="0" smtClean="0">
                <a:cs typeface="B Nazanin" pitchFamily="2" charset="-78"/>
              </a:rPr>
              <a:t>FSM</a:t>
            </a:r>
            <a:r>
              <a:rPr lang="fa-IR" sz="1800" dirty="0" smtClean="0">
                <a:cs typeface="B Nazanin" pitchFamily="2" charset="-78"/>
              </a:rPr>
              <a:t> های جداگانه ای برای خود می باشند.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فرستنده، داده خود را به کانال زیرین ارسال میدارد.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دریافت کننده هم داده را از کانال زیرین می خواند.</a:t>
            </a:r>
          </a:p>
          <a:p>
            <a:pPr algn="r" rtl="1">
              <a:lnSpc>
                <a:spcPct val="12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چون کانال (زیرین) مطمئن است، نیازی به ارسال فیدبک از دریافت کننده به فرستنده نیست.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26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357298"/>
            <a:ext cx="5363298" cy="509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Rdt2.0</a:t>
            </a:r>
            <a:r>
              <a:rPr lang="en-US" sz="3200" dirty="0" smtClean="0">
                <a:solidFill>
                  <a:srgbClr val="0808B8"/>
                </a:solidFill>
              </a:rPr>
              <a:t>: channel with bit errors</a:t>
            </a:r>
            <a:r>
              <a:rPr lang="fa-IR" sz="2800" dirty="0" smtClean="0">
                <a:solidFill>
                  <a:srgbClr val="0808B8"/>
                </a:solidFill>
              </a:rPr>
              <a:t/>
            </a:r>
            <a:br>
              <a:rPr lang="fa-IR" sz="2800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کانال با خطاهای بیتی همراه است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2" y="1357298"/>
            <a:ext cx="8643998" cy="4929222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کانال انتقال زیرین  ممکن است بیت های درون بسته را تغییر دهد.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از مجموع مقابله ای برای 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شناسایی خطاهای بیتی </a:t>
            </a:r>
            <a:r>
              <a:rPr lang="fa-IR" sz="2000" dirty="0" smtClean="0">
                <a:cs typeface="B Nazanin" pitchFamily="2" charset="-78"/>
              </a:rPr>
              <a:t>استفاده می نماییم.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سوال : چگونه می توان بسته را با وجود خطاهای بوجود آمده بازیابی نمود: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تصدیق (مثبت)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(ACK)</a:t>
            </a:r>
            <a:r>
              <a:rPr lang="fa-IR" sz="2000" dirty="0" smtClean="0">
                <a:cs typeface="B Nazanin" pitchFamily="2" charset="-78"/>
              </a:rPr>
              <a:t>: گیرنده بطور صریح به فرستنده اعلام میدارد که بسته ای را صحیح دریافت نموده است.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تصدیق منفی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cs typeface="B Nazanin" pitchFamily="2" charset="-78"/>
              </a:rPr>
              <a:t>NAk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)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sz="2000" dirty="0" smtClean="0">
                <a:cs typeface="B Nazanin" pitchFamily="2" charset="-78"/>
              </a:rPr>
              <a:t> گیرنده بطور صریح به فرستنده اعلام میدارد که بسته دریافتی  خطا دارد.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فرستنده اگر پیام </a:t>
            </a:r>
            <a:r>
              <a:rPr lang="en-US" sz="2000" dirty="0" smtClean="0">
                <a:cs typeface="B Nazanin" pitchFamily="2" charset="-78"/>
              </a:rPr>
              <a:t>NAK</a:t>
            </a:r>
            <a:r>
              <a:rPr lang="fa-IR" sz="2000" dirty="0" smtClean="0">
                <a:cs typeface="B Nazanin" pitchFamily="2" charset="-78"/>
              </a:rPr>
              <a:t> دریافت کند، مجدداً بسته را ارسال می دارد.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در این نسخه </a:t>
            </a:r>
            <a:r>
              <a:rPr lang="en-US" sz="2000" dirty="0" smtClean="0">
                <a:cs typeface="B Nazanin" pitchFamily="2" charset="-78"/>
              </a:rPr>
              <a:t>(</a:t>
            </a:r>
            <a:r>
              <a:rPr lang="en-US" sz="2000" dirty="0" err="1" smtClean="0">
                <a:cs typeface="B Nazanin" pitchFamily="2" charset="-78"/>
              </a:rPr>
              <a:t>Rdt</a:t>
            </a:r>
            <a:r>
              <a:rPr lang="en-US" sz="2000" dirty="0" smtClean="0">
                <a:cs typeface="B Nazanin" pitchFamily="2" charset="-78"/>
              </a:rPr>
              <a:t> 2.0)</a:t>
            </a:r>
            <a:r>
              <a:rPr lang="fa-IR" sz="2000" dirty="0" smtClean="0">
                <a:cs typeface="B Nazanin" pitchFamily="2" charset="-78"/>
              </a:rPr>
              <a:t> از مکانیزم های جدیدی استفاده شده است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کشف خطا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فیدبک از طرف گیرنده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lang="fa-IR" sz="2000" dirty="0" smtClean="0">
                <a:cs typeface="B Nazanin" pitchFamily="2" charset="-78"/>
              </a:rPr>
              <a:t> ارسال پیام های کنترلی </a:t>
            </a:r>
            <a:r>
              <a:rPr lang="en-US" sz="2000" dirty="0" smtClean="0">
                <a:cs typeface="B Nazanin" pitchFamily="2" charset="-78"/>
              </a:rPr>
              <a:t>(ACK, NAK)</a:t>
            </a:r>
            <a:r>
              <a:rPr lang="fa-IR" sz="2000" dirty="0" smtClean="0">
                <a:cs typeface="B Nazanin" pitchFamily="2" charset="-78"/>
              </a:rPr>
              <a:t> از گیرنده به فرستنده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Rdt2.0</a:t>
            </a:r>
            <a:r>
              <a:rPr lang="en-US" sz="3200" dirty="0" smtClean="0">
                <a:solidFill>
                  <a:srgbClr val="0808B8"/>
                </a:solidFill>
              </a:rPr>
              <a:t>: channel with bit errors</a:t>
            </a:r>
            <a:r>
              <a:rPr lang="fa-IR" sz="2800" dirty="0" smtClean="0">
                <a:solidFill>
                  <a:srgbClr val="0808B8"/>
                </a:solidFill>
              </a:rPr>
              <a:t/>
            </a:r>
            <a:br>
              <a:rPr lang="fa-IR" sz="2800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کانال با خطاهای بیتی همراه است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49250" y="1422419"/>
            <a:ext cx="8148638" cy="4721225"/>
            <a:chOff x="349250" y="1212850"/>
            <a:chExt cx="8148638" cy="4721225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696913" y="2209800"/>
              <a:ext cx="985837" cy="96202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809627" y="2293938"/>
              <a:ext cx="111916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dirty="0">
                  <a:latin typeface="Arial" pitchFamily="34" charset="0"/>
                </a:rPr>
                <a:t>Wait for call from above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1004888" y="1490663"/>
              <a:ext cx="36433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dirty="0" err="1">
                  <a:latin typeface="Arial" pitchFamily="34" charset="0"/>
                </a:rPr>
                <a:t>snkpkt</a:t>
              </a:r>
              <a:r>
                <a:rPr lang="en-US" sz="1600" dirty="0">
                  <a:latin typeface="Arial" pitchFamily="34" charset="0"/>
                </a:rPr>
                <a:t> = </a:t>
              </a:r>
              <a:r>
                <a:rPr lang="en-US" sz="1600" dirty="0" err="1">
                  <a:latin typeface="Arial" pitchFamily="34" charset="0"/>
                </a:rPr>
                <a:t>make_pkt</a:t>
              </a:r>
              <a:r>
                <a:rPr lang="en-US" sz="1600" dirty="0">
                  <a:latin typeface="Arial" pitchFamily="34" charset="0"/>
                </a:rPr>
                <a:t>(data, checksum)</a:t>
              </a:r>
            </a:p>
            <a:p>
              <a:pPr algn="l"/>
              <a:r>
                <a:rPr lang="en-US" sz="1600" dirty="0" err="1">
                  <a:latin typeface="Arial" pitchFamily="34" charset="0"/>
                </a:rPr>
                <a:t>udt_send</a:t>
              </a:r>
              <a:r>
                <a:rPr lang="en-US" sz="1600" dirty="0">
                  <a:latin typeface="Arial" pitchFamily="34" charset="0"/>
                </a:rPr>
                <a:t>(</a:t>
              </a:r>
              <a:r>
                <a:rPr lang="en-US" sz="1600" dirty="0" err="1">
                  <a:latin typeface="Arial" pitchFamily="34" charset="0"/>
                </a:rPr>
                <a:t>sndpkt</a:t>
              </a:r>
              <a:r>
                <a:rPr lang="en-US" sz="1600" dirty="0">
                  <a:latin typeface="Arial" pitchFamily="34" charset="0"/>
                </a:rPr>
                <a:t>)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1109663" y="1535113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6319838" y="5314950"/>
              <a:ext cx="2143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pitchFamily="34" charset="0"/>
                </a:rPr>
                <a:t>extract(rcvpkt,data)</a:t>
              </a:r>
            </a:p>
            <a:p>
              <a:pPr algn="l"/>
              <a:r>
                <a:rPr lang="en-US" sz="1600">
                  <a:latin typeface="Arial" pitchFamily="34" charset="0"/>
                </a:rPr>
                <a:t>deliver_data(data)</a:t>
              </a:r>
            </a:p>
            <a:p>
              <a:pPr algn="l"/>
              <a:r>
                <a:rPr lang="en-US" sz="1600">
                  <a:latin typeface="Arial" pitchFamily="34" charset="0"/>
                </a:rPr>
                <a:t>udt_send(ACK)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6297613" y="4781550"/>
              <a:ext cx="215741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pitchFamily="34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pitchFamily="34" charset="0"/>
                </a:rPr>
                <a:t>   notcorrupt(rcvpkt)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6419850" y="5370513"/>
              <a:ext cx="14890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auto">
            <a:xfrm flipV="1">
              <a:off x="1057275" y="1979613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835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auto">
            <a:xfrm>
              <a:off x="1104900" y="3140075"/>
              <a:ext cx="1800225" cy="247650"/>
            </a:xfrm>
            <a:custGeom>
              <a:avLst/>
              <a:gdLst>
                <a:gd name="T0" fmla="*/ 0 w 2835"/>
                <a:gd name="T1" fmla="*/ 0 h 525"/>
                <a:gd name="T2" fmla="*/ 2835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1071563" y="3492500"/>
              <a:ext cx="3548062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dirty="0" err="1">
                  <a:latin typeface="Arial" pitchFamily="34" charset="0"/>
                </a:rPr>
                <a:t>rdt_rcv</a:t>
              </a:r>
              <a:r>
                <a:rPr lang="en-US" sz="1600" dirty="0">
                  <a:latin typeface="Arial" pitchFamily="34" charset="0"/>
                </a:rPr>
                <a:t>(</a:t>
              </a:r>
              <a:r>
                <a:rPr lang="en-US" sz="1600" dirty="0" err="1">
                  <a:latin typeface="Arial" pitchFamily="34" charset="0"/>
                </a:rPr>
                <a:t>rcvpkt</a:t>
              </a:r>
              <a:r>
                <a:rPr lang="en-US" sz="1600" dirty="0">
                  <a:latin typeface="Arial" pitchFamily="34" charset="0"/>
                </a:rPr>
                <a:t>) &amp;&amp; </a:t>
              </a:r>
              <a:r>
                <a:rPr lang="en-US" sz="1600" dirty="0" err="1">
                  <a:latin typeface="Arial" pitchFamily="34" charset="0"/>
                </a:rPr>
                <a:t>isACK</a:t>
              </a:r>
              <a:r>
                <a:rPr lang="en-US" sz="1600" dirty="0">
                  <a:latin typeface="Arial" pitchFamily="34" charset="0"/>
                </a:rPr>
                <a:t>(</a:t>
              </a:r>
              <a:r>
                <a:rPr lang="en-US" sz="1600" dirty="0" err="1">
                  <a:latin typeface="Arial" pitchFamily="34" charset="0"/>
                </a:rPr>
                <a:t>rcvpkt</a:t>
              </a:r>
              <a:r>
                <a:rPr lang="en-US" sz="1600" dirty="0">
                  <a:latin typeface="Arial" pitchFamily="34" charset="0"/>
                </a:rPr>
                <a:t>)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1173163" y="3816350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3252788" y="2286000"/>
              <a:ext cx="466725" cy="893763"/>
            </a:xfrm>
            <a:custGeom>
              <a:avLst/>
              <a:gdLst>
                <a:gd name="T0" fmla="*/ 0 w 735"/>
                <a:gd name="T1" fmla="*/ 195 h 1080"/>
                <a:gd name="T2" fmla="*/ 0 w 735"/>
                <a:gd name="T3" fmla="*/ 855 h 1080"/>
                <a:gd name="T4" fmla="*/ 0 60000 65536"/>
                <a:gd name="T5" fmla="*/ 0 60000 65536"/>
                <a:gd name="T6" fmla="*/ 0 w 735"/>
                <a:gd name="T7" fmla="*/ 0 h 1080"/>
                <a:gd name="T8" fmla="*/ 735 w 735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3562350" y="2600325"/>
              <a:ext cx="1763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dirty="0" err="1">
                  <a:latin typeface="Arial" pitchFamily="34" charset="0"/>
                </a:rPr>
                <a:t>udt_send</a:t>
              </a:r>
              <a:r>
                <a:rPr lang="en-US" sz="1600" dirty="0">
                  <a:latin typeface="Arial" pitchFamily="34" charset="0"/>
                </a:rPr>
                <a:t>(</a:t>
              </a:r>
              <a:r>
                <a:rPr lang="en-US" sz="1600" dirty="0" err="1">
                  <a:latin typeface="Arial" pitchFamily="34" charset="0"/>
                </a:rPr>
                <a:t>sndpkt</a:t>
              </a:r>
              <a:r>
                <a:rPr lang="en-US" sz="1600" dirty="0">
                  <a:latin typeface="Arial" pitchFamily="34" charset="0"/>
                </a:rPr>
                <a:t>)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3536950" y="1925638"/>
              <a:ext cx="2085975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pitchFamily="34" charset="0"/>
                </a:rPr>
                <a:t>rdt_rcv(rcvpkt) &amp;&amp;</a:t>
              </a:r>
            </a:p>
            <a:p>
              <a:pPr algn="l"/>
              <a:r>
                <a:rPr lang="en-US" sz="1600">
                  <a:latin typeface="Arial" pitchFamily="34" charset="0"/>
                </a:rPr>
                <a:t>   isNAK(rcvpkt)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3656013" y="2600325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600"/>
            </a:p>
          </p:txBody>
        </p:sp>
        <p:grpSp>
          <p:nvGrpSpPr>
            <p:cNvPr id="57" name="Group 18"/>
            <p:cNvGrpSpPr>
              <a:grpSpLocks/>
            </p:cNvGrpSpPr>
            <p:nvPr/>
          </p:nvGrpSpPr>
          <p:grpSpPr bwMode="auto">
            <a:xfrm>
              <a:off x="6573838" y="2352675"/>
              <a:ext cx="1924050" cy="858838"/>
              <a:chOff x="2222" y="2660"/>
              <a:chExt cx="1212" cy="541"/>
            </a:xfrm>
          </p:grpSpPr>
          <p:sp>
            <p:nvSpPr>
              <p:cNvPr id="72" name="Text Box 19"/>
              <p:cNvSpPr txBox="1">
                <a:spLocks noChangeArrowheads="1"/>
              </p:cNvSpPr>
              <p:nvPr/>
            </p:nvSpPr>
            <p:spPr bwMode="auto">
              <a:xfrm>
                <a:off x="2222" y="3039"/>
                <a:ext cx="1152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600">
                    <a:latin typeface="Arial" pitchFamily="34" charset="0"/>
                  </a:rPr>
                  <a:t>udt_send(NAK)</a:t>
                </a:r>
                <a:endParaRPr lang="en-US" sz="1600">
                  <a:latin typeface="Times New Roman" pitchFamily="18" charset="0"/>
                </a:endParaRPr>
              </a:p>
            </p:txBody>
          </p:sp>
          <p:sp>
            <p:nvSpPr>
              <p:cNvPr id="73" name="Text Box 20"/>
              <p:cNvSpPr txBox="1">
                <a:spLocks noChangeArrowheads="1"/>
              </p:cNvSpPr>
              <p:nvPr/>
            </p:nvSpPr>
            <p:spPr bwMode="auto">
              <a:xfrm>
                <a:off x="2225" y="2660"/>
                <a:ext cx="1209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600">
                    <a:latin typeface="Arial" pitchFamily="34" charset="0"/>
                  </a:rPr>
                  <a:t>rdt_rcv(rcvpkt) &amp;&amp; </a:t>
                </a:r>
              </a:p>
              <a:p>
                <a:pPr algn="l"/>
                <a:r>
                  <a:rPr lang="en-US" sz="1600">
                    <a:latin typeface="Arial" pitchFamily="34" charset="0"/>
                  </a:rPr>
                  <a:t>  corrupt(rcvpkt)</a:t>
                </a:r>
                <a:endParaRPr lang="en-US" sz="1600">
                  <a:latin typeface="Times New Roman" pitchFamily="18" charset="0"/>
                </a:endParaRPr>
              </a:p>
            </p:txBody>
          </p:sp>
          <p:sp>
            <p:nvSpPr>
              <p:cNvPr id="74" name="Line 21"/>
              <p:cNvSpPr>
                <a:spLocks noChangeShapeType="1"/>
              </p:cNvSpPr>
              <p:nvPr/>
            </p:nvSpPr>
            <p:spPr bwMode="auto">
              <a:xfrm>
                <a:off x="2285" y="3040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600"/>
              </a:p>
            </p:txBody>
          </p:sp>
        </p:grpSp>
        <p:grpSp>
          <p:nvGrpSpPr>
            <p:cNvPr id="58" name="Group 22"/>
            <p:cNvGrpSpPr>
              <a:grpSpLocks/>
            </p:cNvGrpSpPr>
            <p:nvPr/>
          </p:nvGrpSpPr>
          <p:grpSpPr bwMode="auto">
            <a:xfrm>
              <a:off x="2332038" y="2222500"/>
              <a:ext cx="1168401" cy="962025"/>
              <a:chOff x="1565" y="2116"/>
              <a:chExt cx="736" cy="606"/>
            </a:xfrm>
          </p:grpSpPr>
          <p:sp>
            <p:nvSpPr>
              <p:cNvPr id="70" name="Oval 23"/>
              <p:cNvSpPr>
                <a:spLocks noChangeArrowheads="1"/>
              </p:cNvSpPr>
              <p:nvPr/>
            </p:nvSpPr>
            <p:spPr bwMode="auto">
              <a:xfrm>
                <a:off x="1565" y="2116"/>
                <a:ext cx="621" cy="60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1" name="Text Box 24"/>
              <p:cNvSpPr txBox="1">
                <a:spLocks noChangeArrowheads="1"/>
              </p:cNvSpPr>
              <p:nvPr/>
            </p:nvSpPr>
            <p:spPr bwMode="auto">
              <a:xfrm>
                <a:off x="1624" y="2163"/>
                <a:ext cx="677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dirty="0">
                    <a:latin typeface="Arial" pitchFamily="34" charset="0"/>
                  </a:rPr>
                  <a:t>Wait for ACK or NAK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6334125" y="3497263"/>
              <a:ext cx="433388" cy="2444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60" name="Freeform 26"/>
            <p:cNvSpPr>
              <a:spLocks/>
            </p:cNvSpPr>
            <p:nvPr/>
          </p:nvSpPr>
          <p:spPr bwMode="auto">
            <a:xfrm>
              <a:off x="6672263" y="3148013"/>
              <a:ext cx="1257300" cy="469900"/>
            </a:xfrm>
            <a:custGeom>
              <a:avLst/>
              <a:gdLst>
                <a:gd name="T0" fmla="*/ 361 w 1500"/>
                <a:gd name="T1" fmla="*/ 671 h 740"/>
                <a:gd name="T2" fmla="*/ 1017 w 1500"/>
                <a:gd name="T3" fmla="*/ 740 h 740"/>
                <a:gd name="T4" fmla="*/ 0 60000 65536"/>
                <a:gd name="T5" fmla="*/ 0 60000 65536"/>
                <a:gd name="T6" fmla="*/ 0 w 1500"/>
                <a:gd name="T7" fmla="*/ 0 h 740"/>
                <a:gd name="T8" fmla="*/ 1500 w 1500"/>
                <a:gd name="T9" fmla="*/ 740 h 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61" name="Group 27"/>
            <p:cNvGrpSpPr>
              <a:grpSpLocks/>
            </p:cNvGrpSpPr>
            <p:nvPr/>
          </p:nvGrpSpPr>
          <p:grpSpPr bwMode="auto">
            <a:xfrm>
              <a:off x="6764342" y="3568700"/>
              <a:ext cx="1308102" cy="962025"/>
              <a:chOff x="1390" y="3347"/>
              <a:chExt cx="824" cy="606"/>
            </a:xfrm>
          </p:grpSpPr>
          <p:sp>
            <p:nvSpPr>
              <p:cNvPr id="68" name="Oval 28"/>
              <p:cNvSpPr>
                <a:spLocks noChangeArrowheads="1"/>
              </p:cNvSpPr>
              <p:nvPr/>
            </p:nvSpPr>
            <p:spPr bwMode="auto">
              <a:xfrm>
                <a:off x="1390" y="3347"/>
                <a:ext cx="621" cy="60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9" name="Text Box 29"/>
              <p:cNvSpPr txBox="1">
                <a:spLocks noChangeArrowheads="1"/>
              </p:cNvSpPr>
              <p:nvPr/>
            </p:nvSpPr>
            <p:spPr bwMode="auto">
              <a:xfrm>
                <a:off x="1458" y="3400"/>
                <a:ext cx="75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600" dirty="0">
                    <a:latin typeface="Arial" pitchFamily="34" charset="0"/>
                  </a:rPr>
                  <a:t>Wait for call from below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62" name="Freeform 30"/>
            <p:cNvSpPr>
              <a:spLocks/>
            </p:cNvSpPr>
            <p:nvPr/>
          </p:nvSpPr>
          <p:spPr bwMode="auto">
            <a:xfrm flipV="1">
              <a:off x="6684963" y="4464050"/>
              <a:ext cx="1257300" cy="469900"/>
            </a:xfrm>
            <a:custGeom>
              <a:avLst/>
              <a:gdLst>
                <a:gd name="T0" fmla="*/ 361 w 1500"/>
                <a:gd name="T1" fmla="*/ 671 h 740"/>
                <a:gd name="T2" fmla="*/ 1017 w 1500"/>
                <a:gd name="T3" fmla="*/ 740 h 740"/>
                <a:gd name="T4" fmla="*/ 0 60000 65536"/>
                <a:gd name="T5" fmla="*/ 0 60000 65536"/>
                <a:gd name="T6" fmla="*/ 0 w 1500"/>
                <a:gd name="T7" fmla="*/ 0 h 740"/>
                <a:gd name="T8" fmla="*/ 1500 w 1500"/>
                <a:gd name="T9" fmla="*/ 740 h 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866775" y="4167188"/>
              <a:ext cx="11608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omic Sans MS" pitchFamily="66" charset="0"/>
                </a:rPr>
                <a:t>sender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6913563" y="1479550"/>
              <a:ext cx="13789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omic Sans MS" pitchFamily="66" charset="0"/>
                </a:rPr>
                <a:t>receiver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349250" y="2166938"/>
              <a:ext cx="433388" cy="2444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1031875" y="1212850"/>
              <a:ext cx="2255838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dirty="0" err="1">
                  <a:latin typeface="Arial" pitchFamily="34" charset="0"/>
                </a:rPr>
                <a:t>rdt_send</a:t>
              </a:r>
              <a:r>
                <a:rPr lang="en-US" sz="1600" dirty="0">
                  <a:latin typeface="Arial" pitchFamily="34" charset="0"/>
                </a:rPr>
                <a:t>(data)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67" name="Text Box 35"/>
            <p:cNvSpPr txBox="1">
              <a:spLocks noChangeArrowheads="1"/>
            </p:cNvSpPr>
            <p:nvPr/>
          </p:nvSpPr>
          <p:spPr bwMode="auto">
            <a:xfrm>
              <a:off x="1462088" y="3786188"/>
              <a:ext cx="3238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500034" y="5500702"/>
            <a:ext cx="3703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808B8"/>
                </a:solidFill>
              </a:rPr>
              <a:t>Automatic Repeat </a:t>
            </a:r>
            <a:r>
              <a:rPr lang="en-US" sz="2000" b="1" dirty="0" err="1" smtClean="0">
                <a:solidFill>
                  <a:srgbClr val="0808B8"/>
                </a:solidFill>
              </a:rPr>
              <a:t>reQuest</a:t>
            </a:r>
            <a:r>
              <a:rPr lang="en-US" sz="2000" b="1" dirty="0" smtClean="0">
                <a:solidFill>
                  <a:srgbClr val="0808B8"/>
                </a:solidFill>
              </a:rPr>
              <a:t> (ARQ)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Rdt2.0</a:t>
            </a:r>
            <a:r>
              <a:rPr lang="en-US" sz="3200" dirty="0" smtClean="0">
                <a:solidFill>
                  <a:srgbClr val="0808B8"/>
                </a:solidFill>
              </a:rPr>
              <a:t>: channel with bit errors</a:t>
            </a:r>
            <a:r>
              <a:rPr lang="fa-IR" sz="2800" dirty="0" smtClean="0">
                <a:solidFill>
                  <a:srgbClr val="0808B8"/>
                </a:solidFill>
              </a:rPr>
              <a:t/>
            </a:r>
            <a:br>
              <a:rPr lang="fa-IR" sz="2800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کانال با خطاهای بیتی همراه است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2" y="1357298"/>
            <a:ext cx="8643998" cy="4929222"/>
          </a:xfrm>
          <a:noFill/>
        </p:spPr>
        <p:txBody>
          <a:bodyPr>
            <a:normAutofit lnSpcReduction="10000"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گیرنده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دارای یک حالت </a:t>
            </a:r>
            <a:r>
              <a:rPr lang="en-US" sz="2000" dirty="0" smtClean="0">
                <a:cs typeface="B Nazanin" pitchFamily="2" charset="-78"/>
              </a:rPr>
              <a:t>(State)</a:t>
            </a:r>
            <a:r>
              <a:rPr lang="fa-IR" sz="2000" dirty="0" smtClean="0">
                <a:cs typeface="B Nazanin" pitchFamily="2" charset="-78"/>
              </a:rPr>
              <a:t> بیشتر نیست.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منتظر دریافت بسته ای می ماند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بسته سالم برسد، به فرستنده فیدبک مثبت ارسال داشته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بسته خراب دریافت شود، فیدبک منفی  ارسال میدارد.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فرستنده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به محض فراخوانی برای ارسال داده، از روی داده دریافتی، بسته درست می نماید.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با فراخوانی </a:t>
            </a:r>
            <a:r>
              <a:rPr lang="en-US" sz="2000" dirty="0" err="1" smtClean="0">
                <a:cs typeface="B Nazanin" pitchFamily="2" charset="-78"/>
              </a:rPr>
              <a:t>udt_send</a:t>
            </a:r>
            <a:r>
              <a:rPr lang="fa-IR" sz="2000" dirty="0" smtClean="0">
                <a:cs typeface="B Nazanin" pitchFamily="2" charset="-78"/>
              </a:rPr>
              <a:t> اقدام به ارسال بسته می نماید.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به وضعیت بعدی رفته و منتظر دریافت پاسخ (مثبت یا منفی) از گیرنده می ماند.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پاسخ منفی بود، مجدداً بسته را ارسال میدارد و دوباره پاسخ منتظر می ماند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پاسخ مثبت بود، عملی انجام نداده و به حالت دیگر رفته  و منتظر ارسال بسته بعدی می ماند.</a:t>
            </a:r>
            <a:endParaRPr lang="fa-IR" dirty="0" smtClean="0"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52"/>
            <a:ext cx="8382000" cy="928694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Transport services and protocols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سرویس ها و پروتکل های لایه انتقال</a:t>
            </a:r>
            <a:endParaRPr lang="en-US" sz="32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104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1" y="1285861"/>
            <a:ext cx="4371977" cy="5114925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فراهم آوردن یک </a:t>
            </a:r>
            <a:r>
              <a:rPr lang="fa-IR" sz="1800" dirty="0" smtClean="0">
                <a:solidFill>
                  <a:srgbClr val="FF0000"/>
                </a:solidFill>
                <a:cs typeface="B Nazanin" pitchFamily="2" charset="-78"/>
              </a:rPr>
              <a:t>ارتباط منطقی </a:t>
            </a:r>
            <a:r>
              <a:rPr lang="fa-IR" sz="1800" dirty="0" smtClean="0">
                <a:cs typeface="B Nazanin" pitchFamily="2" charset="-78"/>
              </a:rPr>
              <a:t>بین پروسس های کاربردی که بر روی  میزبانهای مختلف در حال اجرا می باشند.</a:t>
            </a:r>
          </a:p>
          <a:p>
            <a:pPr algn="r" rtl="1">
              <a:lnSpc>
                <a:spcPct val="12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پروتکل های انتقال بر روی سیستم های پایانی اجرا می شوند.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سمت فرستنده: پیامهای کاربرد را به قطعات(</a:t>
            </a:r>
            <a:r>
              <a:rPr lang="fa-IR" sz="1800" dirty="0" smtClean="0">
                <a:solidFill>
                  <a:srgbClr val="FF0000"/>
                </a:solidFill>
                <a:cs typeface="B Nazanin" pitchFamily="2" charset="-78"/>
              </a:rPr>
              <a:t>سگمنت</a:t>
            </a:r>
            <a:r>
              <a:rPr lang="fa-IR" sz="1800" dirty="0" smtClean="0">
                <a:cs typeface="B Nazanin" pitchFamily="2" charset="-78"/>
              </a:rPr>
              <a:t>) شکسته و آنها را به لایه شبکه می فرستد.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سمت گیرنده: سگمنت ها را سرهم نموده و پیام را بوجود می آورد و آنرا به لایه کاربرد تحویل می دهد.</a:t>
            </a:r>
          </a:p>
          <a:p>
            <a:pPr algn="r" rtl="1">
              <a:lnSpc>
                <a:spcPct val="12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بیش از یک پروتکل انتقال برای لایه کاربرد موجود می باشد.</a:t>
            </a:r>
          </a:p>
          <a:p>
            <a:pPr lvl="1" algn="r" rtl="1">
              <a:lnSpc>
                <a:spcPct val="12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اینترنت:پروتکل های </a:t>
            </a:r>
            <a:r>
              <a:rPr lang="en-US" sz="1800" dirty="0" smtClean="0">
                <a:cs typeface="B Nazanin" pitchFamily="2" charset="-78"/>
              </a:rPr>
              <a:t>TCP, UDP</a:t>
            </a:r>
            <a:endParaRPr lang="fa-IR" sz="1800" dirty="0" smtClean="0">
              <a:cs typeface="B Nazanin" pitchFamily="2" charset="-78"/>
            </a:endParaRPr>
          </a:p>
        </p:txBody>
      </p:sp>
      <p:sp>
        <p:nvSpPr>
          <p:cNvPr id="10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D9FEC9F9-E3AE-46A3-B520-47BC472EE3EB}" type="slidenum">
              <a:rPr lang="en-US"/>
              <a:pPr/>
              <a:t>3</a:t>
            </a:fld>
            <a:endParaRPr lang="en-US"/>
          </a:p>
        </p:txBody>
      </p:sp>
      <p:pic>
        <p:nvPicPr>
          <p:cNvPr id="369" name="Picture 368" descr="fig03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5" y="1071547"/>
            <a:ext cx="4402459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rdt2.0 has a fatal flaw!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2800" b="1" dirty="0" err="1" smtClean="0">
                <a:solidFill>
                  <a:srgbClr val="0808B8"/>
                </a:solidFill>
                <a:cs typeface="B Titr" pitchFamily="2" charset="-78"/>
              </a:rPr>
              <a:t>rdt</a:t>
            </a:r>
            <a:r>
              <a:rPr lang="en-US" sz="2800" b="1" dirty="0" smtClean="0">
                <a:solidFill>
                  <a:srgbClr val="0808B8"/>
                </a:solidFill>
                <a:cs typeface="B Titr" pitchFamily="2" charset="-78"/>
              </a:rPr>
              <a:t> 2.0</a:t>
            </a: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 دارای یک اشکال جدی است!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14876" y="1500174"/>
            <a:ext cx="4000528" cy="2714644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اگر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ACK 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 و یا </a:t>
            </a:r>
            <a:r>
              <a:rPr lang="en-US" sz="2000" dirty="0" smtClean="0">
                <a:solidFill>
                  <a:srgbClr val="FF0000"/>
                </a:solidFill>
                <a:cs typeface="B Nazanin" pitchFamily="2" charset="-78"/>
              </a:rPr>
              <a:t>NAK</a:t>
            </a: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 گم شوند، چه اتفاقی خواهد افتاد؟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فرستنده نخواهد دانست که در گیرنده چه اتفاقی افتاده است.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نمی تواند بسادگی اقدام به ارسال مجدد نماید.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30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1643050"/>
            <a:ext cx="4000528" cy="35719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مدیریت و رسیدگی به بسته های تکراری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اگر  جوابهای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ACK/NAK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خراب شوند،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مجددا بسته جاری را ارسال خواهد نمود.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به هر بسته یک شماره ترتیب اضافه خواهد نمود.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noProof="0" dirty="0" smtClean="0">
                <a:cs typeface="B Nazanin" pitchFamily="2" charset="-78"/>
              </a:rPr>
              <a:t>اگر بستۀ تکراری توسط گیرنده دریافت شود( با کمک شماره ترتیب قابل شناسایی است)، گیرنده از آن صرفنظر خواهد نمود.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1660" y="4714884"/>
            <a:ext cx="321943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fa-IR" sz="2000" dirty="0" smtClean="0">
                <a:cs typeface="B Nazanin" pitchFamily="2" charset="-78"/>
              </a:rPr>
              <a:t>فرستنده، بسته ای را ارسال داشته و سپس  منتظر دریافت پاسخ آن می ماند.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4734" y="4500570"/>
            <a:ext cx="149592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cs typeface="B Titr" pitchFamily="2" charset="-78"/>
              </a:rPr>
              <a:t>Stop and wait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rdt2.1: discussion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2800" b="1" dirty="0" err="1" smtClean="0">
                <a:solidFill>
                  <a:srgbClr val="0808B8"/>
                </a:solidFill>
                <a:cs typeface="B Titr" pitchFamily="2" charset="-78"/>
              </a:rPr>
              <a:t>rdt</a:t>
            </a:r>
            <a:r>
              <a:rPr lang="en-US" sz="2800" b="1" dirty="0" smtClean="0">
                <a:solidFill>
                  <a:srgbClr val="0808B8"/>
                </a:solidFill>
                <a:cs typeface="B Titr" pitchFamily="2" charset="-78"/>
              </a:rPr>
              <a:t> 2.1</a:t>
            </a: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 بحث 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14876" y="1500174"/>
            <a:ext cx="4000528" cy="3929090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فرستنده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به بسته </a:t>
            </a:r>
            <a:r>
              <a:rPr lang="en-US" sz="2000" dirty="0" smtClean="0">
                <a:cs typeface="B Nazanin" pitchFamily="2" charset="-78"/>
              </a:rPr>
              <a:t>(</a:t>
            </a:r>
            <a:r>
              <a:rPr lang="en-US" sz="2000" dirty="0" err="1" smtClean="0">
                <a:cs typeface="B Nazanin" pitchFamily="2" charset="-78"/>
              </a:rPr>
              <a:t>pkt</a:t>
            </a:r>
            <a:r>
              <a:rPr lang="en-US" sz="2000" dirty="0" smtClean="0">
                <a:cs typeface="B Nazanin" pitchFamily="2" charset="-78"/>
              </a:rPr>
              <a:t>)</a:t>
            </a:r>
            <a:r>
              <a:rPr lang="fa-IR" sz="2000" dirty="0" smtClean="0">
                <a:cs typeface="B Nazanin" pitchFamily="2" charset="-78"/>
              </a:rPr>
              <a:t> شماره ترتیب اضافه می نماید.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آیا دو شماره ترتیب </a:t>
            </a:r>
            <a:r>
              <a:rPr lang="en-US" sz="2000" dirty="0" smtClean="0">
                <a:cs typeface="B Nazanin" pitchFamily="2" charset="-78"/>
              </a:rPr>
              <a:t>(0, 1)</a:t>
            </a:r>
            <a:r>
              <a:rPr lang="fa-IR" sz="2000" dirty="0" smtClean="0">
                <a:cs typeface="B Nazanin" pitchFamily="2" charset="-78"/>
              </a:rPr>
              <a:t> کافی است؟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بایستی بررسی نماید که آیا فیدبک های </a:t>
            </a:r>
            <a:r>
              <a:rPr lang="en-US" sz="2000" dirty="0" smtClean="0">
                <a:cs typeface="B Nazanin" pitchFamily="2" charset="-78"/>
              </a:rPr>
              <a:t>ACK/NAK</a:t>
            </a:r>
            <a:r>
              <a:rPr lang="fa-IR" sz="2000" dirty="0" smtClean="0">
                <a:cs typeface="B Nazanin" pitchFamily="2" charset="-78"/>
              </a:rPr>
              <a:t> صحیح هستند یا خیر.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”حالت“ های فرستنده دو برابر شده است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1600" dirty="0" smtClean="0">
                <a:cs typeface="B Nazanin" pitchFamily="2" charset="-78"/>
              </a:rPr>
              <a:t>بایستی ”بخاطر داشته باشد“ که بسته جاری شماره  </a:t>
            </a:r>
            <a:r>
              <a:rPr lang="en-US" sz="1600" dirty="0" smtClean="0">
                <a:cs typeface="B Nazanin" pitchFamily="2" charset="-78"/>
              </a:rPr>
              <a:t>0</a:t>
            </a:r>
            <a:r>
              <a:rPr lang="fa-IR" sz="1600" dirty="0" smtClean="0">
                <a:cs typeface="B Nazanin" pitchFamily="2" charset="-78"/>
              </a:rPr>
              <a:t> است یا 1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31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20" y="1571612"/>
            <a:ext cx="4000528" cy="39290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گیرنده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بایستی بررسی نماید که آیا بسته تکراری رسیده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است یا خیر؟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”حالت“ نشان میدهد که او منتظر چه بسته ای است.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noProof="0" dirty="0" smtClean="0">
                <a:cs typeface="B Nazanin" pitchFamily="2" charset="-78"/>
              </a:rPr>
              <a:t>گیرنده نمی</a:t>
            </a:r>
            <a:r>
              <a:rPr lang="en-US" sz="2000" noProof="0" dirty="0" smtClean="0">
                <a:cs typeface="B Nazanin" pitchFamily="2" charset="-78"/>
              </a:rPr>
              <a:t> </a:t>
            </a:r>
            <a:r>
              <a:rPr lang="fa-IR" sz="2000" noProof="0" dirty="0" smtClean="0">
                <a:cs typeface="B Nazanin" pitchFamily="2" charset="-78"/>
              </a:rPr>
              <a:t>تواند بداند که آیا آخرین </a:t>
            </a:r>
            <a:r>
              <a:rPr lang="en-US" sz="2000" noProof="0" dirty="0" smtClean="0">
                <a:cs typeface="B Nazanin" pitchFamily="2" charset="-78"/>
              </a:rPr>
              <a:t>ACK/NAK</a:t>
            </a:r>
            <a:r>
              <a:rPr lang="fa-IR" sz="2000" noProof="0" dirty="0" smtClean="0">
                <a:cs typeface="B Nazanin" pitchFamily="2" charset="-78"/>
              </a:rPr>
              <a:t> صحیح به فرستنده رسیده است یا خیر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911BD5ED-1EA5-4A90-9851-84CCC08485FF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pic>
        <p:nvPicPr>
          <p:cNvPr id="49155" name="Picture 3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sender, handles garbled ACK/NAKs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9157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Wait for call 0 from above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64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919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49165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rdt_send(data)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 </a:t>
            </a:r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udt_send(sndpkt)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isNAK(rcvpkt) 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>
                <a:latin typeface="Arial" panose="020B0604020202020204" pitchFamily="34" charset="0"/>
              </a:rPr>
              <a:t>&amp;&amp; isACK(rcvpkt)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183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9189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90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 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18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188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 or NAK 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700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2B42846C-4CA9-4883-817B-CC983D75A7A4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50210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11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0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has_seq0(rcvpkt)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has_seq1(rcvpkt)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5018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50208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209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1 from below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9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&amp;&amp; has_seq0(rcvpkt) 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extract(rcvpkt,data)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deliver_data(data)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9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not corrupt(rcvpkt) &amp;&amp;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   has_seq1(rcvpkt)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9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(corrupt(rcvpkt)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make_pkt(ACK,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make_pkt(NAK, chksum)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20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06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rdt2.1: receiver, handles garbled </a:t>
            </a:r>
            <a:r>
              <a:rPr lang="en-US" sz="3200">
                <a:ea typeface="ＭＳ Ｐゴシック" charset="0"/>
                <a:cs typeface="+mj-cs"/>
              </a:rPr>
              <a:t>ACK/NAKs</a:t>
            </a:r>
            <a:endParaRPr lang="en-US" sz="360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4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rdt2.2</a:t>
            </a:r>
            <a:r>
              <a:rPr lang="en-US" sz="3200" b="1" dirty="0" smtClean="0">
                <a:solidFill>
                  <a:srgbClr val="0808B8"/>
                </a:solidFill>
              </a:rPr>
              <a:t>: a NAK-free protocol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یک پروتکل بدون </a:t>
            </a:r>
            <a:r>
              <a:rPr lang="en-US" sz="2800" b="1" dirty="0" smtClean="0">
                <a:solidFill>
                  <a:srgbClr val="0808B8"/>
                </a:solidFill>
                <a:cs typeface="B Titr" pitchFamily="2" charset="-78"/>
              </a:rPr>
              <a:t>NAK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596" y="1571612"/>
            <a:ext cx="8429684" cy="3286148"/>
          </a:xfrm>
          <a:noFill/>
        </p:spPr>
        <p:txBody>
          <a:bodyPr>
            <a:normAutofit/>
          </a:bodyPr>
          <a:lstStyle/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دارای همان قابلیت کارکردی مشابه </a:t>
            </a:r>
            <a:r>
              <a:rPr lang="en-US" sz="2000" dirty="0" err="1" smtClean="0">
                <a:cs typeface="B Nazanin" pitchFamily="2" charset="-78"/>
              </a:rPr>
              <a:t>rdt</a:t>
            </a:r>
            <a:r>
              <a:rPr lang="en-US" sz="2000" dirty="0" smtClean="0">
                <a:cs typeface="B Nazanin" pitchFamily="2" charset="-78"/>
              </a:rPr>
              <a:t> 2.1</a:t>
            </a:r>
            <a:r>
              <a:rPr lang="fa-IR" sz="2000" dirty="0" smtClean="0">
                <a:cs typeface="B Nazanin" pitchFamily="2" charset="-78"/>
              </a:rPr>
              <a:t> است، ولی فقط با استفاده از </a:t>
            </a:r>
            <a:r>
              <a:rPr lang="en-US" sz="2000" dirty="0" smtClean="0">
                <a:cs typeface="B Nazanin" pitchFamily="2" charset="-78"/>
              </a:rPr>
              <a:t>ACK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گیرنده به جای ارسال </a:t>
            </a:r>
            <a:r>
              <a:rPr lang="en-US" sz="2000" dirty="0" smtClean="0">
                <a:cs typeface="B Nazanin" pitchFamily="2" charset="-78"/>
              </a:rPr>
              <a:t>NAK</a:t>
            </a:r>
            <a:r>
              <a:rPr lang="fa-IR" sz="2000" dirty="0" smtClean="0">
                <a:cs typeface="B Nazanin" pitchFamily="2" charset="-78"/>
              </a:rPr>
              <a:t>، برای آخرین بسته ای که صحیح دریافت نموده است،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ارسال می دارد.</a:t>
            </a:r>
          </a:p>
          <a:p>
            <a:pPr lvl="2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گیرنده بایستی، شماره بسته ای را که برای آن </a:t>
            </a:r>
            <a:r>
              <a:rPr lang="en-US" sz="1800" dirty="0" smtClean="0">
                <a:cs typeface="B Nazanin" pitchFamily="2" charset="-78"/>
              </a:rPr>
              <a:t>ACK</a:t>
            </a:r>
            <a:r>
              <a:rPr lang="fa-IR" sz="1800" dirty="0" smtClean="0">
                <a:cs typeface="B Nazanin" pitchFamily="2" charset="-78"/>
              </a:rPr>
              <a:t> ارسال میدارد را هم ارسال نماید.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های تکراری در نزد فرستنده، همان نتیجه </a:t>
            </a:r>
            <a:r>
              <a:rPr lang="en-US" sz="2000" dirty="0" smtClean="0">
                <a:cs typeface="B Nazanin" pitchFamily="2" charset="-78"/>
              </a:rPr>
              <a:t>NAK</a:t>
            </a:r>
            <a:r>
              <a:rPr lang="fa-IR" sz="2000" dirty="0" smtClean="0">
                <a:cs typeface="B Nazanin" pitchFamily="2" charset="-78"/>
              </a:rPr>
              <a:t> را خواهد داشت: </a:t>
            </a:r>
            <a:r>
              <a:rPr lang="fa-IR" sz="2000" i="1" dirty="0" smtClean="0">
                <a:solidFill>
                  <a:srgbClr val="FF0000"/>
                </a:solidFill>
                <a:cs typeface="B Nazanin" pitchFamily="2" charset="-78"/>
              </a:rPr>
              <a:t>ارسال مجدد بسته جاری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3-</a:t>
            </a:r>
            <a:fld id="{58350081-8E6D-4F37-B843-49ED4A7830F3}" type="slidenum">
              <a:rPr lang="en-US" sz="1200"/>
              <a:pPr/>
              <a:t>35</a:t>
            </a:fld>
            <a:endParaRPr lang="en-US" sz="1200"/>
          </a:p>
        </p:txBody>
      </p:sp>
      <p:pic>
        <p:nvPicPr>
          <p:cNvPr id="53251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rdt2.2: sender, receiver fragments</a:t>
            </a:r>
          </a:p>
        </p:txBody>
      </p:sp>
      <p:grpSp>
        <p:nvGrpSpPr>
          <p:cNvPr id="53253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53271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53288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400" dirty="0">
                    <a:latin typeface="Arial" pitchFamily="34" charset="0"/>
                  </a:rPr>
                  <a:t>Wait for call 0 from above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53272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pitchFamily="34" charset="0"/>
                </a:rPr>
                <a:t>sndpkt = make_pkt(0, data, checksum)</a:t>
              </a:r>
            </a:p>
            <a:p>
              <a:pPr algn="l"/>
              <a:r>
                <a:rPr lang="en-US">
                  <a:latin typeface="Arial" pitchFamily="34" charset="0"/>
                </a:rPr>
                <a:t>udt_send(sndpkt)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3273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pitchFamily="34" charset="0"/>
                </a:rPr>
                <a:t>rdt_send(data)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3274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5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6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>
                <a:gd name="T0" fmla="*/ 0 w 2835"/>
                <a:gd name="T1" fmla="*/ 0 h 525"/>
                <a:gd name="T2" fmla="*/ 16 w 2835"/>
                <a:gd name="T3" fmla="*/ 0 h 5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7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>
                <a:gd name="T0" fmla="*/ 0 w 735"/>
                <a:gd name="T1" fmla="*/ 4 h 1080"/>
                <a:gd name="T2" fmla="*/ 0 w 735"/>
                <a:gd name="T3" fmla="*/ 14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8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b="1">
                  <a:solidFill>
                    <a:srgbClr val="FF0000"/>
                  </a:solidFill>
                  <a:latin typeface="Arial" pitchFamily="34" charset="0"/>
                </a:rPr>
                <a:t>udt_send(sndpkt)</a:t>
              </a:r>
              <a:endParaRPr lang="en-US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53279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pitchFamily="34" charset="0"/>
                </a:rPr>
                <a:t>rdt_rcv(rcvpkt) &amp;&amp;  </a:t>
              </a:r>
            </a:p>
            <a:p>
              <a:pPr algn="l"/>
              <a:r>
                <a:rPr lang="en-US">
                  <a:latin typeface="Arial" pitchFamily="34" charset="0"/>
                </a:rPr>
                <a:t>( corrupt(rcvpkt) ||</a:t>
              </a:r>
            </a:p>
            <a:p>
              <a:pPr algn="l"/>
              <a:r>
                <a:rPr lang="en-US">
                  <a:latin typeface="Arial" pitchFamily="34" charset="0"/>
                </a:rPr>
                <a:t>  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</a:rPr>
                <a:t>isACK(rcvpkt,1)</a:t>
              </a:r>
              <a:r>
                <a:rPr lang="en-US">
                  <a:latin typeface="Arial" pitchFamily="34" charset="0"/>
                </a:rPr>
                <a:t> 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3280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81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>
                <a:gd name="T0" fmla="*/ 67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82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pitchFamily="34" charset="0"/>
                </a:rPr>
                <a:t>rdt_rcv(rcvpkt)   </a:t>
              </a:r>
            </a:p>
            <a:p>
              <a:pPr algn="l"/>
              <a:r>
                <a:rPr lang="en-US">
                  <a:latin typeface="Arial" pitchFamily="34" charset="0"/>
                </a:rPr>
                <a:t>&amp;&amp; notcorrupt(rcvpkt) </a:t>
              </a:r>
            </a:p>
            <a:p>
              <a:pPr algn="l"/>
              <a:r>
                <a:rPr lang="en-US">
                  <a:latin typeface="Arial" pitchFamily="34" charset="0"/>
                </a:rPr>
                <a:t>&amp;&amp; 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</a:rPr>
                <a:t>isACK(rcvpkt,0)</a:t>
              </a:r>
              <a:r>
                <a:rPr lang="en-US" sz="1000">
                  <a:latin typeface="Arial" pitchFamily="34" charset="0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3283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3284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53286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ctr"/>
                <a:r>
                  <a:rPr lang="en-US" sz="1400" dirty="0">
                    <a:latin typeface="Arial" pitchFamily="34" charset="0"/>
                  </a:rPr>
                  <a:t>Wait for ACK</a:t>
                </a:r>
              </a:p>
              <a:p>
                <a:pPr algn="ctr"/>
                <a:r>
                  <a:rPr lang="en-US" sz="1400" dirty="0">
                    <a:latin typeface="Arial" pitchFamily="34" charset="0"/>
                  </a:rPr>
                  <a:t>0</a:t>
                </a:r>
                <a:endParaRPr lang="en-US" sz="1400" dirty="0">
                  <a:latin typeface="Times New Roman" pitchFamily="18" charset="0"/>
                </a:endParaRPr>
              </a:p>
            </p:txBody>
          </p:sp>
        </p:grpSp>
        <p:sp>
          <p:nvSpPr>
            <p:cNvPr id="37926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sender FSM</a:t>
              </a:r>
            </a:p>
            <a:p>
              <a:pPr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789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53256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pitchFamily="34" charset="0"/>
                </a:rPr>
                <a:t>rdt_rcv(rcvpkt) &amp;&amp; notcorrupt(rcvpkt) </a:t>
              </a:r>
            </a:p>
            <a:p>
              <a:pPr algn="l"/>
              <a:r>
                <a:rPr lang="en-US">
                  <a:latin typeface="Arial" pitchFamily="34" charset="0"/>
                </a:rPr>
                <a:t>  &amp;&amp; has_seq1(rcvpkt)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3257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pitchFamily="34" charset="0"/>
                </a:rPr>
                <a:t>extract(rcvpkt,data)</a:t>
              </a:r>
            </a:p>
            <a:p>
              <a:pPr algn="l"/>
              <a:r>
                <a:rPr lang="en-US">
                  <a:latin typeface="Arial" pitchFamily="34" charset="0"/>
                </a:rPr>
                <a:t>deliver_data(data)</a:t>
              </a:r>
            </a:p>
            <a:p>
              <a:pPr algn="l"/>
              <a:r>
                <a:rPr lang="en-US" b="1">
                  <a:solidFill>
                    <a:srgbClr val="FF0000"/>
                  </a:solidFill>
                  <a:latin typeface="Arial" pitchFamily="34" charset="0"/>
                </a:rPr>
                <a:t>sndpkt = make_pkt(ACK1, chksum)</a:t>
              </a:r>
            </a:p>
            <a:p>
              <a:pPr algn="l"/>
              <a:r>
                <a:rPr lang="en-US">
                  <a:latin typeface="Arial" pitchFamily="34" charset="0"/>
                </a:rPr>
                <a:t>udt_send(sndpkt)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3258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5326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53269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itchFamily="34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1400" dirty="0">
                      <a:latin typeface="Arial" pitchFamily="34" charset="0"/>
                    </a:rPr>
                    <a:t>Wait for </a:t>
                  </a:r>
                </a:p>
                <a:p>
                  <a:pPr algn="ctr"/>
                  <a:r>
                    <a:rPr lang="en-US" sz="1400" dirty="0">
                      <a:latin typeface="Arial" pitchFamily="34" charset="0"/>
                    </a:rPr>
                    <a:t>0 from below</a:t>
                  </a:r>
                  <a:endParaRPr lang="en-US" sz="1400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3261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>
                  <a:gd name="T0" fmla="*/ 0 w 520"/>
                  <a:gd name="T1" fmla="*/ 117 h 117"/>
                  <a:gd name="T2" fmla="*/ 520 w 520"/>
                  <a:gd name="T3" fmla="*/ 17 h 1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2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>
                  <a:gd name="T0" fmla="*/ 0 w 1514"/>
                  <a:gd name="T1" fmla="*/ 0 h 130"/>
                  <a:gd name="T2" fmla="*/ 1514 w 1514"/>
                  <a:gd name="T3" fmla="*/ 17 h 13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3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4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>
                  <a:gd name="T0" fmla="*/ 0 w 619"/>
                  <a:gd name="T1" fmla="*/ 12 h 1815"/>
                  <a:gd name="T2" fmla="*/ 0 w 619"/>
                  <a:gd name="T3" fmla="*/ 8 h 18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5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66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r>
                  <a:rPr lang="en-US">
                    <a:latin typeface="Arial" pitchFamily="34" charset="0"/>
                  </a:rPr>
                  <a:t>rdt_rcv(rcvpkt) &amp;&amp; </a:t>
                </a:r>
              </a:p>
              <a:p>
                <a:pPr algn="l"/>
                <a:r>
                  <a:rPr lang="en-US">
                    <a:latin typeface="Arial" pitchFamily="34" charset="0"/>
                  </a:rPr>
                  <a:t>   (corrupt(rcvpkt) ||</a:t>
                </a:r>
              </a:p>
              <a:p>
                <a:pPr algn="l"/>
                <a:r>
                  <a:rPr lang="en-US">
                    <a:latin typeface="Arial" pitchFamily="34" charset="0"/>
                  </a:rPr>
                  <a:t>     </a:t>
                </a:r>
                <a:r>
                  <a:rPr lang="en-US" b="1">
                    <a:solidFill>
                      <a:srgbClr val="FF0000"/>
                    </a:solidFill>
                    <a:latin typeface="Arial" pitchFamily="34" charset="0"/>
                  </a:rPr>
                  <a:t>has_seq1(rcvpkt))</a:t>
                </a:r>
                <a:endParaRPr 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67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algn="l"/>
                <a:r>
                  <a:rPr lang="en-US" b="1">
                    <a:solidFill>
                      <a:srgbClr val="FF0000"/>
                    </a:solidFill>
                    <a:latin typeface="Arial" pitchFamily="34" charset="0"/>
                  </a:rPr>
                  <a:t>udt_send(sndpkt)</a:t>
                </a:r>
                <a:endParaRPr 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09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smtClean="0">
                    <a:solidFill>
                      <a:srgbClr val="000099"/>
                    </a:solidFill>
                  </a:rPr>
                  <a:t>receiver FSM</a:t>
                </a:r>
              </a:p>
              <a:p>
                <a:pPr>
                  <a:defRPr/>
                </a:pPr>
                <a:r>
                  <a:rPr lang="en-US" sz="2000" smtClean="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7900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latin typeface="Symbol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rdt3.0: channels with errors </a:t>
            </a:r>
            <a:r>
              <a:rPr lang="en-US" sz="3600" b="1" i="1" dirty="0" smtClean="0">
                <a:solidFill>
                  <a:srgbClr val="0808B8"/>
                </a:solidFill>
              </a:rPr>
              <a:t>and</a:t>
            </a:r>
            <a:r>
              <a:rPr lang="en-US" sz="3600" b="1" dirty="0" smtClean="0">
                <a:solidFill>
                  <a:srgbClr val="0808B8"/>
                </a:solidFill>
              </a:rPr>
              <a:t> loss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کانال با خطا و گم شدن 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072066" y="1500174"/>
            <a:ext cx="3643338" cy="3929090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فرضیات جدید: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کانال زیرین می تواند همچنین باعث گم شدن و از دست رفتن بسته (داده یا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) بشود.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جمع مقابله ای، شماره ترتیب، </a:t>
            </a:r>
            <a:r>
              <a:rPr lang="en-US" sz="1800" dirty="0" smtClean="0">
                <a:cs typeface="B Nazanin" pitchFamily="2" charset="-78"/>
              </a:rPr>
              <a:t>ACK</a:t>
            </a:r>
            <a:r>
              <a:rPr lang="fa-IR" sz="1800" dirty="0" smtClean="0">
                <a:cs typeface="B Nazanin" pitchFamily="2" charset="-78"/>
              </a:rPr>
              <a:t> و ارسال مجدد کمک خواهند نمود، اما کافی نیستند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36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85720" y="1571612"/>
            <a:ext cx="4286280" cy="45720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روش کار: </a:t>
            </a:r>
            <a:r>
              <a:rPr kumimoji="0" lang="fa-IR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به اندازه ”معقولی“ برای دریافت </a:t>
            </a: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</a:t>
            </a:r>
            <a:r>
              <a:rPr kumimoji="0" lang="fa-IR" sz="2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صبر خواهد نمود.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اگر در این مدت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هیچ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ی دریافت نکرد، اقدام به ارسال مجدد می نماید.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اگر بسته ( یا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) فقط تاخیر داشته باشد ( و نه گم شوند)</a:t>
            </a:r>
            <a:endParaRPr kumimoji="0" lang="fa-I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ارسال مجدد باعث تکرار خواهد شد. اما با استفاده از شماره می توان آنرا مدیریت نمود.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گیرنده بایستی شماره ترتیب بسته ای را که </a:t>
            </a:r>
            <a:r>
              <a:rPr lang="en-US" dirty="0" smtClean="0">
                <a:cs typeface="B Nazanin" pitchFamily="2" charset="-78"/>
              </a:rPr>
              <a:t>ACK</a:t>
            </a:r>
            <a:r>
              <a:rPr lang="fa-IR" dirty="0" smtClean="0">
                <a:cs typeface="B Nazanin" pitchFamily="2" charset="-78"/>
              </a:rPr>
              <a:t> می کند را هم ارسال بدارد.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نیاز به یک زمان سنج هم می باشد.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3-</a:t>
            </a:r>
            <a:fld id="{B41D61F8-C176-4ED9-BAF1-F5403658A16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sender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make_pkt(0, data, checksum)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4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535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ACK0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05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isACK(rcvpkt,1) 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9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5350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51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call 1 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10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sndpkt = make_pkt(1, data, checksum)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14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rdt_send(data)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15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isACK(rcvpkt,0)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317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&amp;&amp;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( corrupt(rcvpkt) ||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isACK(rcvpkt,0) 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19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  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notcorrupt(rcvpkt) 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&amp;&amp; isACK(rcvpkt,1)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321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2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stop_timer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3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stop_timer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4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5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6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27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8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9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0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udt_send(sndpkt)</a:t>
            </a:r>
          </a:p>
          <a:p>
            <a:pPr algn="l"/>
            <a:r>
              <a:rPr lang="en-US" altLang="en-US" sz="1400">
                <a:latin typeface="Arial" panose="020B0604020202020204" pitchFamily="34" charset="0"/>
              </a:rPr>
              <a:t>start_timer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31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timeout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32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4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55335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5348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9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</a:t>
              </a:r>
            </a:p>
            <a:p>
              <a:r>
                <a:rPr lang="en-US" altLang="en-US" sz="1400">
                  <a:latin typeface="Arial" panose="020B0604020202020204" pitchFamily="34" charset="0"/>
                </a:rPr>
                <a:t>call 0from above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36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37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5346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347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Arial" panose="020B0604020202020204" pitchFamily="34" charset="0"/>
                </a:rPr>
                <a:t>Wait for ACK1</a:t>
              </a:r>
              <a:endParaRPr lang="en-US" altLang="en-US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55338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55340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latin typeface="Arial" panose="020B0604020202020204" pitchFamily="34" charset="0"/>
              </a:rPr>
              <a:t>rdt_rcv(rcvpkt)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5341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pic>
        <p:nvPicPr>
          <p:cNvPr id="55345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rdt3.0 in action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rdt3.0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در عمل </a:t>
            </a:r>
            <a:endParaRPr lang="en-US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0A246F4-EC91-43FA-8C75-35DD099439E4}" type="slidenum">
              <a:rPr lang="en-US"/>
              <a:pPr/>
              <a:t>38</a:t>
            </a:fld>
            <a:endParaRPr lang="en-US"/>
          </a:p>
        </p:txBody>
      </p:sp>
      <p:pic>
        <p:nvPicPr>
          <p:cNvPr id="55301" name="Picture 3" descr="rdt30_exampl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rdt3.0 in action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en-US" sz="3600" b="1" dirty="0" smtClean="0">
                <a:solidFill>
                  <a:srgbClr val="0808B8"/>
                </a:solidFill>
                <a:cs typeface="B Titr" pitchFamily="2" charset="-78"/>
              </a:rPr>
              <a:t>rdt3.0</a:t>
            </a:r>
            <a:r>
              <a:rPr lang="fa-IR" sz="3600" b="1" dirty="0" smtClean="0">
                <a:solidFill>
                  <a:srgbClr val="0808B8"/>
                </a:solidFill>
                <a:cs typeface="B Titr" pitchFamily="2" charset="-78"/>
              </a:rPr>
              <a:t> در عمل </a:t>
            </a:r>
            <a:endParaRPr lang="en-US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0A246F4-EC91-43FA-8C75-35DD099439E4}" type="slidenum">
              <a:rPr lang="en-US"/>
              <a:pPr/>
              <a:t>39</a:t>
            </a:fld>
            <a:endParaRPr lang="en-US"/>
          </a:p>
        </p:txBody>
      </p:sp>
      <p:pic>
        <p:nvPicPr>
          <p:cNvPr id="6" name="Picture 3" descr="rdt30_exampl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03392"/>
            <a:ext cx="821848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B Titr" pitchFamily="2" charset="-78"/>
              </a:rPr>
              <a:t>Transport vs. network layer</a:t>
            </a:r>
            <a:r>
              <a:rPr lang="fa-IR" sz="3600" b="1" dirty="0" smtClean="0">
                <a:cs typeface="B Titr" pitchFamily="2" charset="-78"/>
              </a:rPr>
              <a:t/>
            </a:r>
            <a:br>
              <a:rPr lang="fa-IR" sz="3600" b="1" dirty="0" smtClean="0">
                <a:cs typeface="B Titr" pitchFamily="2" charset="-78"/>
              </a:rPr>
            </a:br>
            <a:r>
              <a:rPr lang="fa-IR" sz="3600" b="1" dirty="0" smtClean="0">
                <a:cs typeface="B Titr" pitchFamily="2" charset="-78"/>
              </a:rPr>
              <a:t>لایه انتقال در مقابل لایه شبکه</a:t>
            </a:r>
            <a:endParaRPr lang="en-US" sz="3600" b="1" dirty="0" smtClean="0">
              <a:cs typeface="B Titr" pitchFamily="2" charset="-78"/>
            </a:endParaRP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BE58CBC6-32C7-427D-AF3E-9C682E8A4917}" type="slidenum">
              <a:rPr lang="en-US"/>
              <a:pPr/>
              <a:t>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5332" y="1643052"/>
            <a:ext cx="8258646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لایه شبکه : 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ارتباط منطقی بین میزبانها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لایه انتقال: ارتباط منطقی بین پروسس ها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متکی به سرویس لایه شبکه بوده و آنرا بهبود می بخشد(سرویس پیشرفته تری را ارائه می دهد- سرویس انتقال مطمئن)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dirty="0" smtClean="0"/>
              <a:t>Performance of rdt3.0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بررسی کارایی  </a:t>
            </a:r>
            <a:r>
              <a:rPr lang="en-US" sz="2800" b="1" dirty="0" smtClean="0">
                <a:solidFill>
                  <a:srgbClr val="0808B8"/>
                </a:solidFill>
                <a:cs typeface="B Titr" pitchFamily="2" charset="-78"/>
              </a:rPr>
              <a:t>rdt3.0</a:t>
            </a: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 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596" y="1571612"/>
            <a:ext cx="8429684" cy="4643470"/>
          </a:xfrm>
          <a:noFill/>
        </p:spPr>
        <p:txBody>
          <a:bodyPr>
            <a:normAutofit/>
          </a:bodyPr>
          <a:lstStyle/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cs typeface="B Nazanin" pitchFamily="2" charset="-78"/>
              </a:rPr>
              <a:t>Rdt3.0</a:t>
            </a:r>
            <a:r>
              <a:rPr lang="fa-IR" sz="2000" dirty="0" smtClean="0">
                <a:cs typeface="B Nazanin" pitchFamily="2" charset="-78"/>
              </a:rPr>
              <a:t> کار می نماید، اما کارایی آن نا امید کننده است!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کارایی مشکل اساسی روش ایست و انتظار </a:t>
            </a:r>
            <a:r>
              <a:rPr lang="en-US" sz="2000" dirty="0" smtClean="0">
                <a:cs typeface="B Nazanin" pitchFamily="2" charset="-78"/>
              </a:rPr>
              <a:t>(stop and wait)</a:t>
            </a:r>
            <a:r>
              <a:rPr lang="fa-IR" sz="2000" dirty="0" smtClean="0">
                <a:cs typeface="B Nazanin" pitchFamily="2" charset="-78"/>
              </a:rPr>
              <a:t> می باشد.</a:t>
            </a:r>
            <a:endParaRPr lang="en-US" sz="2000" dirty="0" smtClean="0"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مثال: لینکی با سرعت 1 گیگا بیت و تاخیر انتشار 15 میلی ثانیه داریم، تاخیر ارسال بسته ای با 8000 بیت چه مقدار خواهد شد: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endParaRPr lang="fa-IR" sz="3200" dirty="0" smtClean="0"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1800" dirty="0" smtClean="0">
                <a:solidFill>
                  <a:srgbClr val="FF0000"/>
                </a:solidFill>
                <a:cs typeface="B Nazanin" pitchFamily="2" charset="-78"/>
              </a:rPr>
              <a:t>بکارگیری فرستنده </a:t>
            </a:r>
            <a:r>
              <a:rPr lang="fa-IR" sz="1800" dirty="0" smtClean="0">
                <a:cs typeface="B Nazanin" pitchFamily="2" charset="-78"/>
              </a:rPr>
              <a:t>: کسری از زمان که فرستنده مشغول ارسال است.</a:t>
            </a:r>
            <a:r>
              <a:rPr lang="en-US" sz="1800" dirty="0" smtClean="0">
                <a:cs typeface="B Nazanin" pitchFamily="2" charset="-78"/>
              </a:rPr>
              <a:t>	</a:t>
            </a:r>
          </a:p>
          <a:p>
            <a:pPr lvl="2" algn="r" rtl="1">
              <a:lnSpc>
                <a:spcPct val="150000"/>
              </a:lnSpc>
              <a:buNone/>
            </a:pPr>
            <a:endParaRPr lang="en-US" sz="1600" i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1600" i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40</a:t>
            </a:fld>
            <a:endParaRPr lang="en-US"/>
          </a:p>
        </p:txBody>
      </p:sp>
      <p:graphicFrame>
        <p:nvGraphicFramePr>
          <p:cNvPr id="131074" name="Object 18"/>
          <p:cNvGraphicFramePr>
            <a:graphicFrameLocks noChangeAspect="1"/>
          </p:cNvGraphicFramePr>
          <p:nvPr/>
        </p:nvGraphicFramePr>
        <p:xfrm>
          <a:off x="723908" y="3643314"/>
          <a:ext cx="49911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2" name="Equation" r:id="rId4" imgW="2387600" imgH="419100" progId="Equation.3">
                  <p:embed/>
                </p:oleObj>
              </mc:Choice>
              <mc:Fallback>
                <p:oleObj name="Equation" r:id="rId4" imgW="238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8" y="3643314"/>
                        <a:ext cx="49911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12"/>
          <p:cNvGraphicFramePr>
            <a:graphicFrameLocks noChangeAspect="1"/>
          </p:cNvGraphicFramePr>
          <p:nvPr/>
        </p:nvGraphicFramePr>
        <p:xfrm>
          <a:off x="649302" y="5143512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23" name="Picture" r:id="rId6" imgW="3177616" imgH="498211" progId="Word.Picture.8">
                  <p:embed/>
                </p:oleObj>
              </mc:Choice>
              <mc:Fallback>
                <p:oleObj name="Picture" r:id="rId6" imgW="3177616" imgH="498211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02" y="5143512"/>
                        <a:ext cx="59944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4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dirty="0" smtClean="0">
                <a:solidFill>
                  <a:srgbClr val="0808B8"/>
                </a:solidFill>
              </a:rPr>
              <a:t>Performance of rdt3.0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بررسی کارایی  </a:t>
            </a:r>
            <a:r>
              <a:rPr lang="en-US" sz="2800" b="1" dirty="0" smtClean="0">
                <a:solidFill>
                  <a:srgbClr val="0808B8"/>
                </a:solidFill>
                <a:cs typeface="B Titr" pitchFamily="2" charset="-78"/>
              </a:rPr>
              <a:t>rdt3.0</a:t>
            </a: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 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28596" y="1571612"/>
            <a:ext cx="8429684" cy="4143404"/>
          </a:xfrm>
          <a:noFill/>
        </p:spPr>
        <p:txBody>
          <a:bodyPr>
            <a:normAutofit/>
          </a:bodyPr>
          <a:lstStyle/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بعد از ارسال بسته ای توسط فرستنده، او بایستی تا دریافت جواب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از طرف گیرنده، صبر نماید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بکارگیری فرستنده برابر با </a:t>
            </a:r>
            <a:r>
              <a:rPr lang="en-US" sz="2000" dirty="0" smtClean="0">
                <a:cs typeface="B Nazanin" pitchFamily="2" charset="-78"/>
              </a:rPr>
              <a:t>0.00027</a:t>
            </a:r>
            <a:r>
              <a:rPr lang="fa-IR" sz="2000" dirty="0" smtClean="0">
                <a:cs typeface="B Nazanin" pitchFamily="2" charset="-78"/>
              </a:rPr>
              <a:t> (به ازای بسته 8000 بیتی = 1 کیلو بایتی) یعنی:</a:t>
            </a:r>
          </a:p>
          <a:p>
            <a:pPr lvl="2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600" dirty="0" smtClean="0">
                <a:cs typeface="B Nazanin" pitchFamily="2" charset="-78"/>
              </a:rPr>
              <a:t>هر 30 میلی ثانیه، 1 کیلو بایت ارسال </a:t>
            </a:r>
            <a:r>
              <a:rPr lang="fa-IR" sz="1600" dirty="0" smtClean="0">
                <a:cs typeface="B Nazanin" pitchFamily="2" charset="-78"/>
                <a:sym typeface="Wingdings" pitchFamily="2" charset="2"/>
              </a:rPr>
              <a:t>  حدودا 33 کیلوبایت بر ثانیه سرعت ارسال بر روی لینک 1 گیگا بیت بر ثانیه!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  <a:sym typeface="Wingdings" pitchFamily="2" charset="2"/>
              </a:rPr>
              <a:t>پروتکل های شبکه، استفاده از منابع فیزیکی را محدود می نمایند!!</a:t>
            </a:r>
            <a:endParaRPr lang="en-US" sz="1600" i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1600" i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dirty="0" smtClean="0"/>
              <a:t>Performance of rdt3.0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نحوه عمل روش ”ایست و انتظار“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42</a:t>
            </a:fld>
            <a:endParaRPr lang="en-US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557588" y="2163773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035" y="1958985"/>
            <a:ext cx="2965478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a-IR" sz="1600" b="1" dirty="0" smtClean="0">
                <a:latin typeface="Arial" pitchFamily="34" charset="0"/>
                <a:cs typeface="B Nazanin" pitchFamily="2" charset="-78"/>
              </a:rPr>
              <a:t>اولین بیتِ بسته ارسال می شود</a:t>
            </a:r>
            <a:r>
              <a:rPr lang="en-US" sz="1600" b="1" dirty="0" smtClean="0">
                <a:latin typeface="Arial" pitchFamily="34" charset="0"/>
                <a:cs typeface="B Nazanin" pitchFamily="2" charset="-78"/>
              </a:rPr>
              <a:t>, </a:t>
            </a:r>
            <a:r>
              <a:rPr lang="en-US" sz="1600" b="1" dirty="0">
                <a:latin typeface="Arial" pitchFamily="34" charset="0"/>
                <a:cs typeface="B Nazanin" pitchFamily="2" charset="-78"/>
              </a:rPr>
              <a:t>t = 0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546475" y="1944698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773738" y="1957398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17838" y="1519233"/>
            <a:ext cx="982658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sender</a:t>
            </a: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195888" y="1519233"/>
            <a:ext cx="11620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Arial" pitchFamily="34" charset="0"/>
              </a:rPr>
              <a:t>receiver</a:t>
            </a:r>
            <a:endParaRPr lang="en-US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570288" y="2159010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575050" y="4270385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575050" y="3327410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3552825" y="2157423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408363" y="2157423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408363" y="2398723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3419475" y="425768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55900" y="3130560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FF0000"/>
                </a:solidFill>
                <a:latin typeface="Arial" pitchFamily="34" charset="0"/>
              </a:rPr>
              <a:t>RTT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443288" y="3438535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V="1">
            <a:off x="3448050" y="2420948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5761038" y="3071823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842000" y="2805117"/>
            <a:ext cx="301628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a-IR" sz="1600" b="1" dirty="0" smtClean="0">
                <a:latin typeface="Arial" pitchFamily="34" charset="0"/>
                <a:cs typeface="B Nazanin" pitchFamily="2" charset="-78"/>
              </a:rPr>
              <a:t>اولین بیتِ بسته دریافت می شود</a:t>
            </a:r>
            <a:endParaRPr lang="en-US" sz="1600" b="1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5784850" y="3321060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857884" y="3162307"/>
            <a:ext cx="2795616" cy="80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r>
              <a:rPr lang="fa-IR" sz="1600" b="1" dirty="0" smtClean="0">
                <a:latin typeface="Arial" pitchFamily="34" charset="0"/>
                <a:cs typeface="B Nazanin" pitchFamily="2" charset="-78"/>
              </a:rPr>
              <a:t>آخرین بیتِ بسته دریافت می شود و </a:t>
            </a:r>
            <a:r>
              <a:rPr lang="en-US" sz="1600" b="1" dirty="0" smtClean="0">
                <a:latin typeface="Arial" pitchFamily="34" charset="0"/>
                <a:cs typeface="B Nazanin" pitchFamily="2" charset="-78"/>
              </a:rPr>
              <a:t>ACK</a:t>
            </a:r>
            <a:r>
              <a:rPr lang="fa-IR" sz="1600" b="1" dirty="0" smtClean="0">
                <a:latin typeface="Arial" pitchFamily="34" charset="0"/>
                <a:cs typeface="B Nazanin" pitchFamily="2" charset="-78"/>
              </a:rPr>
              <a:t> ارسال می شود</a:t>
            </a:r>
            <a:endParaRPr lang="en-US" sz="1600" b="1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825500" y="3930660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en-US" sz="1600" dirty="0" smtClean="0">
                <a:latin typeface="Arial" pitchFamily="34" charset="0"/>
                <a:cs typeface="B Nazanin" pitchFamily="2" charset="-78"/>
              </a:rPr>
              <a:t>ACK</a:t>
            </a:r>
            <a:r>
              <a:rPr lang="ru-RU" sz="16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lang="fa-IR" sz="1600" dirty="0" smtClean="0">
                <a:latin typeface="Arial" pitchFamily="34" charset="0"/>
                <a:cs typeface="B Nazanin" pitchFamily="2" charset="-78"/>
              </a:rPr>
              <a:t> دریافت می شود و بسته بعدی ارسال می شود 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t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= RTT + L / R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570288" y="4265623"/>
            <a:ext cx="1419225" cy="577850"/>
          </a:xfrm>
          <a:custGeom>
            <a:avLst/>
            <a:gdLst>
              <a:gd name="T0" fmla="*/ 0 w 1845"/>
              <a:gd name="T1" fmla="*/ 0 h 592"/>
              <a:gd name="T2" fmla="*/ 1845 w 1845"/>
              <a:gd name="T3" fmla="*/ 592 h 592"/>
              <a:gd name="T4" fmla="*/ 1095 w 1845"/>
              <a:gd name="T5" fmla="*/ 592 h 592"/>
              <a:gd name="T6" fmla="*/ 0 w 1845"/>
              <a:gd name="T7" fmla="*/ 2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3563938" y="4257685"/>
            <a:ext cx="1281112" cy="534988"/>
            <a:chOff x="12315" y="13225"/>
            <a:chExt cx="2775" cy="913"/>
          </a:xfrm>
        </p:grpSpPr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3563938" y="4498985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3887788" y="4622810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34" name="Object 31"/>
          <p:cNvGraphicFramePr>
            <a:graphicFrameLocks noChangeAspect="1"/>
          </p:cNvGraphicFramePr>
          <p:nvPr/>
        </p:nvGraphicFramePr>
        <p:xfrm>
          <a:off x="1711325" y="5138756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5" name="Picture" r:id="rId4" imgW="3177616" imgH="498211" progId="Word.Picture.8">
                  <p:embed/>
                </p:oleObj>
              </mc:Choice>
              <mc:Fallback>
                <p:oleObj name="Picture" r:id="rId4" imgW="3177616" imgH="498211" progId="Word.Picture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138756"/>
                        <a:ext cx="59944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Pipelined protocols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پروتکل های خط لوله ای 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7158" y="1285860"/>
            <a:ext cx="8501122" cy="1285884"/>
          </a:xfrm>
          <a:noFill/>
        </p:spPr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خط لوله ای :</a:t>
            </a:r>
            <a:r>
              <a:rPr lang="fa-IR" sz="2000" dirty="0" smtClean="0">
                <a:cs typeface="B Nazanin" pitchFamily="2" charset="-78"/>
              </a:rPr>
              <a:t> فرستنده اجازه میدهد چندین بسته غیر تصدیق شده  ”در راه“ باشند.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دامنه شماره ترتیب ها بایستی افزایش یابند.</a:t>
            </a:r>
          </a:p>
          <a:p>
            <a:pPr lvl="1" algn="r" rtl="1">
              <a:buFont typeface="Courier New" pitchFamily="49" charset="0"/>
              <a:buChar char="o"/>
            </a:pPr>
            <a:r>
              <a:rPr lang="fa-IR" sz="2000" dirty="0" smtClean="0">
                <a:cs typeface="B Nazanin" pitchFamily="2" charset="-78"/>
              </a:rPr>
              <a:t>در فرستنده و گیرنده بایستی عمل بافر کردن در نظر گرفته شود.</a:t>
            </a:r>
            <a:r>
              <a:rPr lang="fa-IR" sz="1600" dirty="0" smtClean="0">
                <a:cs typeface="B Nazanin" pitchFamily="2" charset="-78"/>
              </a:rPr>
              <a:t>	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5778689"/>
            <a:ext cx="82153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  <a:sym typeface="Wingdings" pitchFamily="2" charset="2"/>
              </a:rPr>
              <a:t>دو فرم عمومی پروتکل های خط لوله ای موجود است: </a:t>
            </a:r>
            <a:r>
              <a:rPr lang="en-US" sz="1600" dirty="0" smtClean="0">
                <a:latin typeface="Comic Sans MS" pitchFamily="66" charset="0"/>
                <a:cs typeface="B Nazanin" pitchFamily="2" charset="-78"/>
                <a:sym typeface="Wingdings" pitchFamily="2" charset="2"/>
              </a:rPr>
              <a:t>go-Back-N</a:t>
            </a:r>
            <a:r>
              <a:rPr lang="fa-IR" dirty="0" smtClean="0">
                <a:cs typeface="B Nazanin" pitchFamily="2" charset="-78"/>
                <a:sym typeface="Wingdings" pitchFamily="2" charset="2"/>
              </a:rPr>
              <a:t> و </a:t>
            </a:r>
            <a:r>
              <a:rPr lang="en-US" sz="1600" dirty="0" smtClean="0">
                <a:latin typeface="Comic Sans MS" pitchFamily="66" charset="0"/>
                <a:cs typeface="B Nazanin" pitchFamily="2" charset="-78"/>
                <a:sym typeface="Wingdings" pitchFamily="2" charset="2"/>
              </a:rPr>
              <a:t>Selective repeat</a:t>
            </a:r>
            <a:endParaRPr lang="en-US" sz="1600" i="1" dirty="0" smtClean="0">
              <a:solidFill>
                <a:srgbClr val="FF0000"/>
              </a:solidFill>
              <a:latin typeface="Comic Sans MS" pitchFamily="66" charset="0"/>
              <a:cs typeface="B Nazanin" pitchFamily="2" charset="-78"/>
            </a:endParaRPr>
          </a:p>
        </p:txBody>
      </p:sp>
      <p:pic>
        <p:nvPicPr>
          <p:cNvPr id="7" name="Picture 5" descr="rdt_pipelin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643182"/>
            <a:ext cx="7545060" cy="2928958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Pipelining: increased utilization</a:t>
            </a:r>
            <a:br>
              <a:rPr lang="en-US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خط لوله ای : افزایش بکارگیری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44</a:t>
            </a:fld>
            <a:endParaRPr lang="en-US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3100355" y="1852631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0" y="1646256"/>
            <a:ext cx="301463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a-IR" sz="1400" b="1" dirty="0" smtClean="0">
                <a:latin typeface="Arial" pitchFamily="34" charset="0"/>
                <a:cs typeface="B Nazanin" pitchFamily="2" charset="-78"/>
              </a:rPr>
              <a:t>اولین بیتِ بسته ارسال می شود</a:t>
            </a:r>
            <a:r>
              <a:rPr lang="en-US" sz="1400" b="1" dirty="0" smtClean="0">
                <a:latin typeface="Arial" pitchFamily="34" charset="0"/>
                <a:cs typeface="B Nazanin" pitchFamily="2" charset="-78"/>
              </a:rPr>
              <a:t>, t = 0</a:t>
            </a:r>
            <a:endParaRPr lang="en-US" sz="1400" b="1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3090830" y="1630381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5172043" y="1643081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630455" y="1303356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659280" y="1303356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111468" y="1847869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3117818" y="3979881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" name="Freeform 11"/>
          <p:cNvSpPr>
            <a:spLocks/>
          </p:cNvSpPr>
          <p:nvPr/>
        </p:nvSpPr>
        <p:spPr bwMode="auto">
          <a:xfrm>
            <a:off x="3095593" y="1844694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flipH="1">
            <a:off x="2960655" y="1844694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 flipH="1">
            <a:off x="2960655" y="2089169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179605" y="2828944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2993993" y="3140094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 flipV="1">
            <a:off x="2998755" y="2111394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0" y="2003418"/>
            <a:ext cx="3014631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a-IR" sz="1400" b="1" dirty="0" smtClean="0">
                <a:latin typeface="Arial" pitchFamily="34" charset="0"/>
                <a:cs typeface="B Nazanin" pitchFamily="2" charset="-78"/>
              </a:rPr>
              <a:t>آخرین  بیتِ بسته ارسال شده است</a:t>
            </a:r>
            <a:r>
              <a:rPr lang="en-US" sz="1400" b="1" dirty="0" smtClean="0">
                <a:latin typeface="Arial" pitchFamily="34" charset="0"/>
                <a:cs typeface="B Nazanin" pitchFamily="2" charset="-78"/>
              </a:rPr>
              <a:t>, t = L /R</a:t>
            </a:r>
            <a:endParaRPr lang="en-US" sz="1400" b="1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50" name="Line 18"/>
          <p:cNvSpPr>
            <a:spLocks noChangeShapeType="1"/>
          </p:cNvSpPr>
          <p:nvPr/>
        </p:nvSpPr>
        <p:spPr bwMode="auto">
          <a:xfrm flipH="1">
            <a:off x="5160930" y="2770206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1400"/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5237130" y="2573334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first packet bit arrives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>
            <a:off x="5183155" y="3021031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1400"/>
          </a:p>
        </p:txBody>
      </p:sp>
      <p:sp>
        <p:nvSpPr>
          <p:cNvPr id="53" name="Text Box 21"/>
          <p:cNvSpPr txBox="1">
            <a:spLocks noChangeArrowheads="1"/>
          </p:cNvSpPr>
          <p:nvPr/>
        </p:nvSpPr>
        <p:spPr bwMode="auto">
          <a:xfrm>
            <a:off x="5241893" y="2830511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last packet bit arrives, send ACK</a:t>
            </a:r>
            <a:endParaRPr lang="en-US" sz="1400" dirty="0">
              <a:latin typeface="Times New Roman" pitchFamily="18" charset="0"/>
            </a:endParaRPr>
          </a:p>
        </p:txBody>
      </p: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2971768" y="3967181"/>
            <a:ext cx="1466850" cy="608013"/>
            <a:chOff x="12502" y="21425"/>
            <a:chExt cx="3400" cy="1025"/>
          </a:xfrm>
        </p:grpSpPr>
        <p:sp>
          <p:nvSpPr>
            <p:cNvPr id="56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" name="Group 26"/>
            <p:cNvGrpSpPr>
              <a:grpSpLocks/>
            </p:cNvGrpSpPr>
            <p:nvPr/>
          </p:nvGrpSpPr>
          <p:grpSpPr bwMode="auto">
            <a:xfrm>
              <a:off x="12819" y="21425"/>
              <a:ext cx="2777" cy="913"/>
              <a:chOff x="12315" y="13225"/>
              <a:chExt cx="2775" cy="913"/>
            </a:xfrm>
          </p:grpSpPr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" name="Freeform 31"/>
          <p:cNvSpPr>
            <a:spLocks/>
          </p:cNvSpPr>
          <p:nvPr/>
        </p:nvSpPr>
        <p:spPr bwMode="auto">
          <a:xfrm>
            <a:off x="3100355" y="2097106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32"/>
          <p:cNvSpPr>
            <a:spLocks/>
          </p:cNvSpPr>
          <p:nvPr/>
        </p:nvSpPr>
        <p:spPr bwMode="auto">
          <a:xfrm>
            <a:off x="3100355" y="2347931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3"/>
          <p:cNvSpPr>
            <a:spLocks noChangeShapeType="1"/>
          </p:cNvSpPr>
          <p:nvPr/>
        </p:nvSpPr>
        <p:spPr bwMode="auto">
          <a:xfrm flipV="1">
            <a:off x="3117818" y="3028969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6" name="Line 34"/>
          <p:cNvSpPr>
            <a:spLocks noChangeShapeType="1"/>
          </p:cNvSpPr>
          <p:nvPr/>
        </p:nvSpPr>
        <p:spPr bwMode="auto">
          <a:xfrm flipV="1">
            <a:off x="3117818" y="3279794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7" name="Group 35"/>
          <p:cNvGrpSpPr>
            <a:grpSpLocks/>
          </p:cNvGrpSpPr>
          <p:nvPr/>
        </p:nvGrpSpPr>
        <p:grpSpPr bwMode="auto">
          <a:xfrm>
            <a:off x="2960655" y="4205306"/>
            <a:ext cx="1466850" cy="606425"/>
            <a:chOff x="12502" y="21425"/>
            <a:chExt cx="3400" cy="1025"/>
          </a:xfrm>
        </p:grpSpPr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38"/>
            <p:cNvGrpSpPr>
              <a:grpSpLocks/>
            </p:cNvGrpSpPr>
            <p:nvPr/>
          </p:nvGrpSpPr>
          <p:grpSpPr bwMode="auto">
            <a:xfrm>
              <a:off x="12819" y="21425"/>
              <a:ext cx="2777" cy="913"/>
              <a:chOff x="12315" y="13225"/>
              <a:chExt cx="2775" cy="913"/>
            </a:xfrm>
          </p:grpSpPr>
          <p:sp>
            <p:nvSpPr>
              <p:cNvPr id="73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5" name="Group 43"/>
          <p:cNvGrpSpPr>
            <a:grpSpLocks/>
          </p:cNvGrpSpPr>
          <p:nvPr/>
        </p:nvGrpSpPr>
        <p:grpSpPr bwMode="auto">
          <a:xfrm>
            <a:off x="2971768" y="4456131"/>
            <a:ext cx="1466850" cy="606425"/>
            <a:chOff x="12502" y="21425"/>
            <a:chExt cx="3400" cy="1025"/>
          </a:xfrm>
        </p:grpSpPr>
        <p:sp>
          <p:nvSpPr>
            <p:cNvPr id="76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46"/>
            <p:cNvGrpSpPr>
              <a:grpSpLocks/>
            </p:cNvGrpSpPr>
            <p:nvPr/>
          </p:nvGrpSpPr>
          <p:grpSpPr bwMode="auto">
            <a:xfrm>
              <a:off x="12819" y="21425"/>
              <a:ext cx="2777" cy="913"/>
              <a:chOff x="12315" y="13225"/>
              <a:chExt cx="2775" cy="913"/>
            </a:xfrm>
          </p:grpSpPr>
          <p:sp>
            <p:nvSpPr>
              <p:cNvPr id="81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9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" name="Line 51"/>
          <p:cNvSpPr>
            <a:spLocks noChangeShapeType="1"/>
          </p:cNvSpPr>
          <p:nvPr/>
        </p:nvSpPr>
        <p:spPr bwMode="auto">
          <a:xfrm flipV="1">
            <a:off x="3122580" y="3532206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" name="Text Box 52"/>
          <p:cNvSpPr txBox="1">
            <a:spLocks noChangeArrowheads="1"/>
          </p:cNvSpPr>
          <p:nvPr/>
        </p:nvSpPr>
        <p:spPr bwMode="auto">
          <a:xfrm>
            <a:off x="5238718" y="3116263"/>
            <a:ext cx="38338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last bit of 2</a:t>
            </a:r>
            <a:r>
              <a:rPr lang="en-US" sz="1400" baseline="30000" dirty="0">
                <a:latin typeface="Arial" pitchFamily="34" charset="0"/>
              </a:rPr>
              <a:t>nd</a:t>
            </a:r>
            <a:r>
              <a:rPr lang="en-US" sz="1400" dirty="0">
                <a:latin typeface="Arial" pitchFamily="34" charset="0"/>
              </a:rPr>
              <a:t> packet arrives, send ACK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 flipV="1">
            <a:off x="5183155" y="3257569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1400"/>
          </a:p>
        </p:txBody>
      </p:sp>
      <p:sp>
        <p:nvSpPr>
          <p:cNvPr id="86" name="Line 54"/>
          <p:cNvSpPr>
            <a:spLocks noChangeShapeType="1"/>
          </p:cNvSpPr>
          <p:nvPr/>
        </p:nvSpPr>
        <p:spPr bwMode="auto">
          <a:xfrm flipV="1">
            <a:off x="5194268" y="3509981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1400"/>
          </a:p>
        </p:txBody>
      </p:sp>
      <p:sp>
        <p:nvSpPr>
          <p:cNvPr id="87" name="Text Box 55"/>
          <p:cNvSpPr txBox="1">
            <a:spLocks noChangeArrowheads="1"/>
          </p:cNvSpPr>
          <p:nvPr/>
        </p:nvSpPr>
        <p:spPr bwMode="auto">
          <a:xfrm>
            <a:off x="5305425" y="3357562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last bit of 3</a:t>
            </a:r>
            <a:r>
              <a:rPr lang="en-US" sz="1400" baseline="30000" dirty="0">
                <a:latin typeface="Arial" pitchFamily="34" charset="0"/>
              </a:rPr>
              <a:t>rd</a:t>
            </a:r>
            <a:r>
              <a:rPr lang="en-US" sz="1400" dirty="0">
                <a:latin typeface="Arial" pitchFamily="34" charset="0"/>
              </a:rPr>
              <a:t> packet arrives, send ACK</a:t>
            </a:r>
            <a:endParaRPr lang="en-US" sz="1400" dirty="0">
              <a:latin typeface="Times New Roman" pitchFamily="18" charset="0"/>
            </a:endParaRPr>
          </a:p>
        </p:txBody>
      </p:sp>
      <p:graphicFrame>
        <p:nvGraphicFramePr>
          <p:cNvPr id="88" name="Object 56"/>
          <p:cNvGraphicFramePr>
            <a:graphicFrameLocks noChangeAspect="1"/>
          </p:cNvGraphicFramePr>
          <p:nvPr/>
        </p:nvGraphicFramePr>
        <p:xfrm>
          <a:off x="1390618" y="5210194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0" name="Picture" r:id="rId4" imgW="3177616" imgH="498211" progId="Word.Picture.8">
                  <p:embed/>
                </p:oleObj>
              </mc:Choice>
              <mc:Fallback>
                <p:oleObj name="Picture" r:id="rId4" imgW="3177616" imgH="498211" progId="Word.Picture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18" y="5210194"/>
                        <a:ext cx="59944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6238843" y="4511694"/>
            <a:ext cx="1762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افزایش بکارگیری با ضریب 3 !</a:t>
            </a:r>
            <a:endParaRPr lang="en-US" sz="20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90" name="Line 58"/>
          <p:cNvSpPr>
            <a:spLocks noChangeShapeType="1"/>
          </p:cNvSpPr>
          <p:nvPr/>
        </p:nvSpPr>
        <p:spPr bwMode="auto">
          <a:xfrm flipH="1">
            <a:off x="6215074" y="5000636"/>
            <a:ext cx="64294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1" name="Text Box 24"/>
          <p:cNvSpPr txBox="1">
            <a:spLocks noChangeArrowheads="1"/>
          </p:cNvSpPr>
          <p:nvPr/>
        </p:nvSpPr>
        <p:spPr bwMode="auto">
          <a:xfrm>
            <a:off x="214282" y="3643314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en-US" sz="1600" dirty="0" smtClean="0">
                <a:latin typeface="Arial" pitchFamily="34" charset="0"/>
                <a:cs typeface="B Nazanin" pitchFamily="2" charset="-78"/>
              </a:rPr>
              <a:t>ACK</a:t>
            </a:r>
            <a:r>
              <a:rPr lang="ru-RU" sz="16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lang="fa-IR" sz="1600" dirty="0" smtClean="0">
                <a:latin typeface="Arial" pitchFamily="34" charset="0"/>
                <a:cs typeface="B Nazanin" pitchFamily="2" charset="-78"/>
              </a:rPr>
              <a:t> دریافت می شود و بسته بعدی ارسال می شود 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t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B Nazanin" pitchFamily="2" charset="-78"/>
              </a:rPr>
              <a:t>= RTT + L / R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Pipelining Protocols</a:t>
            </a:r>
            <a:r>
              <a:rPr lang="fa-IR" sz="3600" b="1" dirty="0" smtClean="0">
                <a:solidFill>
                  <a:srgbClr val="0808B8"/>
                </a:solidFill>
              </a:rPr>
              <a:t/>
            </a:r>
            <a:br>
              <a:rPr lang="fa-IR" sz="3600" b="1" dirty="0" smtClean="0">
                <a:solidFill>
                  <a:srgbClr val="0808B8"/>
                </a:solidFill>
              </a:rPr>
            </a:br>
            <a:r>
              <a:rPr lang="fa-IR" sz="2800" b="1" dirty="0" smtClean="0">
                <a:solidFill>
                  <a:srgbClr val="0808B8"/>
                </a:solidFill>
                <a:cs typeface="B Titr" pitchFamily="2" charset="-78"/>
              </a:rPr>
              <a:t>پروتکل های خط لوله ای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4286280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Go-Back-N</a:t>
            </a: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: یک دید کلی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فرستنده می تواند تا </a:t>
            </a:r>
            <a:r>
              <a:rPr lang="en-US" sz="2000" dirty="0" smtClean="0">
                <a:cs typeface="B Nazanin" pitchFamily="2" charset="-78"/>
              </a:rPr>
              <a:t>N</a:t>
            </a:r>
            <a:r>
              <a:rPr lang="fa-IR" sz="2000" dirty="0" smtClean="0">
                <a:cs typeface="B Nazanin" pitchFamily="2" charset="-78"/>
              </a:rPr>
              <a:t> بسته غیر تصدیق شده را در خط لوله خود داشته باشد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گیرنده فقط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های تجمیعی ارسال می دارد.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فرستنده فقط برای قدیمی ترین  بسته غیر تصدیق شده خود، زمان سنج دارد.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v"/>
            </a:pPr>
            <a:r>
              <a:rPr lang="fa-IR" sz="1600" dirty="0" smtClean="0">
                <a:cs typeface="B Nazanin" pitchFamily="2" charset="-78"/>
              </a:rPr>
              <a:t>اگر زمان سنج منقضی شود، تمام بسته های غیر تصدیق شده را مجددا ارسال می دارد.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7158" y="1571612"/>
            <a:ext cx="4071966" cy="42862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Selective repeat</a:t>
            </a: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یک دید کلی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می تواند تا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N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بسته غیر تصدیق شده را در خط لوله خود داشته باشد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گیرنده  به ازای تک تک بسته ها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ارسال می دارد.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برای تمام بسته های غیر تصدیق شده،  زمان سنج دارد.</a:t>
            </a:r>
          </a:p>
          <a:p>
            <a:pPr marL="742950" marR="0" lvl="1" indent="-28575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اگر زمان سنج منقضی شود، فقط آن بسته</a:t>
            </a:r>
            <a:r>
              <a:rPr kumimoji="0" lang="fa-I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غیر تصدیق شده را مجددا ارسال می دارد.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Go-Back-N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: یک دید کلی</a:t>
            </a:r>
            <a:endParaRPr lang="en-US" sz="24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2" y="1500174"/>
            <a:ext cx="8572560" cy="4286280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en-US" sz="2400" u="sng" dirty="0" smtClean="0">
                <a:solidFill>
                  <a:srgbClr val="FF0000"/>
                </a:solidFill>
                <a:cs typeface="B Nazanin" pitchFamily="2" charset="-78"/>
              </a:rPr>
              <a:t>Go-Back-N</a:t>
            </a:r>
            <a:r>
              <a:rPr lang="fa-IR" sz="2400" u="sng" dirty="0" smtClean="0">
                <a:solidFill>
                  <a:srgbClr val="FF0000"/>
                </a:solidFill>
                <a:cs typeface="B Nazanin" pitchFamily="2" charset="-78"/>
              </a:rPr>
              <a:t>: یک دید کلی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فرستنده می تواند تا </a:t>
            </a:r>
            <a:r>
              <a:rPr lang="en-US" sz="2400" dirty="0" smtClean="0">
                <a:cs typeface="B Nazanin" pitchFamily="2" charset="-78"/>
              </a:rPr>
              <a:t>N</a:t>
            </a:r>
            <a:r>
              <a:rPr lang="fa-IR" sz="2400" dirty="0" smtClean="0">
                <a:cs typeface="B Nazanin" pitchFamily="2" charset="-78"/>
              </a:rPr>
              <a:t> بسته غیر تصدیق شده را در خط لوله خود داشته باشد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گیرنده فقط </a:t>
            </a:r>
            <a:r>
              <a:rPr lang="en-US" sz="2400" dirty="0" smtClean="0">
                <a:cs typeface="B Nazanin" pitchFamily="2" charset="-78"/>
              </a:rPr>
              <a:t>ACK</a:t>
            </a:r>
            <a:r>
              <a:rPr lang="fa-IR" sz="2400" dirty="0" smtClean="0">
                <a:cs typeface="B Nazanin" pitchFamily="2" charset="-78"/>
              </a:rPr>
              <a:t>های تجمیعی ارسال می دارد.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400" dirty="0" smtClean="0">
                <a:cs typeface="B Nazanin" pitchFamily="2" charset="-78"/>
              </a:rPr>
              <a:t>فرستنده فقط برای قدیمی ترین  بسته غیر تصدیق شده خود، زمان سنج دارد.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اگر زمان سنج منقضی شود، تمام بسته های غیر تصدیق شده را مجددا ارسال می دارد.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  <a:cs typeface="B Nazanin" pitchFamily="2" charset="-78"/>
              </a:rPr>
              <a:t>Go-Back-N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2" y="785794"/>
            <a:ext cx="8572560" cy="1428760"/>
          </a:xfrm>
          <a:noFill/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فرستنده</a:t>
            </a:r>
            <a:r>
              <a:rPr lang="fa-IR" sz="2400" u="sng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از </a:t>
            </a:r>
            <a:r>
              <a:rPr lang="en-US" sz="1800" dirty="0" smtClean="0">
                <a:cs typeface="B Nazanin" pitchFamily="2" charset="-78"/>
              </a:rPr>
              <a:t>k </a:t>
            </a:r>
            <a:r>
              <a:rPr lang="fa-IR" sz="1800" dirty="0" smtClean="0">
                <a:cs typeface="B Nazanin" pitchFamily="2" charset="-78"/>
              </a:rPr>
              <a:t>بیت برای شماره ترتیب استفاده می نماید.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در پنجره خود می تواند تا </a:t>
            </a:r>
            <a:r>
              <a:rPr lang="en-US" sz="1800" dirty="0" smtClean="0">
                <a:cs typeface="B Nazanin" pitchFamily="2" charset="-78"/>
              </a:rPr>
              <a:t>N </a:t>
            </a:r>
            <a:r>
              <a:rPr lang="fa-IR" sz="1800" dirty="0" smtClean="0">
                <a:cs typeface="B Nazanin" pitchFamily="2" charset="-78"/>
              </a:rPr>
              <a:t> عدد بسته متوالی غیر تصدیق شده  را داشته باشد. ( به پروتکل پنجره لغزان نیز معروف است -  </a:t>
            </a:r>
            <a:r>
              <a:rPr lang="en-US" sz="1800" dirty="0" smtClean="0">
                <a:cs typeface="B Nazanin" pitchFamily="2" charset="-78"/>
              </a:rPr>
              <a:t>Sliding Window</a:t>
            </a:r>
            <a:r>
              <a:rPr lang="fa-IR" sz="1800" dirty="0" smtClean="0">
                <a:cs typeface="B Nazanin" pitchFamily="2" charset="-78"/>
              </a:rPr>
              <a:t>)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47</a:t>
            </a:fld>
            <a:endParaRPr lang="en-US"/>
          </a:p>
        </p:txBody>
      </p:sp>
      <p:pic>
        <p:nvPicPr>
          <p:cNvPr id="6" name="Picture 4" descr="gbn_seq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0888"/>
            <a:ext cx="8099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4429132"/>
            <a:ext cx="8572560" cy="1857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ACK(N)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یعنی اینکه گیرنده می</a:t>
            </a:r>
            <a:r>
              <a:rPr kumimoji="0" lang="fa-I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گوید تا  و خود بسته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N</a:t>
            </a:r>
            <a:r>
              <a:rPr kumimoji="0" lang="fa-I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صحیح دریافت نمود است. (تصدیق جمعی)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q"/>
            </a:pPr>
            <a:r>
              <a:rPr lang="fa-IR" baseline="0" dirty="0" smtClean="0">
                <a:cs typeface="B Nazanin" pitchFamily="2" charset="-78"/>
              </a:rPr>
              <a:t>ممکن است تصدیق های تکراری دریافت شود.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برای هر بسته ”در راه“ زمان سنج دارد.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Timeout(n)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بسته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n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تمام بسته های با شماره ترتیب بزرگتر از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n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در پنجره را مجددا ارسال می دارد.</a:t>
            </a:r>
          </a:p>
        </p:txBody>
      </p:sp>
    </p:spTree>
    <p:extLst>
      <p:ext uri="{BB962C8B-B14F-4D97-AF65-F5344CB8AC3E}">
        <p14:creationId xmlns:p14="http://schemas.microsoft.com/office/powerpoint/2010/main" val="12563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43815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GBN in</a:t>
            </a:r>
            <a:br>
              <a:rPr lang="en-US" sz="3600" smtClean="0"/>
            </a:br>
            <a:r>
              <a:rPr lang="en-US" sz="3600" smtClean="0"/>
              <a:t>action</a:t>
            </a:r>
            <a:endParaRPr lang="en-US" smtClean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C687658-D56C-446E-915D-564996DE6E35}" type="slidenum">
              <a:rPr lang="en-US"/>
              <a:pPr/>
              <a:t>48</a:t>
            </a:fld>
            <a:endParaRPr lang="en-US"/>
          </a:p>
        </p:txBody>
      </p:sp>
      <p:pic>
        <p:nvPicPr>
          <p:cNvPr id="308227" name="Picture 3" descr="gbn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3" y="171222"/>
            <a:ext cx="6429420" cy="618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214290"/>
            <a:ext cx="1428760" cy="2286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GBN </a:t>
            </a:r>
            <a:r>
              <a:rPr kumimoji="0" lang="fa-IR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a-IR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  <a:b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action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0808B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Selective Repeat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2" y="1285860"/>
            <a:ext cx="8572560" cy="4572032"/>
          </a:xfrm>
          <a:noFill/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گیرنده  تمام بسته های صحیح دریافت شده را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می کند.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در صورت نیاز، بسته ها را بافر هم می نماید، تا در صورت مرتب شدن به لایه بالاتر تحویل دهد.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فرستنده فقط بسته هایی که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آنها دریافت نشده، را  مجددا ارسال می دارد.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000" dirty="0" smtClean="0">
                <a:cs typeface="B Nazanin" pitchFamily="2" charset="-78"/>
              </a:rPr>
              <a:t>فرستنده برای هر بسته ای تایمر دارد.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پنجره فرستنده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شامل </a:t>
            </a:r>
            <a:r>
              <a:rPr lang="en-US" sz="1800" dirty="0" smtClean="0">
                <a:cs typeface="B Nazanin" pitchFamily="2" charset="-78"/>
              </a:rPr>
              <a:t>N</a:t>
            </a:r>
            <a:r>
              <a:rPr lang="fa-IR" sz="1800" dirty="0" smtClean="0">
                <a:cs typeface="B Nazanin" pitchFamily="2" charset="-78"/>
              </a:rPr>
              <a:t> بسته متوالی با شماره ترتیب می باشد.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1800" dirty="0" smtClean="0">
                <a:cs typeface="B Nazanin" pitchFamily="2" charset="-78"/>
              </a:rPr>
              <a:t>بسته های غیر تصدیق شده، باعث محدود شدن پنجره ارسال می شوند.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dirty="0" smtClean="0">
                <a:cs typeface="B Nazanin" pitchFamily="2" charset="-78"/>
              </a:rPr>
              <a:t>فرستنده در پنجره خود هم بسته های تصدیق شده و هم نشده دارد.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sz="2200" dirty="0" smtClean="0">
                <a:cs typeface="B Nazanin" pitchFamily="2" charset="-78"/>
              </a:rPr>
              <a:t>شروع پنجره در گیرنده از محلی است که گیرنده انتظار دریافت آن بسته را دارد.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1" y="0"/>
            <a:ext cx="8566151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Internet transport-layer protocols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پروتکل های لایه انتقال اینترنت</a:t>
            </a:r>
            <a:endParaRPr lang="en-US" sz="32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504F2265-3BD2-48F0-8E09-AA10537DA0B0}" type="slidenum">
              <a:rPr lang="en-US"/>
              <a:pPr/>
              <a:t>5</a:t>
            </a:fld>
            <a:endParaRPr lang="en-US"/>
          </a:p>
        </p:txBody>
      </p:sp>
      <p:sp>
        <p:nvSpPr>
          <p:cNvPr id="400" name="Rectangle 3"/>
          <p:cNvSpPr txBox="1">
            <a:spLocks noChangeArrowheads="1"/>
          </p:cNvSpPr>
          <p:nvPr/>
        </p:nvSpPr>
        <p:spPr>
          <a:xfrm>
            <a:off x="4643439" y="1285860"/>
            <a:ext cx="4229101" cy="4857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تحویل مطمئن و به ترتیب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(TCP)</a:t>
            </a:r>
            <a:endParaRPr kumimoji="0" lang="fa-I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کنترل ازدحام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dirty="0" smtClean="0">
                <a:cs typeface="B Nazanin" pitchFamily="2" charset="-78"/>
              </a:rPr>
              <a:t>کنترل جریان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برقراری ارتباط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تحویل نامطمئن و بدون ترتیب 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(UDP)</a:t>
            </a:r>
            <a:endParaRPr lang="fa-IR" dirty="0" smtClean="0">
              <a:cs typeface="B Nazanin" pitchFamily="2" charset="-78"/>
            </a:endParaRP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a-IR" dirty="0" smtClean="0">
                <a:cs typeface="B Nazanin" pitchFamily="2" charset="-78"/>
              </a:rPr>
              <a:t>هیچ افزودنی بر سرویس ”حداکثر تلاشِ“  </a:t>
            </a:r>
            <a:r>
              <a:rPr lang="en-US" dirty="0" smtClean="0">
                <a:cs typeface="B Nazanin" pitchFamily="2" charset="-78"/>
              </a:rPr>
              <a:t>IP</a:t>
            </a:r>
            <a:r>
              <a:rPr lang="fa-IR" dirty="0" smtClean="0">
                <a:cs typeface="B Nazanin" pitchFamily="2" charset="-78"/>
              </a:rPr>
              <a:t> ندارد.</a:t>
            </a:r>
          </a:p>
          <a:p>
            <a:pPr marL="342900" lvl="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dirty="0" smtClean="0">
                <a:cs typeface="B Nazanin" pitchFamily="2" charset="-78"/>
              </a:rPr>
              <a:t>سرویس هایی که برقرار نیستند:</a:t>
            </a: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a-IR" dirty="0" smtClean="0">
                <a:cs typeface="B Nazanin" pitchFamily="2" charset="-78"/>
              </a:rPr>
              <a:t>تضمین تاخیر</a:t>
            </a: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fa-IR" dirty="0" smtClean="0">
                <a:cs typeface="B Nazanin" pitchFamily="2" charset="-78"/>
              </a:rPr>
              <a:t>تضمین پهنای باند</a:t>
            </a:r>
          </a:p>
        </p:txBody>
      </p:sp>
      <p:grpSp>
        <p:nvGrpSpPr>
          <p:cNvPr id="1191" name="Group 1190"/>
          <p:cNvGrpSpPr/>
          <p:nvPr/>
        </p:nvGrpSpPr>
        <p:grpSpPr>
          <a:xfrm>
            <a:off x="714349" y="1357298"/>
            <a:ext cx="3770313" cy="4467225"/>
            <a:chOff x="5016500" y="1314450"/>
            <a:chExt cx="3770313" cy="4467225"/>
          </a:xfrm>
        </p:grpSpPr>
        <p:sp>
          <p:nvSpPr>
            <p:cNvPr id="797" name="Freeform 275"/>
            <p:cNvSpPr>
              <a:spLocks/>
            </p:cNvSpPr>
            <p:nvPr/>
          </p:nvSpPr>
          <p:spPr bwMode="auto">
            <a:xfrm>
              <a:off x="6737350" y="3430588"/>
              <a:ext cx="1314450" cy="674687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276"/>
            <p:cNvSpPr>
              <a:spLocks/>
            </p:cNvSpPr>
            <p:nvPr/>
          </p:nvSpPr>
          <p:spPr bwMode="auto">
            <a:xfrm>
              <a:off x="6756400" y="1905000"/>
              <a:ext cx="1730375" cy="1044575"/>
            </a:xfrm>
            <a:custGeom>
              <a:avLst/>
              <a:gdLst>
                <a:gd name="T0" fmla="*/ 424 w 765"/>
                <a:gd name="T1" fmla="*/ 10 h 459"/>
                <a:gd name="T2" fmla="*/ 288 w 765"/>
                <a:gd name="T3" fmla="*/ 70 h 459"/>
                <a:gd name="T4" fmla="*/ 96 w 765"/>
                <a:gd name="T5" fmla="*/ 100 h 459"/>
                <a:gd name="T6" fmla="*/ 14 w 765"/>
                <a:gd name="T7" fmla="*/ 336 h 459"/>
                <a:gd name="T8" fmla="*/ 180 w 765"/>
                <a:gd name="T9" fmla="*/ 444 h 459"/>
                <a:gd name="T10" fmla="*/ 346 w 765"/>
                <a:gd name="T11" fmla="*/ 426 h 459"/>
                <a:gd name="T12" fmla="*/ 584 w 765"/>
                <a:gd name="T13" fmla="*/ 444 h 459"/>
                <a:gd name="T14" fmla="*/ 698 w 765"/>
                <a:gd name="T15" fmla="*/ 434 h 459"/>
                <a:gd name="T16" fmla="*/ 752 w 765"/>
                <a:gd name="T17" fmla="*/ 372 h 459"/>
                <a:gd name="T18" fmla="*/ 750 w 765"/>
                <a:gd name="T19" fmla="*/ 158 h 459"/>
                <a:gd name="T20" fmla="*/ 662 w 765"/>
                <a:gd name="T21" fmla="*/ 34 h 459"/>
                <a:gd name="T22" fmla="*/ 424 w 765"/>
                <a:gd name="T23" fmla="*/ 1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277"/>
            <p:cNvSpPr>
              <a:spLocks/>
            </p:cNvSpPr>
            <p:nvPr/>
          </p:nvSpPr>
          <p:spPr bwMode="auto">
            <a:xfrm>
              <a:off x="5016500" y="1612900"/>
              <a:ext cx="1644650" cy="1071563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0" name="Group 278"/>
            <p:cNvGrpSpPr>
              <a:grpSpLocks/>
            </p:cNvGrpSpPr>
            <p:nvPr/>
          </p:nvGrpSpPr>
          <p:grpSpPr bwMode="auto">
            <a:xfrm>
              <a:off x="5103813" y="2947988"/>
              <a:ext cx="1458912" cy="933450"/>
              <a:chOff x="2889" y="1631"/>
              <a:chExt cx="980" cy="743"/>
            </a:xfrm>
          </p:grpSpPr>
          <p:sp>
            <p:nvSpPr>
              <p:cNvPr id="801" name="Rectangle 27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2" name="AutoShape 28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rgbClr val="00CC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03" name="Group 281"/>
            <p:cNvGrpSpPr>
              <a:grpSpLocks/>
            </p:cNvGrpSpPr>
            <p:nvPr/>
          </p:nvGrpSpPr>
          <p:grpSpPr bwMode="auto">
            <a:xfrm>
              <a:off x="5805488" y="1804988"/>
              <a:ext cx="336550" cy="531812"/>
              <a:chOff x="3796" y="1043"/>
              <a:chExt cx="865" cy="1237"/>
            </a:xfrm>
          </p:grpSpPr>
          <p:sp>
            <p:nvSpPr>
              <p:cNvPr id="804" name="Line 28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05" name="Line 28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06" name="Line 28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07" name="Line 28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08" name="Line 28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09" name="Line 28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0" name="Line 28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1" name="Line 28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2" name="Line 29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3" name="Line 29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4" name="Line 29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5" name="Line 29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6" name="Line 29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7" name="Line 29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818" name="Line 29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grpSp>
            <p:nvGrpSpPr>
              <p:cNvPr id="819" name="Group 297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830" name="Line 29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31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32" name="Line 30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33" name="Line 3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820" name="Group 302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826" name="Line 30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7" name="Line 3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8" name="Line 30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9" name="Line 3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  <p:grpSp>
            <p:nvGrpSpPr>
              <p:cNvPr id="821" name="Group 307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822" name="Line 30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3" name="Line 3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4" name="Line 3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  <p:sp>
              <p:nvSpPr>
                <p:cNvPr id="825" name="Line 3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GB"/>
                </a:p>
              </p:txBody>
            </p:sp>
          </p:grpSp>
        </p:grpSp>
        <p:sp>
          <p:nvSpPr>
            <p:cNvPr id="834" name="Oval 312"/>
            <p:cNvSpPr>
              <a:spLocks noChangeArrowheads="1"/>
            </p:cNvSpPr>
            <p:nvPr/>
          </p:nvSpPr>
          <p:spPr bwMode="auto">
            <a:xfrm>
              <a:off x="6862763" y="3625850"/>
              <a:ext cx="358775" cy="9525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13"/>
            <p:cNvSpPr>
              <a:spLocks noChangeShapeType="1"/>
            </p:cNvSpPr>
            <p:nvPr/>
          </p:nvSpPr>
          <p:spPr bwMode="auto">
            <a:xfrm>
              <a:off x="6862763" y="36179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6" name="Line 314"/>
            <p:cNvSpPr>
              <a:spLocks noChangeShapeType="1"/>
            </p:cNvSpPr>
            <p:nvPr/>
          </p:nvSpPr>
          <p:spPr bwMode="auto">
            <a:xfrm>
              <a:off x="7221538" y="36179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7" name="Rectangle 315"/>
            <p:cNvSpPr>
              <a:spLocks noChangeArrowheads="1"/>
            </p:cNvSpPr>
            <p:nvPr/>
          </p:nvSpPr>
          <p:spPr bwMode="auto">
            <a:xfrm>
              <a:off x="6862763" y="3617913"/>
              <a:ext cx="355600" cy="58737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38" name="Oval 316"/>
            <p:cNvSpPr>
              <a:spLocks noChangeArrowheads="1"/>
            </p:cNvSpPr>
            <p:nvPr/>
          </p:nvSpPr>
          <p:spPr bwMode="auto">
            <a:xfrm>
              <a:off x="6859588" y="3549650"/>
              <a:ext cx="358775" cy="111125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39" name="Group 317"/>
            <p:cNvGrpSpPr>
              <a:grpSpLocks/>
            </p:cNvGrpSpPr>
            <p:nvPr/>
          </p:nvGrpSpPr>
          <p:grpSpPr bwMode="auto">
            <a:xfrm>
              <a:off x="6945313" y="3573463"/>
              <a:ext cx="179387" cy="65087"/>
              <a:chOff x="2848" y="848"/>
              <a:chExt cx="140" cy="98"/>
            </a:xfrm>
          </p:grpSpPr>
          <p:sp>
            <p:nvSpPr>
              <p:cNvPr id="840" name="Line 3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1" name="Line 3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2" name="Line 3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43" name="Group 321"/>
            <p:cNvGrpSpPr>
              <a:grpSpLocks/>
            </p:cNvGrpSpPr>
            <p:nvPr/>
          </p:nvGrpSpPr>
          <p:grpSpPr bwMode="auto">
            <a:xfrm flipV="1">
              <a:off x="6945313" y="3573463"/>
              <a:ext cx="179387" cy="65087"/>
              <a:chOff x="2848" y="848"/>
              <a:chExt cx="140" cy="98"/>
            </a:xfrm>
          </p:grpSpPr>
          <p:sp>
            <p:nvSpPr>
              <p:cNvPr id="844" name="Line 3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5" name="Line 3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6" name="Line 3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47" name="Oval 325"/>
            <p:cNvSpPr>
              <a:spLocks noChangeArrowheads="1"/>
            </p:cNvSpPr>
            <p:nvPr/>
          </p:nvSpPr>
          <p:spPr bwMode="auto">
            <a:xfrm>
              <a:off x="7218363" y="3905250"/>
              <a:ext cx="358775" cy="9525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26"/>
            <p:cNvSpPr>
              <a:spLocks noChangeShapeType="1"/>
            </p:cNvSpPr>
            <p:nvPr/>
          </p:nvSpPr>
          <p:spPr bwMode="auto">
            <a:xfrm>
              <a:off x="7218363" y="38973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9" name="Line 327"/>
            <p:cNvSpPr>
              <a:spLocks noChangeShapeType="1"/>
            </p:cNvSpPr>
            <p:nvPr/>
          </p:nvSpPr>
          <p:spPr bwMode="auto">
            <a:xfrm>
              <a:off x="7577138" y="38973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50" name="Rectangle 328"/>
            <p:cNvSpPr>
              <a:spLocks noChangeArrowheads="1"/>
            </p:cNvSpPr>
            <p:nvPr/>
          </p:nvSpPr>
          <p:spPr bwMode="auto">
            <a:xfrm>
              <a:off x="7218363" y="3897313"/>
              <a:ext cx="355600" cy="58737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1" name="Oval 329"/>
            <p:cNvSpPr>
              <a:spLocks noChangeArrowheads="1"/>
            </p:cNvSpPr>
            <p:nvPr/>
          </p:nvSpPr>
          <p:spPr bwMode="auto">
            <a:xfrm>
              <a:off x="7215188" y="3829050"/>
              <a:ext cx="358775" cy="111125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2" name="Group 330"/>
            <p:cNvGrpSpPr>
              <a:grpSpLocks/>
            </p:cNvGrpSpPr>
            <p:nvPr/>
          </p:nvGrpSpPr>
          <p:grpSpPr bwMode="auto">
            <a:xfrm>
              <a:off x="7300913" y="3852863"/>
              <a:ext cx="179387" cy="65087"/>
              <a:chOff x="2848" y="848"/>
              <a:chExt cx="140" cy="98"/>
            </a:xfrm>
          </p:grpSpPr>
          <p:sp>
            <p:nvSpPr>
              <p:cNvPr id="853" name="Line 3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4" name="Line 3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5" name="Line 3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56" name="Group 334"/>
            <p:cNvGrpSpPr>
              <a:grpSpLocks/>
            </p:cNvGrpSpPr>
            <p:nvPr/>
          </p:nvGrpSpPr>
          <p:grpSpPr bwMode="auto">
            <a:xfrm flipV="1">
              <a:off x="7300913" y="3852863"/>
              <a:ext cx="179387" cy="65087"/>
              <a:chOff x="2848" y="848"/>
              <a:chExt cx="140" cy="98"/>
            </a:xfrm>
          </p:grpSpPr>
          <p:sp>
            <p:nvSpPr>
              <p:cNvPr id="857" name="Line 3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8" name="Line 3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9" name="Line 3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60" name="Oval 338"/>
            <p:cNvSpPr>
              <a:spLocks noChangeArrowheads="1"/>
            </p:cNvSpPr>
            <p:nvPr/>
          </p:nvSpPr>
          <p:spPr bwMode="auto">
            <a:xfrm>
              <a:off x="7497763" y="3638550"/>
              <a:ext cx="358775" cy="9525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39"/>
            <p:cNvSpPr>
              <a:spLocks noChangeShapeType="1"/>
            </p:cNvSpPr>
            <p:nvPr/>
          </p:nvSpPr>
          <p:spPr bwMode="auto">
            <a:xfrm>
              <a:off x="7497763" y="36306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2" name="Line 340"/>
            <p:cNvSpPr>
              <a:spLocks noChangeShapeType="1"/>
            </p:cNvSpPr>
            <p:nvPr/>
          </p:nvSpPr>
          <p:spPr bwMode="auto">
            <a:xfrm>
              <a:off x="7856538" y="36306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3" name="Rectangle 341"/>
            <p:cNvSpPr>
              <a:spLocks noChangeArrowheads="1"/>
            </p:cNvSpPr>
            <p:nvPr/>
          </p:nvSpPr>
          <p:spPr bwMode="auto">
            <a:xfrm>
              <a:off x="7497763" y="3630613"/>
              <a:ext cx="355600" cy="58737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64" name="Oval 342"/>
            <p:cNvSpPr>
              <a:spLocks noChangeArrowheads="1"/>
            </p:cNvSpPr>
            <p:nvPr/>
          </p:nvSpPr>
          <p:spPr bwMode="auto">
            <a:xfrm>
              <a:off x="7494588" y="3562350"/>
              <a:ext cx="358775" cy="111125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5" name="Group 343"/>
            <p:cNvGrpSpPr>
              <a:grpSpLocks/>
            </p:cNvGrpSpPr>
            <p:nvPr/>
          </p:nvGrpSpPr>
          <p:grpSpPr bwMode="auto">
            <a:xfrm>
              <a:off x="7580313" y="3586163"/>
              <a:ext cx="179387" cy="65087"/>
              <a:chOff x="2848" y="848"/>
              <a:chExt cx="140" cy="98"/>
            </a:xfrm>
          </p:grpSpPr>
          <p:sp>
            <p:nvSpPr>
              <p:cNvPr id="866" name="Line 3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7" name="Line 3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8" name="Line 3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69" name="Group 347"/>
            <p:cNvGrpSpPr>
              <a:grpSpLocks/>
            </p:cNvGrpSpPr>
            <p:nvPr/>
          </p:nvGrpSpPr>
          <p:grpSpPr bwMode="auto">
            <a:xfrm flipV="1">
              <a:off x="7580313" y="3586163"/>
              <a:ext cx="179387" cy="65087"/>
              <a:chOff x="2848" y="848"/>
              <a:chExt cx="140" cy="98"/>
            </a:xfrm>
          </p:grpSpPr>
          <p:sp>
            <p:nvSpPr>
              <p:cNvPr id="870" name="Line 3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1" name="Line 3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72" name="Line 3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73" name="Oval 351"/>
            <p:cNvSpPr>
              <a:spLocks noChangeArrowheads="1"/>
            </p:cNvSpPr>
            <p:nvPr/>
          </p:nvSpPr>
          <p:spPr bwMode="auto">
            <a:xfrm>
              <a:off x="6962775" y="2476500"/>
              <a:ext cx="347663" cy="8890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52"/>
            <p:cNvSpPr>
              <a:spLocks noChangeShapeType="1"/>
            </p:cNvSpPr>
            <p:nvPr/>
          </p:nvSpPr>
          <p:spPr bwMode="auto">
            <a:xfrm>
              <a:off x="6962775" y="2468563"/>
              <a:ext cx="0" cy="5556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5" name="Line 353"/>
            <p:cNvSpPr>
              <a:spLocks noChangeShapeType="1"/>
            </p:cNvSpPr>
            <p:nvPr/>
          </p:nvSpPr>
          <p:spPr bwMode="auto">
            <a:xfrm>
              <a:off x="7310438" y="2468563"/>
              <a:ext cx="0" cy="55562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6" name="Rectangle 354"/>
            <p:cNvSpPr>
              <a:spLocks noChangeArrowheads="1"/>
            </p:cNvSpPr>
            <p:nvPr/>
          </p:nvSpPr>
          <p:spPr bwMode="auto">
            <a:xfrm>
              <a:off x="6962775" y="2468563"/>
              <a:ext cx="344488" cy="53975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77" name="Oval 355"/>
            <p:cNvSpPr>
              <a:spLocks noChangeArrowheads="1"/>
            </p:cNvSpPr>
            <p:nvPr/>
          </p:nvSpPr>
          <p:spPr bwMode="auto">
            <a:xfrm>
              <a:off x="6959600" y="2405063"/>
              <a:ext cx="347663" cy="10318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8" name="Group 356"/>
            <p:cNvGrpSpPr>
              <a:grpSpLocks/>
            </p:cNvGrpSpPr>
            <p:nvPr/>
          </p:nvGrpSpPr>
          <p:grpSpPr bwMode="auto">
            <a:xfrm>
              <a:off x="7043738" y="2427288"/>
              <a:ext cx="171450" cy="61912"/>
              <a:chOff x="2848" y="848"/>
              <a:chExt cx="140" cy="98"/>
            </a:xfrm>
          </p:grpSpPr>
          <p:sp>
            <p:nvSpPr>
              <p:cNvPr id="879" name="Line 3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0" name="Line 3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1" name="Line 3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82" name="Group 360"/>
            <p:cNvGrpSpPr>
              <a:grpSpLocks/>
            </p:cNvGrpSpPr>
            <p:nvPr/>
          </p:nvGrpSpPr>
          <p:grpSpPr bwMode="auto">
            <a:xfrm flipV="1">
              <a:off x="7043738" y="2427288"/>
              <a:ext cx="171450" cy="60325"/>
              <a:chOff x="2848" y="848"/>
              <a:chExt cx="140" cy="98"/>
            </a:xfrm>
          </p:grpSpPr>
          <p:sp>
            <p:nvSpPr>
              <p:cNvPr id="883" name="Line 3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4" name="Line 3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5" name="Line 3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86" name="Oval 364"/>
            <p:cNvSpPr>
              <a:spLocks noChangeArrowheads="1"/>
            </p:cNvSpPr>
            <p:nvPr/>
          </p:nvSpPr>
          <p:spPr bwMode="auto">
            <a:xfrm>
              <a:off x="6961188" y="2736850"/>
              <a:ext cx="358775" cy="9525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365"/>
            <p:cNvSpPr>
              <a:spLocks noChangeShapeType="1"/>
            </p:cNvSpPr>
            <p:nvPr/>
          </p:nvSpPr>
          <p:spPr bwMode="auto">
            <a:xfrm>
              <a:off x="6961188" y="27289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8" name="Line 366"/>
            <p:cNvSpPr>
              <a:spLocks noChangeShapeType="1"/>
            </p:cNvSpPr>
            <p:nvPr/>
          </p:nvSpPr>
          <p:spPr bwMode="auto">
            <a:xfrm>
              <a:off x="7319963" y="27289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9" name="Rectangle 367"/>
            <p:cNvSpPr>
              <a:spLocks noChangeArrowheads="1"/>
            </p:cNvSpPr>
            <p:nvPr/>
          </p:nvSpPr>
          <p:spPr bwMode="auto">
            <a:xfrm>
              <a:off x="6961188" y="2728913"/>
              <a:ext cx="355600" cy="58737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90" name="Oval 368"/>
            <p:cNvSpPr>
              <a:spLocks noChangeArrowheads="1"/>
            </p:cNvSpPr>
            <p:nvPr/>
          </p:nvSpPr>
          <p:spPr bwMode="auto">
            <a:xfrm>
              <a:off x="6958013" y="2660650"/>
              <a:ext cx="358775" cy="111125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91" name="Group 369"/>
            <p:cNvGrpSpPr>
              <a:grpSpLocks/>
            </p:cNvGrpSpPr>
            <p:nvPr/>
          </p:nvGrpSpPr>
          <p:grpSpPr bwMode="auto">
            <a:xfrm>
              <a:off x="7043738" y="2684463"/>
              <a:ext cx="179387" cy="65087"/>
              <a:chOff x="2848" y="848"/>
              <a:chExt cx="140" cy="98"/>
            </a:xfrm>
          </p:grpSpPr>
          <p:sp>
            <p:nvSpPr>
              <p:cNvPr id="892" name="Line 3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3" name="Line 3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4" name="Line 3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95" name="Group 373"/>
            <p:cNvGrpSpPr>
              <a:grpSpLocks/>
            </p:cNvGrpSpPr>
            <p:nvPr/>
          </p:nvGrpSpPr>
          <p:grpSpPr bwMode="auto">
            <a:xfrm flipV="1">
              <a:off x="7043738" y="2684463"/>
              <a:ext cx="179387" cy="65087"/>
              <a:chOff x="2848" y="848"/>
              <a:chExt cx="140" cy="98"/>
            </a:xfrm>
          </p:grpSpPr>
          <p:sp>
            <p:nvSpPr>
              <p:cNvPr id="896" name="Line 3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7" name="Line 3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8" name="Line 3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899" name="Oval 377"/>
            <p:cNvSpPr>
              <a:spLocks noChangeArrowheads="1"/>
            </p:cNvSpPr>
            <p:nvPr/>
          </p:nvSpPr>
          <p:spPr bwMode="auto">
            <a:xfrm>
              <a:off x="7437438" y="2378075"/>
              <a:ext cx="330200" cy="85725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378"/>
            <p:cNvSpPr>
              <a:spLocks noChangeShapeType="1"/>
            </p:cNvSpPr>
            <p:nvPr/>
          </p:nvSpPr>
          <p:spPr bwMode="auto">
            <a:xfrm>
              <a:off x="7437438" y="2371725"/>
              <a:ext cx="0" cy="5238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" name="Line 379"/>
            <p:cNvSpPr>
              <a:spLocks noChangeShapeType="1"/>
            </p:cNvSpPr>
            <p:nvPr/>
          </p:nvSpPr>
          <p:spPr bwMode="auto">
            <a:xfrm>
              <a:off x="7767638" y="2371725"/>
              <a:ext cx="0" cy="5238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2" name="Rectangle 380"/>
            <p:cNvSpPr>
              <a:spLocks noChangeArrowheads="1"/>
            </p:cNvSpPr>
            <p:nvPr/>
          </p:nvSpPr>
          <p:spPr bwMode="auto">
            <a:xfrm>
              <a:off x="7437438" y="2371725"/>
              <a:ext cx="327025" cy="52388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03" name="Oval 381"/>
            <p:cNvSpPr>
              <a:spLocks noChangeArrowheads="1"/>
            </p:cNvSpPr>
            <p:nvPr/>
          </p:nvSpPr>
          <p:spPr bwMode="auto">
            <a:xfrm>
              <a:off x="7434263" y="2309813"/>
              <a:ext cx="330200" cy="10001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4" name="Group 382"/>
            <p:cNvGrpSpPr>
              <a:grpSpLocks/>
            </p:cNvGrpSpPr>
            <p:nvPr/>
          </p:nvGrpSpPr>
          <p:grpSpPr bwMode="auto">
            <a:xfrm>
              <a:off x="7513638" y="2332038"/>
              <a:ext cx="163512" cy="57150"/>
              <a:chOff x="2848" y="848"/>
              <a:chExt cx="140" cy="98"/>
            </a:xfrm>
          </p:grpSpPr>
          <p:sp>
            <p:nvSpPr>
              <p:cNvPr id="905" name="Line 3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06" name="Line 3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07" name="Line 3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08" name="Group 386"/>
            <p:cNvGrpSpPr>
              <a:grpSpLocks/>
            </p:cNvGrpSpPr>
            <p:nvPr/>
          </p:nvGrpSpPr>
          <p:grpSpPr bwMode="auto">
            <a:xfrm flipV="1">
              <a:off x="7513638" y="2330450"/>
              <a:ext cx="163512" cy="58738"/>
              <a:chOff x="2848" y="848"/>
              <a:chExt cx="140" cy="98"/>
            </a:xfrm>
          </p:grpSpPr>
          <p:sp>
            <p:nvSpPr>
              <p:cNvPr id="909" name="Line 3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10" name="Line 3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11" name="Line 3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12" name="Oval 390"/>
            <p:cNvSpPr>
              <a:spLocks noChangeArrowheads="1"/>
            </p:cNvSpPr>
            <p:nvPr/>
          </p:nvSpPr>
          <p:spPr bwMode="auto">
            <a:xfrm>
              <a:off x="7523163" y="2736850"/>
              <a:ext cx="358775" cy="9525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" name="Line 391"/>
            <p:cNvSpPr>
              <a:spLocks noChangeShapeType="1"/>
            </p:cNvSpPr>
            <p:nvPr/>
          </p:nvSpPr>
          <p:spPr bwMode="auto">
            <a:xfrm>
              <a:off x="7523163" y="27289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4" name="Line 392"/>
            <p:cNvSpPr>
              <a:spLocks noChangeShapeType="1"/>
            </p:cNvSpPr>
            <p:nvPr/>
          </p:nvSpPr>
          <p:spPr bwMode="auto">
            <a:xfrm>
              <a:off x="7881938" y="2728913"/>
              <a:ext cx="0" cy="58737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5" name="Rectangle 393"/>
            <p:cNvSpPr>
              <a:spLocks noChangeArrowheads="1"/>
            </p:cNvSpPr>
            <p:nvPr/>
          </p:nvSpPr>
          <p:spPr bwMode="auto">
            <a:xfrm>
              <a:off x="7523163" y="2728913"/>
              <a:ext cx="355600" cy="58737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16" name="Oval 394"/>
            <p:cNvSpPr>
              <a:spLocks noChangeArrowheads="1"/>
            </p:cNvSpPr>
            <p:nvPr/>
          </p:nvSpPr>
          <p:spPr bwMode="auto">
            <a:xfrm>
              <a:off x="7519988" y="2660650"/>
              <a:ext cx="358775" cy="111125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7" name="Group 395"/>
            <p:cNvGrpSpPr>
              <a:grpSpLocks/>
            </p:cNvGrpSpPr>
            <p:nvPr/>
          </p:nvGrpSpPr>
          <p:grpSpPr bwMode="auto">
            <a:xfrm>
              <a:off x="7605713" y="2684463"/>
              <a:ext cx="179387" cy="65087"/>
              <a:chOff x="2848" y="848"/>
              <a:chExt cx="140" cy="98"/>
            </a:xfrm>
          </p:grpSpPr>
          <p:sp>
            <p:nvSpPr>
              <p:cNvPr id="918" name="Line 3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19" name="Line 3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0" name="Line 3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21" name="Group 399"/>
            <p:cNvGrpSpPr>
              <a:grpSpLocks/>
            </p:cNvGrpSpPr>
            <p:nvPr/>
          </p:nvGrpSpPr>
          <p:grpSpPr bwMode="auto">
            <a:xfrm flipV="1">
              <a:off x="7605713" y="2684463"/>
              <a:ext cx="179387" cy="65087"/>
              <a:chOff x="2848" y="848"/>
              <a:chExt cx="140" cy="98"/>
            </a:xfrm>
          </p:grpSpPr>
          <p:sp>
            <p:nvSpPr>
              <p:cNvPr id="922" name="Line 4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" name="Line 4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" name="Line 4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25" name="Oval 403"/>
            <p:cNvSpPr>
              <a:spLocks noChangeArrowheads="1"/>
            </p:cNvSpPr>
            <p:nvPr/>
          </p:nvSpPr>
          <p:spPr bwMode="auto">
            <a:xfrm>
              <a:off x="6113463" y="2471738"/>
              <a:ext cx="346075" cy="8731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" name="Line 404"/>
            <p:cNvSpPr>
              <a:spLocks noChangeShapeType="1"/>
            </p:cNvSpPr>
            <p:nvPr/>
          </p:nvSpPr>
          <p:spPr bwMode="auto">
            <a:xfrm>
              <a:off x="6113463" y="2463800"/>
              <a:ext cx="0" cy="539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7" name="Line 405"/>
            <p:cNvSpPr>
              <a:spLocks noChangeShapeType="1"/>
            </p:cNvSpPr>
            <p:nvPr/>
          </p:nvSpPr>
          <p:spPr bwMode="auto">
            <a:xfrm>
              <a:off x="6459538" y="2463800"/>
              <a:ext cx="0" cy="539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8" name="Rectangle 406"/>
            <p:cNvSpPr>
              <a:spLocks noChangeArrowheads="1"/>
            </p:cNvSpPr>
            <p:nvPr/>
          </p:nvSpPr>
          <p:spPr bwMode="auto">
            <a:xfrm>
              <a:off x="6113463" y="2463800"/>
              <a:ext cx="342900" cy="53975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9" name="Oval 407"/>
            <p:cNvSpPr>
              <a:spLocks noChangeArrowheads="1"/>
            </p:cNvSpPr>
            <p:nvPr/>
          </p:nvSpPr>
          <p:spPr bwMode="auto">
            <a:xfrm>
              <a:off x="6110288" y="2400300"/>
              <a:ext cx="346075" cy="10318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0" name="Group 408"/>
            <p:cNvGrpSpPr>
              <a:grpSpLocks/>
            </p:cNvGrpSpPr>
            <p:nvPr/>
          </p:nvGrpSpPr>
          <p:grpSpPr bwMode="auto">
            <a:xfrm>
              <a:off x="6194425" y="2422525"/>
              <a:ext cx="171450" cy="60325"/>
              <a:chOff x="2848" y="848"/>
              <a:chExt cx="140" cy="98"/>
            </a:xfrm>
          </p:grpSpPr>
          <p:sp>
            <p:nvSpPr>
              <p:cNvPr id="931" name="Line 4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32" name="Line 4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33" name="Line 4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34" name="Group 412"/>
            <p:cNvGrpSpPr>
              <a:grpSpLocks/>
            </p:cNvGrpSpPr>
            <p:nvPr/>
          </p:nvGrpSpPr>
          <p:grpSpPr bwMode="auto">
            <a:xfrm flipV="1">
              <a:off x="6194425" y="2422525"/>
              <a:ext cx="171450" cy="58738"/>
              <a:chOff x="2848" y="848"/>
              <a:chExt cx="140" cy="98"/>
            </a:xfrm>
          </p:grpSpPr>
          <p:sp>
            <p:nvSpPr>
              <p:cNvPr id="935" name="Line 4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36" name="Line 4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37" name="Line 4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38" name="Oval 416"/>
            <p:cNvSpPr>
              <a:spLocks noChangeArrowheads="1"/>
            </p:cNvSpPr>
            <p:nvPr/>
          </p:nvSpPr>
          <p:spPr bwMode="auto">
            <a:xfrm>
              <a:off x="5807075" y="3621088"/>
              <a:ext cx="346075" cy="8731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" name="Line 417"/>
            <p:cNvSpPr>
              <a:spLocks noChangeShapeType="1"/>
            </p:cNvSpPr>
            <p:nvPr/>
          </p:nvSpPr>
          <p:spPr bwMode="auto">
            <a:xfrm>
              <a:off x="5807075" y="3613150"/>
              <a:ext cx="0" cy="539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0" name="Line 418"/>
            <p:cNvSpPr>
              <a:spLocks noChangeShapeType="1"/>
            </p:cNvSpPr>
            <p:nvPr/>
          </p:nvSpPr>
          <p:spPr bwMode="auto">
            <a:xfrm>
              <a:off x="6153150" y="3613150"/>
              <a:ext cx="0" cy="5397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1" name="Rectangle 419"/>
            <p:cNvSpPr>
              <a:spLocks noChangeArrowheads="1"/>
            </p:cNvSpPr>
            <p:nvPr/>
          </p:nvSpPr>
          <p:spPr bwMode="auto">
            <a:xfrm>
              <a:off x="5807075" y="3613150"/>
              <a:ext cx="342900" cy="53975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42" name="Oval 420"/>
            <p:cNvSpPr>
              <a:spLocks noChangeArrowheads="1"/>
            </p:cNvSpPr>
            <p:nvPr/>
          </p:nvSpPr>
          <p:spPr bwMode="auto">
            <a:xfrm>
              <a:off x="5803900" y="3549650"/>
              <a:ext cx="346075" cy="10318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3" name="Group 421"/>
            <p:cNvGrpSpPr>
              <a:grpSpLocks/>
            </p:cNvGrpSpPr>
            <p:nvPr/>
          </p:nvGrpSpPr>
          <p:grpSpPr bwMode="auto">
            <a:xfrm>
              <a:off x="5888038" y="3571875"/>
              <a:ext cx="171450" cy="60325"/>
              <a:chOff x="2848" y="848"/>
              <a:chExt cx="140" cy="98"/>
            </a:xfrm>
          </p:grpSpPr>
          <p:sp>
            <p:nvSpPr>
              <p:cNvPr id="944" name="Line 4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45" name="Line 4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46" name="Line 4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47" name="Group 425"/>
            <p:cNvGrpSpPr>
              <a:grpSpLocks/>
            </p:cNvGrpSpPr>
            <p:nvPr/>
          </p:nvGrpSpPr>
          <p:grpSpPr bwMode="auto">
            <a:xfrm flipV="1">
              <a:off x="5888038" y="3571875"/>
              <a:ext cx="171450" cy="58738"/>
              <a:chOff x="2848" y="848"/>
              <a:chExt cx="140" cy="98"/>
            </a:xfrm>
          </p:grpSpPr>
          <p:sp>
            <p:nvSpPr>
              <p:cNvPr id="948" name="Line 4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49" name="Line 4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50" name="Line 4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51" name="Line 429"/>
            <p:cNvSpPr>
              <a:spLocks noChangeShapeType="1"/>
            </p:cNvSpPr>
            <p:nvPr/>
          </p:nvSpPr>
          <p:spPr bwMode="auto">
            <a:xfrm flipV="1">
              <a:off x="7005638" y="3978275"/>
              <a:ext cx="227012" cy="4365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2" name="Line 430"/>
            <p:cNvSpPr>
              <a:spLocks noChangeShapeType="1"/>
            </p:cNvSpPr>
            <p:nvPr/>
          </p:nvSpPr>
          <p:spPr bwMode="auto">
            <a:xfrm>
              <a:off x="7129463" y="3716338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3" name="Line 431"/>
            <p:cNvSpPr>
              <a:spLocks noChangeShapeType="1"/>
            </p:cNvSpPr>
            <p:nvPr/>
          </p:nvSpPr>
          <p:spPr bwMode="auto">
            <a:xfrm>
              <a:off x="7226300" y="3636963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4" name="Line 432"/>
            <p:cNvSpPr>
              <a:spLocks noChangeShapeType="1"/>
            </p:cNvSpPr>
            <p:nvPr/>
          </p:nvSpPr>
          <p:spPr bwMode="auto">
            <a:xfrm flipV="1">
              <a:off x="7462838" y="3722688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5" name="Line 433"/>
            <p:cNvSpPr>
              <a:spLocks noChangeShapeType="1"/>
            </p:cNvSpPr>
            <p:nvPr/>
          </p:nvSpPr>
          <p:spPr bwMode="auto">
            <a:xfrm>
              <a:off x="6161088" y="3643313"/>
              <a:ext cx="6794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6" name="Line 434"/>
            <p:cNvSpPr>
              <a:spLocks noChangeShapeType="1"/>
            </p:cNvSpPr>
            <p:nvPr/>
          </p:nvSpPr>
          <p:spPr bwMode="auto">
            <a:xfrm>
              <a:off x="6456363" y="2490788"/>
              <a:ext cx="509587" cy="3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7" name="Line 435"/>
            <p:cNvSpPr>
              <a:spLocks noChangeShapeType="1"/>
            </p:cNvSpPr>
            <p:nvPr/>
          </p:nvSpPr>
          <p:spPr bwMode="auto">
            <a:xfrm>
              <a:off x="6022975" y="2319338"/>
              <a:ext cx="152400" cy="825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8" name="Freeform 436"/>
            <p:cNvSpPr>
              <a:spLocks/>
            </p:cNvSpPr>
            <p:nvPr/>
          </p:nvSpPr>
          <p:spPr bwMode="auto">
            <a:xfrm>
              <a:off x="5343525" y="4325938"/>
              <a:ext cx="2979738" cy="145573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Line 437"/>
            <p:cNvSpPr>
              <a:spLocks noChangeShapeType="1"/>
            </p:cNvSpPr>
            <p:nvPr/>
          </p:nvSpPr>
          <p:spPr bwMode="auto">
            <a:xfrm rot="16200000">
              <a:off x="7578725" y="5062538"/>
              <a:ext cx="523875" cy="139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0" name="Line 438"/>
            <p:cNvSpPr>
              <a:spLocks noChangeShapeType="1"/>
            </p:cNvSpPr>
            <p:nvPr/>
          </p:nvSpPr>
          <p:spPr bwMode="auto">
            <a:xfrm rot="5400000" flipV="1">
              <a:off x="7724775" y="5343525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1" name="Line 439"/>
            <p:cNvSpPr>
              <a:spLocks noChangeShapeType="1"/>
            </p:cNvSpPr>
            <p:nvPr/>
          </p:nvSpPr>
          <p:spPr bwMode="auto">
            <a:xfrm rot="16200000">
              <a:off x="7910513" y="5019675"/>
              <a:ext cx="0" cy="114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62" name="Group 440"/>
            <p:cNvGrpSpPr>
              <a:grpSpLocks/>
            </p:cNvGrpSpPr>
            <p:nvPr/>
          </p:nvGrpSpPr>
          <p:grpSpPr bwMode="auto">
            <a:xfrm>
              <a:off x="7489825" y="4729163"/>
              <a:ext cx="501650" cy="234950"/>
              <a:chOff x="4701" y="2996"/>
              <a:chExt cx="316" cy="148"/>
            </a:xfrm>
          </p:grpSpPr>
          <p:sp>
            <p:nvSpPr>
              <p:cNvPr id="963" name="Oval 441"/>
              <p:cNvSpPr>
                <a:spLocks noChangeArrowheads="1"/>
              </p:cNvSpPr>
              <p:nvPr/>
            </p:nvSpPr>
            <p:spPr bwMode="auto">
              <a:xfrm>
                <a:off x="4704" y="3062"/>
                <a:ext cx="313" cy="82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" name="Line 442"/>
              <p:cNvSpPr>
                <a:spLocks noChangeShapeType="1"/>
              </p:cNvSpPr>
              <p:nvPr/>
            </p:nvSpPr>
            <p:spPr bwMode="auto">
              <a:xfrm>
                <a:off x="4704" y="3055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5" name="Line 443"/>
              <p:cNvSpPr>
                <a:spLocks noChangeShapeType="1"/>
              </p:cNvSpPr>
              <p:nvPr/>
            </p:nvSpPr>
            <p:spPr bwMode="auto">
              <a:xfrm>
                <a:off x="5017" y="3055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66" name="Rectangle 444"/>
              <p:cNvSpPr>
                <a:spLocks noChangeArrowheads="1"/>
              </p:cNvSpPr>
              <p:nvPr/>
            </p:nvSpPr>
            <p:spPr bwMode="auto">
              <a:xfrm>
                <a:off x="4704" y="3055"/>
                <a:ext cx="310" cy="50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67" name="Oval 445"/>
              <p:cNvSpPr>
                <a:spLocks noChangeArrowheads="1"/>
              </p:cNvSpPr>
              <p:nvPr/>
            </p:nvSpPr>
            <p:spPr bwMode="auto">
              <a:xfrm>
                <a:off x="4701" y="2996"/>
                <a:ext cx="313" cy="96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68" name="Group 446"/>
              <p:cNvGrpSpPr>
                <a:grpSpLocks/>
              </p:cNvGrpSpPr>
              <p:nvPr/>
            </p:nvGrpSpPr>
            <p:grpSpPr bwMode="auto">
              <a:xfrm>
                <a:off x="4796" y="2956"/>
                <a:ext cx="157" cy="49"/>
                <a:chOff x="2848" y="848"/>
                <a:chExt cx="140" cy="98"/>
              </a:xfrm>
            </p:grpSpPr>
            <p:sp>
              <p:nvSpPr>
                <p:cNvPr id="973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4" name="Line 4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5" name="Line 4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9" name="Group 450"/>
              <p:cNvGrpSpPr>
                <a:grpSpLocks/>
              </p:cNvGrpSpPr>
              <p:nvPr/>
            </p:nvGrpSpPr>
            <p:grpSpPr bwMode="auto">
              <a:xfrm flipV="1">
                <a:off x="4796" y="3084"/>
                <a:ext cx="157" cy="49"/>
                <a:chOff x="2848" y="848"/>
                <a:chExt cx="140" cy="98"/>
              </a:xfrm>
            </p:grpSpPr>
            <p:sp>
              <p:nvSpPr>
                <p:cNvPr id="970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1" name="Line 4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72" name="Line 4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976" name="Group 454"/>
            <p:cNvGrpSpPr>
              <a:grpSpLocks/>
            </p:cNvGrpSpPr>
            <p:nvPr/>
          </p:nvGrpSpPr>
          <p:grpSpPr bwMode="auto">
            <a:xfrm>
              <a:off x="6673850" y="4452938"/>
              <a:ext cx="501650" cy="234950"/>
              <a:chOff x="3600" y="219"/>
              <a:chExt cx="360" cy="175"/>
            </a:xfrm>
          </p:grpSpPr>
          <p:sp>
            <p:nvSpPr>
              <p:cNvPr id="977" name="Oval 4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" name="Line 4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9" name="Line 4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80" name="Rectangle 4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81" name="Oval 4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2" name="Group 460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987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8" name="Line 4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9" name="Line 4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83" name="Group 464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984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5" name="Line 4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86" name="Line 4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990" name="Group 468"/>
            <p:cNvGrpSpPr>
              <a:grpSpLocks/>
            </p:cNvGrpSpPr>
            <p:nvPr/>
          </p:nvGrpSpPr>
          <p:grpSpPr bwMode="auto">
            <a:xfrm>
              <a:off x="6008688" y="4757738"/>
              <a:ext cx="501650" cy="234950"/>
              <a:chOff x="3600" y="219"/>
              <a:chExt cx="360" cy="175"/>
            </a:xfrm>
          </p:grpSpPr>
          <p:sp>
            <p:nvSpPr>
              <p:cNvPr id="991" name="Oval 4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" name="Line 4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93" name="Line 4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94" name="Rectangle 4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95" name="Oval 4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96" name="Group 474"/>
              <p:cNvGrpSpPr>
                <a:grpSpLocks/>
              </p:cNvGrpSpPr>
              <p:nvPr/>
            </p:nvGrpSpPr>
            <p:grpSpPr bwMode="auto">
              <a:xfrm>
                <a:off x="3666" y="97"/>
                <a:ext cx="176" cy="49"/>
                <a:chOff x="2848" y="848"/>
                <a:chExt cx="140" cy="98"/>
              </a:xfrm>
            </p:grpSpPr>
            <p:sp>
              <p:nvSpPr>
                <p:cNvPr id="1001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2" name="Line 4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3" name="Line 4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97" name="Group 478"/>
              <p:cNvGrpSpPr>
                <a:grpSpLocks/>
              </p:cNvGrpSpPr>
              <p:nvPr/>
            </p:nvGrpSpPr>
            <p:grpSpPr bwMode="auto">
              <a:xfrm flipV="1">
                <a:off x="3666" y="407"/>
                <a:ext cx="176" cy="49"/>
                <a:chOff x="2848" y="848"/>
                <a:chExt cx="140" cy="98"/>
              </a:xfrm>
            </p:grpSpPr>
            <p:sp>
              <p:nvSpPr>
                <p:cNvPr id="998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99" name="Line 4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00" name="Line 4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1004" name="Line 482"/>
            <p:cNvSpPr>
              <a:spLocks noChangeShapeType="1"/>
            </p:cNvSpPr>
            <p:nvPr/>
          </p:nvSpPr>
          <p:spPr bwMode="auto">
            <a:xfrm>
              <a:off x="7123113" y="4664075"/>
              <a:ext cx="358775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5" name="Line 483"/>
            <p:cNvSpPr>
              <a:spLocks noChangeShapeType="1"/>
            </p:cNvSpPr>
            <p:nvPr/>
          </p:nvSpPr>
          <p:spPr bwMode="auto">
            <a:xfrm flipV="1">
              <a:off x="6470650" y="4676775"/>
              <a:ext cx="277813" cy="10953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6" name="Line 484"/>
            <p:cNvSpPr>
              <a:spLocks noChangeShapeType="1"/>
            </p:cNvSpPr>
            <p:nvPr/>
          </p:nvSpPr>
          <p:spPr bwMode="auto">
            <a:xfrm flipV="1">
              <a:off x="6513513" y="4879975"/>
              <a:ext cx="9715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7" name="Line 485"/>
            <p:cNvSpPr>
              <a:spLocks noChangeShapeType="1"/>
            </p:cNvSpPr>
            <p:nvPr/>
          </p:nvSpPr>
          <p:spPr bwMode="auto">
            <a:xfrm flipH="1">
              <a:off x="5808663" y="4625975"/>
              <a:ext cx="254000" cy="4699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8" name="Line 486"/>
            <p:cNvSpPr>
              <a:spLocks noChangeShapeType="1"/>
            </p:cNvSpPr>
            <p:nvPr/>
          </p:nvSpPr>
          <p:spPr bwMode="auto">
            <a:xfrm>
              <a:off x="5834063" y="4676775"/>
              <a:ext cx="1968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9" name="Line 487"/>
            <p:cNvSpPr>
              <a:spLocks noChangeShapeType="1"/>
            </p:cNvSpPr>
            <p:nvPr/>
          </p:nvSpPr>
          <p:spPr bwMode="auto">
            <a:xfrm>
              <a:off x="5694363" y="5013325"/>
              <a:ext cx="15398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0" name="Line 488"/>
            <p:cNvSpPr>
              <a:spLocks noChangeShapeType="1"/>
            </p:cNvSpPr>
            <p:nvPr/>
          </p:nvSpPr>
          <p:spPr bwMode="auto">
            <a:xfrm>
              <a:off x="5946775" y="5092700"/>
              <a:ext cx="49053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1" name="Line 489"/>
            <p:cNvSpPr>
              <a:spLocks noChangeShapeType="1"/>
            </p:cNvSpPr>
            <p:nvPr/>
          </p:nvSpPr>
          <p:spPr bwMode="auto">
            <a:xfrm flipH="1">
              <a:off x="6186488" y="5000625"/>
              <a:ext cx="53975" cy="857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2" name="Line 490"/>
            <p:cNvSpPr>
              <a:spLocks noChangeShapeType="1"/>
            </p:cNvSpPr>
            <p:nvPr/>
          </p:nvSpPr>
          <p:spPr bwMode="auto">
            <a:xfrm>
              <a:off x="5999163" y="5089525"/>
              <a:ext cx="1587" cy="825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3" name="Line 491"/>
            <p:cNvSpPr>
              <a:spLocks noChangeShapeType="1"/>
            </p:cNvSpPr>
            <p:nvPr/>
          </p:nvSpPr>
          <p:spPr bwMode="auto">
            <a:xfrm flipH="1" flipV="1">
              <a:off x="6396038" y="5097463"/>
              <a:ext cx="0" cy="76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4" name="Line 492"/>
            <p:cNvSpPr>
              <a:spLocks noChangeShapeType="1"/>
            </p:cNvSpPr>
            <p:nvPr/>
          </p:nvSpPr>
          <p:spPr bwMode="auto">
            <a:xfrm>
              <a:off x="6477000" y="4956175"/>
              <a:ext cx="503238" cy="2698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5" name="Line 493"/>
            <p:cNvSpPr>
              <a:spLocks noChangeShapeType="1"/>
            </p:cNvSpPr>
            <p:nvPr/>
          </p:nvSpPr>
          <p:spPr bwMode="auto">
            <a:xfrm>
              <a:off x="5926138" y="4891088"/>
              <a:ext cx="8096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16" name="Group 494"/>
            <p:cNvGrpSpPr>
              <a:grpSpLocks/>
            </p:cNvGrpSpPr>
            <p:nvPr/>
          </p:nvGrpSpPr>
          <p:grpSpPr bwMode="auto">
            <a:xfrm>
              <a:off x="5111750" y="1651000"/>
              <a:ext cx="3021013" cy="3981450"/>
              <a:chOff x="-1203" y="1352"/>
              <a:chExt cx="1903" cy="2508"/>
            </a:xfrm>
          </p:grpSpPr>
          <p:grpSp>
            <p:nvGrpSpPr>
              <p:cNvPr id="1017" name="Group 495"/>
              <p:cNvGrpSpPr>
                <a:grpSpLocks/>
              </p:cNvGrpSpPr>
              <p:nvPr/>
            </p:nvGrpSpPr>
            <p:grpSpPr bwMode="auto">
              <a:xfrm>
                <a:off x="-1201" y="1647"/>
                <a:ext cx="436" cy="114"/>
                <a:chOff x="3072" y="739"/>
                <a:chExt cx="652" cy="146"/>
              </a:xfrm>
            </p:grpSpPr>
            <p:pic>
              <p:nvPicPr>
                <p:cNvPr id="1054" name="Picture 496" descr="lgv_fqmg[1]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3237" y="739"/>
                  <a:ext cx="487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55" name="Line 497"/>
                <p:cNvSpPr>
                  <a:spLocks noChangeShapeType="1"/>
                </p:cNvSpPr>
                <p:nvPr/>
              </p:nvSpPr>
              <p:spPr bwMode="auto">
                <a:xfrm flipH="1">
                  <a:off x="3104" y="784"/>
                  <a:ext cx="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3072" y="76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pic>
            <p:nvPicPr>
              <p:cNvPr id="1018" name="Picture 499" descr="imgyjavg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1027" y="1466"/>
                <a:ext cx="232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19" name="Group 500"/>
              <p:cNvGrpSpPr>
                <a:grpSpLocks/>
              </p:cNvGrpSpPr>
              <p:nvPr/>
            </p:nvGrpSpPr>
            <p:grpSpPr bwMode="auto">
              <a:xfrm>
                <a:off x="-546" y="1352"/>
                <a:ext cx="256" cy="269"/>
                <a:chOff x="2870" y="1518"/>
                <a:chExt cx="292" cy="320"/>
              </a:xfrm>
            </p:grpSpPr>
            <p:graphicFrame>
              <p:nvGraphicFramePr>
                <p:cNvPr id="1052" name="Object 50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47" name="Clip" r:id="rId6" imgW="826829" imgH="840406" progId="">
                        <p:embed/>
                      </p:oleObj>
                    </mc:Choice>
                    <mc:Fallback>
                      <p:oleObj name="Clip" r:id="rId6" imgW="826829" imgH="840406" progId="">
                        <p:embed/>
                        <p:pic>
                          <p:nvPicPr>
                            <p:cNvPr id="0" name="Picture 2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53" name="Object 50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48" name="Clip" r:id="rId8" imgW="1268295" imgH="1199426" progId="">
                        <p:embed/>
                      </p:oleObj>
                    </mc:Choice>
                    <mc:Fallback>
                      <p:oleObj name="Clip" r:id="rId8" imgW="1268295" imgH="1199426" progId="">
                        <p:embed/>
                        <p:pic>
                          <p:nvPicPr>
                            <p:cNvPr id="0" name="Picture 2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20" name="Group 503"/>
              <p:cNvGrpSpPr>
                <a:grpSpLocks/>
              </p:cNvGrpSpPr>
              <p:nvPr/>
            </p:nvGrpSpPr>
            <p:grpSpPr bwMode="auto">
              <a:xfrm>
                <a:off x="-1002" y="2262"/>
                <a:ext cx="209" cy="224"/>
                <a:chOff x="2870" y="1518"/>
                <a:chExt cx="292" cy="320"/>
              </a:xfrm>
            </p:grpSpPr>
            <p:graphicFrame>
              <p:nvGraphicFramePr>
                <p:cNvPr id="1050" name="Object 50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49" name="Clip" r:id="rId10" imgW="826829" imgH="840406" progId="">
                        <p:embed/>
                      </p:oleObj>
                    </mc:Choice>
                    <mc:Fallback>
                      <p:oleObj name="Clip" r:id="rId10" imgW="826829" imgH="840406" progId="">
                        <p:embed/>
                        <p:pic>
                          <p:nvPicPr>
                            <p:cNvPr id="0" name="Picture 2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51" name="Object 50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50" name="Clip" r:id="rId11" imgW="1268295" imgH="1199426" progId="">
                        <p:embed/>
                      </p:oleObj>
                    </mc:Choice>
                    <mc:Fallback>
                      <p:oleObj name="Clip" r:id="rId11" imgW="1268295" imgH="1199426" progId="">
                        <p:embed/>
                        <p:pic>
                          <p:nvPicPr>
                            <p:cNvPr id="0" name="Picture 2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021" name="Object 506"/>
              <p:cNvGraphicFramePr>
                <a:graphicFrameLocks noChangeAspect="1"/>
              </p:cNvGraphicFramePr>
              <p:nvPr/>
            </p:nvGraphicFramePr>
            <p:xfrm>
              <a:off x="-732" y="2289"/>
              <a:ext cx="207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51" name="Clip" r:id="rId12" imgW="1307263" imgH="1084139" progId="">
                      <p:embed/>
                    </p:oleObj>
                  </mc:Choice>
                  <mc:Fallback>
                    <p:oleObj name="Clip" r:id="rId12" imgW="1307263" imgH="1084139" progId="">
                      <p:embed/>
                      <p:pic>
                        <p:nvPicPr>
                          <p:cNvPr id="0" name="Picture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732" y="2289"/>
                            <a:ext cx="207" cy="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2" name="Group 507"/>
              <p:cNvGrpSpPr>
                <a:grpSpLocks/>
              </p:cNvGrpSpPr>
              <p:nvPr/>
            </p:nvGrpSpPr>
            <p:grpSpPr bwMode="auto">
              <a:xfrm>
                <a:off x="310" y="3572"/>
                <a:ext cx="125" cy="229"/>
                <a:chOff x="4180" y="783"/>
                <a:chExt cx="150" cy="307"/>
              </a:xfrm>
            </p:grpSpPr>
            <p:sp>
              <p:nvSpPr>
                <p:cNvPr id="1042" name="AutoShape 508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Rectangle 509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Rectangle 510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AutoShape 511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512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7" name="Line 513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8" name="Rectangle 514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Rectangle 515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023" name="Object 516"/>
              <p:cNvGraphicFramePr>
                <a:graphicFrameLocks noChangeAspect="1"/>
              </p:cNvGraphicFramePr>
              <p:nvPr/>
            </p:nvGraphicFramePr>
            <p:xfrm>
              <a:off x="-975" y="3384"/>
              <a:ext cx="216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52" name="Clip" r:id="rId14" imgW="1307263" imgH="1084139" progId="">
                      <p:embed/>
                    </p:oleObj>
                  </mc:Choice>
                  <mc:Fallback>
                    <p:oleObj name="Clip" r:id="rId14" imgW="1307263" imgH="1084139" progId="">
                      <p:embed/>
                      <p:pic>
                        <p:nvPicPr>
                          <p:cNvPr id="0" name="Picture 2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975" y="3384"/>
                            <a:ext cx="216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4" name="Object 517"/>
              <p:cNvGraphicFramePr>
                <a:graphicFrameLocks noChangeAspect="1"/>
              </p:cNvGraphicFramePr>
              <p:nvPr/>
            </p:nvGraphicFramePr>
            <p:xfrm>
              <a:off x="-871" y="3184"/>
              <a:ext cx="216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53" name="Clip" r:id="rId15" imgW="1307263" imgH="1084139" progId="">
                      <p:embed/>
                    </p:oleObj>
                  </mc:Choice>
                  <mc:Fallback>
                    <p:oleObj name="Clip" r:id="rId15" imgW="1307263" imgH="1084139" progId="">
                      <p:embed/>
                      <p:pic>
                        <p:nvPicPr>
                          <p:cNvPr id="0" name="Picture 2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871" y="3184"/>
                            <a:ext cx="216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5" name="Object 518"/>
              <p:cNvGraphicFramePr>
                <a:graphicFrameLocks noChangeAspect="1"/>
              </p:cNvGraphicFramePr>
              <p:nvPr/>
            </p:nvGraphicFramePr>
            <p:xfrm>
              <a:off x="-703" y="3544"/>
              <a:ext cx="216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54" name="Clip" r:id="rId16" imgW="1307263" imgH="1084139" progId="">
                      <p:embed/>
                    </p:oleObj>
                  </mc:Choice>
                  <mc:Fallback>
                    <p:oleObj name="Clip" r:id="rId16" imgW="1307263" imgH="1084139" progId="">
                      <p:embed/>
                      <p:pic>
                        <p:nvPicPr>
                          <p:cNvPr id="0" name="Picture 2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703" y="3544"/>
                            <a:ext cx="216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" name="Object 519"/>
              <p:cNvGraphicFramePr>
                <a:graphicFrameLocks noChangeAspect="1"/>
              </p:cNvGraphicFramePr>
              <p:nvPr/>
            </p:nvGraphicFramePr>
            <p:xfrm>
              <a:off x="-489" y="3546"/>
              <a:ext cx="216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855" name="Clip" r:id="rId17" imgW="1307263" imgH="1084139" progId="">
                      <p:embed/>
                    </p:oleObj>
                  </mc:Choice>
                  <mc:Fallback>
                    <p:oleObj name="Clip" r:id="rId17" imgW="1307263" imgH="1084139" progId="">
                      <p:embed/>
                      <p:pic>
                        <p:nvPicPr>
                          <p:cNvPr id="0" name="Picture 2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489" y="3546"/>
                            <a:ext cx="216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27" name="Group 520"/>
              <p:cNvGrpSpPr>
                <a:grpSpLocks/>
              </p:cNvGrpSpPr>
              <p:nvPr/>
            </p:nvGrpSpPr>
            <p:grpSpPr bwMode="auto">
              <a:xfrm>
                <a:off x="83" y="3620"/>
                <a:ext cx="172" cy="214"/>
                <a:chOff x="2870" y="1518"/>
                <a:chExt cx="292" cy="320"/>
              </a:xfrm>
            </p:grpSpPr>
            <p:graphicFrame>
              <p:nvGraphicFramePr>
                <p:cNvPr id="1040" name="Object 52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56" name="Clip" r:id="rId18" imgW="826829" imgH="840406" progId="">
                        <p:embed/>
                      </p:oleObj>
                    </mc:Choice>
                    <mc:Fallback>
                      <p:oleObj name="Clip" r:id="rId18" imgW="826829" imgH="840406" progId="">
                        <p:embed/>
                        <p:pic>
                          <p:nvPicPr>
                            <p:cNvPr id="0" name="Picture 2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41" name="Object 52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57" name="Clip" r:id="rId19" imgW="1268295" imgH="1199426" progId="">
                        <p:embed/>
                      </p:oleObj>
                    </mc:Choice>
                    <mc:Fallback>
                      <p:oleObj name="Clip" r:id="rId19" imgW="1268295" imgH="1199426" progId="">
                        <p:embed/>
                        <p:pic>
                          <p:nvPicPr>
                            <p:cNvPr id="0" name="Picture 2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28" name="Group 523"/>
              <p:cNvGrpSpPr>
                <a:grpSpLocks/>
              </p:cNvGrpSpPr>
              <p:nvPr/>
            </p:nvGrpSpPr>
            <p:grpSpPr bwMode="auto">
              <a:xfrm>
                <a:off x="-201" y="3657"/>
                <a:ext cx="220" cy="203"/>
                <a:chOff x="2870" y="1518"/>
                <a:chExt cx="292" cy="320"/>
              </a:xfrm>
            </p:grpSpPr>
            <p:graphicFrame>
              <p:nvGraphicFramePr>
                <p:cNvPr id="1038" name="Object 52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58" name="Clip" r:id="rId20" imgW="826829" imgH="840406" progId="">
                        <p:embed/>
                      </p:oleObj>
                    </mc:Choice>
                    <mc:Fallback>
                      <p:oleObj name="Clip" r:id="rId20" imgW="826829" imgH="840406" progId="">
                        <p:embed/>
                        <p:pic>
                          <p:nvPicPr>
                            <p:cNvPr id="0" name="Picture 2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39" name="Object 52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8859" name="Clip" r:id="rId21" imgW="1268295" imgH="1199426" progId="">
                        <p:embed/>
                      </p:oleObj>
                    </mc:Choice>
                    <mc:Fallback>
                      <p:oleObj name="Clip" r:id="rId21" imgW="1268295" imgH="1199426" progId="">
                        <p:embed/>
                        <p:pic>
                          <p:nvPicPr>
                            <p:cNvPr id="0" name="Picture 2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29" name="Group 526"/>
              <p:cNvGrpSpPr>
                <a:grpSpLocks/>
              </p:cNvGrpSpPr>
              <p:nvPr/>
            </p:nvGrpSpPr>
            <p:grpSpPr bwMode="auto">
              <a:xfrm>
                <a:off x="569" y="3424"/>
                <a:ext cx="131" cy="260"/>
                <a:chOff x="4180" y="783"/>
                <a:chExt cx="150" cy="307"/>
              </a:xfrm>
            </p:grpSpPr>
            <p:sp>
              <p:nvSpPr>
                <p:cNvPr id="1030" name="AutoShape 527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Rectangle 528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Rectangle 529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3" name="AutoShape 530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" name="Line 531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5" name="Line 532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36" name="Rectangle 533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" name="Rectangle 534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57" name="Line 535"/>
            <p:cNvSpPr>
              <a:spLocks noChangeShapeType="1"/>
            </p:cNvSpPr>
            <p:nvPr/>
          </p:nvSpPr>
          <p:spPr bwMode="auto">
            <a:xfrm flipH="1">
              <a:off x="6015038" y="3413125"/>
              <a:ext cx="3175" cy="14446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8" name="Line 536"/>
            <p:cNvSpPr>
              <a:spLocks noChangeShapeType="1"/>
            </p:cNvSpPr>
            <p:nvPr/>
          </p:nvSpPr>
          <p:spPr bwMode="auto">
            <a:xfrm flipV="1">
              <a:off x="7312025" y="2395538"/>
              <a:ext cx="123825" cy="873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9" name="Line 537"/>
            <p:cNvSpPr>
              <a:spLocks noChangeShapeType="1"/>
            </p:cNvSpPr>
            <p:nvPr/>
          </p:nvSpPr>
          <p:spPr bwMode="auto">
            <a:xfrm>
              <a:off x="7138988" y="2568575"/>
              <a:ext cx="0" cy="825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0" name="Line 538"/>
            <p:cNvSpPr>
              <a:spLocks noChangeShapeType="1"/>
            </p:cNvSpPr>
            <p:nvPr/>
          </p:nvSpPr>
          <p:spPr bwMode="auto">
            <a:xfrm flipV="1">
              <a:off x="7310438" y="2465388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1" name="Line 539"/>
            <p:cNvSpPr>
              <a:spLocks noChangeShapeType="1"/>
            </p:cNvSpPr>
            <p:nvPr/>
          </p:nvSpPr>
          <p:spPr bwMode="auto">
            <a:xfrm>
              <a:off x="7675563" y="2463800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2" name="Line 540"/>
            <p:cNvSpPr>
              <a:spLocks noChangeShapeType="1"/>
            </p:cNvSpPr>
            <p:nvPr/>
          </p:nvSpPr>
          <p:spPr bwMode="auto">
            <a:xfrm>
              <a:off x="7329488" y="2770188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3" name="Line 541"/>
            <p:cNvSpPr>
              <a:spLocks noChangeShapeType="1"/>
            </p:cNvSpPr>
            <p:nvPr/>
          </p:nvSpPr>
          <p:spPr bwMode="auto">
            <a:xfrm flipV="1">
              <a:off x="5624513" y="3636963"/>
              <a:ext cx="168275" cy="3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4" name="Line 542"/>
            <p:cNvSpPr>
              <a:spLocks noChangeShapeType="1"/>
            </p:cNvSpPr>
            <p:nvPr/>
          </p:nvSpPr>
          <p:spPr bwMode="auto">
            <a:xfrm flipV="1">
              <a:off x="7743825" y="2163763"/>
              <a:ext cx="238125" cy="168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5" name="Line 543"/>
            <p:cNvSpPr>
              <a:spLocks noChangeShapeType="1"/>
            </p:cNvSpPr>
            <p:nvPr/>
          </p:nvSpPr>
          <p:spPr bwMode="auto">
            <a:xfrm>
              <a:off x="7883525" y="276066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6" name="Line 544"/>
            <p:cNvSpPr>
              <a:spLocks noChangeShapeType="1"/>
            </p:cNvSpPr>
            <p:nvPr/>
          </p:nvSpPr>
          <p:spPr bwMode="auto">
            <a:xfrm flipH="1">
              <a:off x="7029450" y="2836863"/>
              <a:ext cx="98425" cy="704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7" name="Line 545"/>
            <p:cNvSpPr>
              <a:spLocks noChangeShapeType="1"/>
            </p:cNvSpPr>
            <p:nvPr/>
          </p:nvSpPr>
          <p:spPr bwMode="auto">
            <a:xfrm flipH="1">
              <a:off x="7620000" y="2836863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68" name="Group 546"/>
            <p:cNvGrpSpPr>
              <a:grpSpLocks/>
            </p:cNvGrpSpPr>
            <p:nvPr/>
          </p:nvGrpSpPr>
          <p:grpSpPr bwMode="auto">
            <a:xfrm>
              <a:off x="6672263" y="4454525"/>
              <a:ext cx="501650" cy="234950"/>
              <a:chOff x="4701" y="2996"/>
              <a:chExt cx="316" cy="148"/>
            </a:xfrm>
          </p:grpSpPr>
          <p:sp>
            <p:nvSpPr>
              <p:cNvPr id="1069" name="Oval 547"/>
              <p:cNvSpPr>
                <a:spLocks noChangeArrowheads="1"/>
              </p:cNvSpPr>
              <p:nvPr/>
            </p:nvSpPr>
            <p:spPr bwMode="auto">
              <a:xfrm>
                <a:off x="4704" y="3062"/>
                <a:ext cx="313" cy="82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548"/>
              <p:cNvSpPr>
                <a:spLocks noChangeShapeType="1"/>
              </p:cNvSpPr>
              <p:nvPr/>
            </p:nvSpPr>
            <p:spPr bwMode="auto">
              <a:xfrm>
                <a:off x="4704" y="3055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1" name="Line 549"/>
              <p:cNvSpPr>
                <a:spLocks noChangeShapeType="1"/>
              </p:cNvSpPr>
              <p:nvPr/>
            </p:nvSpPr>
            <p:spPr bwMode="auto">
              <a:xfrm>
                <a:off x="5017" y="3055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2" name="Rectangle 550"/>
              <p:cNvSpPr>
                <a:spLocks noChangeArrowheads="1"/>
              </p:cNvSpPr>
              <p:nvPr/>
            </p:nvSpPr>
            <p:spPr bwMode="auto">
              <a:xfrm>
                <a:off x="4704" y="3055"/>
                <a:ext cx="310" cy="50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73" name="Oval 551"/>
              <p:cNvSpPr>
                <a:spLocks noChangeArrowheads="1"/>
              </p:cNvSpPr>
              <p:nvPr/>
            </p:nvSpPr>
            <p:spPr bwMode="auto">
              <a:xfrm>
                <a:off x="4701" y="2996"/>
                <a:ext cx="313" cy="96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4" name="Group 552"/>
              <p:cNvGrpSpPr>
                <a:grpSpLocks/>
              </p:cNvGrpSpPr>
              <p:nvPr/>
            </p:nvGrpSpPr>
            <p:grpSpPr bwMode="auto">
              <a:xfrm>
                <a:off x="4796" y="2956"/>
                <a:ext cx="157" cy="49"/>
                <a:chOff x="2848" y="848"/>
                <a:chExt cx="140" cy="98"/>
              </a:xfrm>
            </p:grpSpPr>
            <p:sp>
              <p:nvSpPr>
                <p:cNvPr id="1079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0" name="Line 5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81" name="Line 5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75" name="Group 556"/>
              <p:cNvGrpSpPr>
                <a:grpSpLocks/>
              </p:cNvGrpSpPr>
              <p:nvPr/>
            </p:nvGrpSpPr>
            <p:grpSpPr bwMode="auto">
              <a:xfrm flipV="1">
                <a:off x="4796" y="3084"/>
                <a:ext cx="157" cy="49"/>
                <a:chOff x="2848" y="848"/>
                <a:chExt cx="140" cy="98"/>
              </a:xfrm>
            </p:grpSpPr>
            <p:sp>
              <p:nvSpPr>
                <p:cNvPr id="1076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7" name="Line 5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78" name="Line 5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82" name="Group 560"/>
            <p:cNvGrpSpPr>
              <a:grpSpLocks/>
            </p:cNvGrpSpPr>
            <p:nvPr/>
          </p:nvGrpSpPr>
          <p:grpSpPr bwMode="auto">
            <a:xfrm>
              <a:off x="6007100" y="4756150"/>
              <a:ext cx="501650" cy="234950"/>
              <a:chOff x="4701" y="2996"/>
              <a:chExt cx="316" cy="148"/>
            </a:xfrm>
          </p:grpSpPr>
          <p:sp>
            <p:nvSpPr>
              <p:cNvPr id="1083" name="Oval 561"/>
              <p:cNvSpPr>
                <a:spLocks noChangeArrowheads="1"/>
              </p:cNvSpPr>
              <p:nvPr/>
            </p:nvSpPr>
            <p:spPr bwMode="auto">
              <a:xfrm>
                <a:off x="4704" y="3062"/>
                <a:ext cx="313" cy="82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562"/>
              <p:cNvSpPr>
                <a:spLocks noChangeShapeType="1"/>
              </p:cNvSpPr>
              <p:nvPr/>
            </p:nvSpPr>
            <p:spPr bwMode="auto">
              <a:xfrm>
                <a:off x="4704" y="3055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5" name="Line 563"/>
              <p:cNvSpPr>
                <a:spLocks noChangeShapeType="1"/>
              </p:cNvSpPr>
              <p:nvPr/>
            </p:nvSpPr>
            <p:spPr bwMode="auto">
              <a:xfrm>
                <a:off x="5017" y="3055"/>
                <a:ext cx="0" cy="51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6" name="Rectangle 564"/>
              <p:cNvSpPr>
                <a:spLocks noChangeArrowheads="1"/>
              </p:cNvSpPr>
              <p:nvPr/>
            </p:nvSpPr>
            <p:spPr bwMode="auto">
              <a:xfrm>
                <a:off x="4704" y="3055"/>
                <a:ext cx="310" cy="50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7" name="Oval 565"/>
              <p:cNvSpPr>
                <a:spLocks noChangeArrowheads="1"/>
              </p:cNvSpPr>
              <p:nvPr/>
            </p:nvSpPr>
            <p:spPr bwMode="auto">
              <a:xfrm>
                <a:off x="4701" y="2996"/>
                <a:ext cx="313" cy="96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8" name="Group 566"/>
              <p:cNvGrpSpPr>
                <a:grpSpLocks/>
              </p:cNvGrpSpPr>
              <p:nvPr/>
            </p:nvGrpSpPr>
            <p:grpSpPr bwMode="auto">
              <a:xfrm>
                <a:off x="4796" y="2956"/>
                <a:ext cx="157" cy="49"/>
                <a:chOff x="2848" y="848"/>
                <a:chExt cx="140" cy="98"/>
              </a:xfrm>
            </p:grpSpPr>
            <p:sp>
              <p:nvSpPr>
                <p:cNvPr id="1093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4" name="Line 5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5" name="Line 5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89" name="Group 570"/>
              <p:cNvGrpSpPr>
                <a:grpSpLocks/>
              </p:cNvGrpSpPr>
              <p:nvPr/>
            </p:nvGrpSpPr>
            <p:grpSpPr bwMode="auto">
              <a:xfrm flipV="1">
                <a:off x="4796" y="3084"/>
                <a:ext cx="157" cy="49"/>
                <a:chOff x="2848" y="848"/>
                <a:chExt cx="140" cy="98"/>
              </a:xfrm>
            </p:grpSpPr>
            <p:sp>
              <p:nvSpPr>
                <p:cNvPr id="1090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1" name="Line 5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92" name="Line 5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96" name="Group 574"/>
            <p:cNvGrpSpPr>
              <a:grpSpLocks/>
            </p:cNvGrpSpPr>
            <p:nvPr/>
          </p:nvGrpSpPr>
          <p:grpSpPr bwMode="auto">
            <a:xfrm>
              <a:off x="6837363" y="4941888"/>
              <a:ext cx="290512" cy="404812"/>
              <a:chOff x="4290" y="3130"/>
              <a:chExt cx="183" cy="255"/>
            </a:xfrm>
          </p:grpSpPr>
          <p:pic>
            <p:nvPicPr>
              <p:cNvPr id="1097" name="Picture 575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343" y="3211"/>
                <a:ext cx="121" cy="174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98" name="Freeform 576"/>
              <p:cNvSpPr>
                <a:spLocks/>
              </p:cNvSpPr>
              <p:nvPr/>
            </p:nvSpPr>
            <p:spPr bwMode="auto">
              <a:xfrm>
                <a:off x="4339" y="3143"/>
                <a:ext cx="33" cy="39"/>
              </a:xfrm>
              <a:custGeom>
                <a:avLst/>
                <a:gdLst>
                  <a:gd name="T0" fmla="*/ 70 w 199"/>
                  <a:gd name="T1" fmla="*/ 29 h 232"/>
                  <a:gd name="T2" fmla="*/ 55 w 199"/>
                  <a:gd name="T3" fmla="*/ 39 h 232"/>
                  <a:gd name="T4" fmla="*/ 42 w 199"/>
                  <a:gd name="T5" fmla="*/ 50 h 232"/>
                  <a:gd name="T6" fmla="*/ 30 w 199"/>
                  <a:gd name="T7" fmla="*/ 63 h 232"/>
                  <a:gd name="T8" fmla="*/ 20 w 199"/>
                  <a:gd name="T9" fmla="*/ 77 h 232"/>
                  <a:gd name="T10" fmla="*/ 12 w 199"/>
                  <a:gd name="T11" fmla="*/ 91 h 232"/>
                  <a:gd name="T12" fmla="*/ 6 w 199"/>
                  <a:gd name="T13" fmla="*/ 108 h 232"/>
                  <a:gd name="T14" fmla="*/ 2 w 199"/>
                  <a:gd name="T15" fmla="*/ 125 h 232"/>
                  <a:gd name="T16" fmla="*/ 0 w 199"/>
                  <a:gd name="T17" fmla="*/ 142 h 232"/>
                  <a:gd name="T18" fmla="*/ 2 w 199"/>
                  <a:gd name="T19" fmla="*/ 166 h 232"/>
                  <a:gd name="T20" fmla="*/ 12 w 199"/>
                  <a:gd name="T21" fmla="*/ 186 h 232"/>
                  <a:gd name="T22" fmla="*/ 26 w 199"/>
                  <a:gd name="T23" fmla="*/ 203 h 232"/>
                  <a:gd name="T24" fmla="*/ 45 w 199"/>
                  <a:gd name="T25" fmla="*/ 216 h 232"/>
                  <a:gd name="T26" fmla="*/ 66 w 199"/>
                  <a:gd name="T27" fmla="*/ 226 h 232"/>
                  <a:gd name="T28" fmla="*/ 88 w 199"/>
                  <a:gd name="T29" fmla="*/ 230 h 232"/>
                  <a:gd name="T30" fmla="*/ 111 w 199"/>
                  <a:gd name="T31" fmla="*/ 232 h 232"/>
                  <a:gd name="T32" fmla="*/ 134 w 199"/>
                  <a:gd name="T33" fmla="*/ 228 h 232"/>
                  <a:gd name="T34" fmla="*/ 138 w 199"/>
                  <a:gd name="T35" fmla="*/ 228 h 232"/>
                  <a:gd name="T36" fmla="*/ 143 w 199"/>
                  <a:gd name="T37" fmla="*/ 226 h 232"/>
                  <a:gd name="T38" fmla="*/ 147 w 199"/>
                  <a:gd name="T39" fmla="*/ 222 h 232"/>
                  <a:gd name="T40" fmla="*/ 148 w 199"/>
                  <a:gd name="T41" fmla="*/ 218 h 232"/>
                  <a:gd name="T42" fmla="*/ 145 w 199"/>
                  <a:gd name="T43" fmla="*/ 212 h 232"/>
                  <a:gd name="T44" fmla="*/ 141 w 199"/>
                  <a:gd name="T45" fmla="*/ 207 h 232"/>
                  <a:gd name="T46" fmla="*/ 135 w 199"/>
                  <a:gd name="T47" fmla="*/ 203 h 232"/>
                  <a:gd name="T48" fmla="*/ 129 w 199"/>
                  <a:gd name="T49" fmla="*/ 201 h 232"/>
                  <a:gd name="T50" fmla="*/ 117 w 199"/>
                  <a:gd name="T51" fmla="*/ 197 h 232"/>
                  <a:gd name="T52" fmla="*/ 105 w 199"/>
                  <a:gd name="T53" fmla="*/ 195 h 232"/>
                  <a:gd name="T54" fmla="*/ 94 w 199"/>
                  <a:gd name="T55" fmla="*/ 193 h 232"/>
                  <a:gd name="T56" fmla="*/ 83 w 199"/>
                  <a:gd name="T57" fmla="*/ 190 h 232"/>
                  <a:gd name="T58" fmla="*/ 73 w 199"/>
                  <a:gd name="T59" fmla="*/ 187 h 232"/>
                  <a:gd name="T60" fmla="*/ 62 w 199"/>
                  <a:gd name="T61" fmla="*/ 182 h 232"/>
                  <a:gd name="T62" fmla="*/ 53 w 199"/>
                  <a:gd name="T63" fmla="*/ 176 h 232"/>
                  <a:gd name="T64" fmla="*/ 43 w 199"/>
                  <a:gd name="T65" fmla="*/ 167 h 232"/>
                  <a:gd name="T66" fmla="*/ 40 w 199"/>
                  <a:gd name="T67" fmla="*/ 128 h 232"/>
                  <a:gd name="T68" fmla="*/ 49 w 199"/>
                  <a:gd name="T69" fmla="*/ 96 h 232"/>
                  <a:gd name="T70" fmla="*/ 68 w 199"/>
                  <a:gd name="T71" fmla="*/ 71 h 232"/>
                  <a:gd name="T72" fmla="*/ 94 w 199"/>
                  <a:gd name="T73" fmla="*/ 50 h 232"/>
                  <a:gd name="T74" fmla="*/ 122 w 199"/>
                  <a:gd name="T75" fmla="*/ 34 h 232"/>
                  <a:gd name="T76" fmla="*/ 151 w 199"/>
                  <a:gd name="T77" fmla="*/ 21 h 232"/>
                  <a:gd name="T78" fmla="*/ 178 w 199"/>
                  <a:gd name="T79" fmla="*/ 12 h 232"/>
                  <a:gd name="T80" fmla="*/ 199 w 199"/>
                  <a:gd name="T81" fmla="*/ 4 h 232"/>
                  <a:gd name="T82" fmla="*/ 186 w 199"/>
                  <a:gd name="T83" fmla="*/ 1 h 232"/>
                  <a:gd name="T84" fmla="*/ 172 w 199"/>
                  <a:gd name="T85" fmla="*/ 0 h 232"/>
                  <a:gd name="T86" fmla="*/ 156 w 199"/>
                  <a:gd name="T87" fmla="*/ 2 h 232"/>
                  <a:gd name="T88" fmla="*/ 138 w 199"/>
                  <a:gd name="T89" fmla="*/ 4 h 232"/>
                  <a:gd name="T90" fmla="*/ 121 w 199"/>
                  <a:gd name="T91" fmla="*/ 10 h 232"/>
                  <a:gd name="T92" fmla="*/ 103 w 199"/>
                  <a:gd name="T93" fmla="*/ 16 h 232"/>
                  <a:gd name="T94" fmla="*/ 86 w 199"/>
                  <a:gd name="T95" fmla="*/ 23 h 232"/>
                  <a:gd name="T96" fmla="*/ 70 w 199"/>
                  <a:gd name="T97" fmla="*/ 29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577"/>
              <p:cNvSpPr>
                <a:spLocks/>
              </p:cNvSpPr>
              <p:nvPr/>
            </p:nvSpPr>
            <p:spPr bwMode="auto">
              <a:xfrm>
                <a:off x="4395" y="3142"/>
                <a:ext cx="22" cy="30"/>
              </a:xfrm>
              <a:custGeom>
                <a:avLst/>
                <a:gdLst>
                  <a:gd name="T0" fmla="*/ 108 w 128"/>
                  <a:gd name="T1" fmla="*/ 59 h 180"/>
                  <a:gd name="T2" fmla="*/ 113 w 128"/>
                  <a:gd name="T3" fmla="*/ 77 h 180"/>
                  <a:gd name="T4" fmla="*/ 111 w 128"/>
                  <a:gd name="T5" fmla="*/ 94 h 180"/>
                  <a:gd name="T6" fmla="*/ 103 w 128"/>
                  <a:gd name="T7" fmla="*/ 108 h 180"/>
                  <a:gd name="T8" fmla="*/ 91 w 128"/>
                  <a:gd name="T9" fmla="*/ 121 h 180"/>
                  <a:gd name="T10" fmla="*/ 77 w 128"/>
                  <a:gd name="T11" fmla="*/ 132 h 180"/>
                  <a:gd name="T12" fmla="*/ 61 w 128"/>
                  <a:gd name="T13" fmla="*/ 144 h 180"/>
                  <a:gd name="T14" fmla="*/ 45 w 128"/>
                  <a:gd name="T15" fmla="*/ 154 h 180"/>
                  <a:gd name="T16" fmla="*/ 30 w 128"/>
                  <a:gd name="T17" fmla="*/ 164 h 180"/>
                  <a:gd name="T18" fmla="*/ 28 w 128"/>
                  <a:gd name="T19" fmla="*/ 168 h 180"/>
                  <a:gd name="T20" fmla="*/ 27 w 128"/>
                  <a:gd name="T21" fmla="*/ 170 h 180"/>
                  <a:gd name="T22" fmla="*/ 27 w 128"/>
                  <a:gd name="T23" fmla="*/ 174 h 180"/>
                  <a:gd name="T24" fmla="*/ 28 w 128"/>
                  <a:gd name="T25" fmla="*/ 177 h 180"/>
                  <a:gd name="T26" fmla="*/ 32 w 128"/>
                  <a:gd name="T27" fmla="*/ 179 h 180"/>
                  <a:gd name="T28" fmla="*/ 35 w 128"/>
                  <a:gd name="T29" fmla="*/ 180 h 180"/>
                  <a:gd name="T30" fmla="*/ 37 w 128"/>
                  <a:gd name="T31" fmla="*/ 180 h 180"/>
                  <a:gd name="T32" fmla="*/ 41 w 128"/>
                  <a:gd name="T33" fmla="*/ 179 h 180"/>
                  <a:gd name="T34" fmla="*/ 60 w 128"/>
                  <a:gd name="T35" fmla="*/ 169 h 180"/>
                  <a:gd name="T36" fmla="*/ 77 w 128"/>
                  <a:gd name="T37" fmla="*/ 158 h 180"/>
                  <a:gd name="T38" fmla="*/ 94 w 128"/>
                  <a:gd name="T39" fmla="*/ 145 h 180"/>
                  <a:gd name="T40" fmla="*/ 109 w 128"/>
                  <a:gd name="T41" fmla="*/ 130 h 180"/>
                  <a:gd name="T42" fmla="*/ 120 w 128"/>
                  <a:gd name="T43" fmla="*/ 114 h 180"/>
                  <a:gd name="T44" fmla="*/ 127 w 128"/>
                  <a:gd name="T45" fmla="*/ 95 h 180"/>
                  <a:gd name="T46" fmla="*/ 128 w 128"/>
                  <a:gd name="T47" fmla="*/ 76 h 180"/>
                  <a:gd name="T48" fmla="*/ 123 w 128"/>
                  <a:gd name="T49" fmla="*/ 55 h 180"/>
                  <a:gd name="T50" fmla="*/ 113 w 128"/>
                  <a:gd name="T51" fmla="*/ 39 h 180"/>
                  <a:gd name="T52" fmla="*/ 97 w 128"/>
                  <a:gd name="T53" fmla="*/ 25 h 180"/>
                  <a:gd name="T54" fmla="*/ 79 w 128"/>
                  <a:gd name="T55" fmla="*/ 15 h 180"/>
                  <a:gd name="T56" fmla="*/ 57 w 128"/>
                  <a:gd name="T57" fmla="*/ 7 h 180"/>
                  <a:gd name="T58" fmla="*/ 36 w 128"/>
                  <a:gd name="T59" fmla="*/ 2 h 180"/>
                  <a:gd name="T60" fmla="*/ 19 w 128"/>
                  <a:gd name="T61" fmla="*/ 0 h 180"/>
                  <a:gd name="T62" fmla="*/ 6 w 128"/>
                  <a:gd name="T63" fmla="*/ 0 h 180"/>
                  <a:gd name="T64" fmla="*/ 0 w 128"/>
                  <a:gd name="T65" fmla="*/ 4 h 180"/>
                  <a:gd name="T66" fmla="*/ 14 w 128"/>
                  <a:gd name="T67" fmla="*/ 9 h 180"/>
                  <a:gd name="T68" fmla="*/ 29 w 128"/>
                  <a:gd name="T69" fmla="*/ 14 h 180"/>
                  <a:gd name="T70" fmla="*/ 46 w 128"/>
                  <a:gd name="T71" fmla="*/ 19 h 180"/>
                  <a:gd name="T72" fmla="*/ 61 w 128"/>
                  <a:gd name="T73" fmla="*/ 23 h 180"/>
                  <a:gd name="T74" fmla="*/ 76 w 128"/>
                  <a:gd name="T75" fmla="*/ 29 h 180"/>
                  <a:gd name="T76" fmla="*/ 89 w 128"/>
                  <a:gd name="T77" fmla="*/ 37 h 180"/>
                  <a:gd name="T78" fmla="*/ 100 w 128"/>
                  <a:gd name="T79" fmla="*/ 46 h 180"/>
                  <a:gd name="T80" fmla="*/ 108 w 128"/>
                  <a:gd name="T81" fmla="*/ 59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578"/>
              <p:cNvSpPr>
                <a:spLocks/>
              </p:cNvSpPr>
              <p:nvPr/>
            </p:nvSpPr>
            <p:spPr bwMode="auto">
              <a:xfrm>
                <a:off x="4318" y="3135"/>
                <a:ext cx="54" cy="63"/>
              </a:xfrm>
              <a:custGeom>
                <a:avLst/>
                <a:gdLst>
                  <a:gd name="T0" fmla="*/ 100 w 322"/>
                  <a:gd name="T1" fmla="*/ 70 h 378"/>
                  <a:gd name="T2" fmla="*/ 53 w 322"/>
                  <a:gd name="T3" fmla="*/ 115 h 378"/>
                  <a:gd name="T4" fmla="*/ 17 w 322"/>
                  <a:gd name="T5" fmla="*/ 166 h 378"/>
                  <a:gd name="T6" fmla="*/ 0 w 322"/>
                  <a:gd name="T7" fmla="*/ 226 h 378"/>
                  <a:gd name="T8" fmla="*/ 3 w 322"/>
                  <a:gd name="T9" fmla="*/ 266 h 378"/>
                  <a:gd name="T10" fmla="*/ 9 w 322"/>
                  <a:gd name="T11" fmla="*/ 282 h 378"/>
                  <a:gd name="T12" fmla="*/ 19 w 322"/>
                  <a:gd name="T13" fmla="*/ 297 h 378"/>
                  <a:gd name="T14" fmla="*/ 32 w 322"/>
                  <a:gd name="T15" fmla="*/ 310 h 378"/>
                  <a:gd name="T16" fmla="*/ 56 w 322"/>
                  <a:gd name="T17" fmla="*/ 324 h 378"/>
                  <a:gd name="T18" fmla="*/ 86 w 322"/>
                  <a:gd name="T19" fmla="*/ 338 h 378"/>
                  <a:gd name="T20" fmla="*/ 119 w 322"/>
                  <a:gd name="T21" fmla="*/ 350 h 378"/>
                  <a:gd name="T22" fmla="*/ 152 w 322"/>
                  <a:gd name="T23" fmla="*/ 359 h 378"/>
                  <a:gd name="T24" fmla="*/ 186 w 322"/>
                  <a:gd name="T25" fmla="*/ 366 h 378"/>
                  <a:gd name="T26" fmla="*/ 220 w 322"/>
                  <a:gd name="T27" fmla="*/ 371 h 378"/>
                  <a:gd name="T28" fmla="*/ 254 w 322"/>
                  <a:gd name="T29" fmla="*/ 374 h 378"/>
                  <a:gd name="T30" fmla="*/ 289 w 322"/>
                  <a:gd name="T31" fmla="*/ 376 h 378"/>
                  <a:gd name="T32" fmla="*/ 311 w 322"/>
                  <a:gd name="T33" fmla="*/ 378 h 378"/>
                  <a:gd name="T34" fmla="*/ 320 w 322"/>
                  <a:gd name="T35" fmla="*/ 371 h 378"/>
                  <a:gd name="T36" fmla="*/ 322 w 322"/>
                  <a:gd name="T37" fmla="*/ 360 h 378"/>
                  <a:gd name="T38" fmla="*/ 315 w 322"/>
                  <a:gd name="T39" fmla="*/ 352 h 378"/>
                  <a:gd name="T40" fmla="*/ 294 w 322"/>
                  <a:gd name="T41" fmla="*/ 347 h 378"/>
                  <a:gd name="T42" fmla="*/ 263 w 322"/>
                  <a:gd name="T43" fmla="*/ 341 h 378"/>
                  <a:gd name="T44" fmla="*/ 232 w 322"/>
                  <a:gd name="T45" fmla="*/ 336 h 378"/>
                  <a:gd name="T46" fmla="*/ 200 w 322"/>
                  <a:gd name="T47" fmla="*/ 332 h 378"/>
                  <a:gd name="T48" fmla="*/ 170 w 322"/>
                  <a:gd name="T49" fmla="*/ 326 h 378"/>
                  <a:gd name="T50" fmla="*/ 139 w 322"/>
                  <a:gd name="T51" fmla="*/ 318 h 378"/>
                  <a:gd name="T52" fmla="*/ 110 w 322"/>
                  <a:gd name="T53" fmla="*/ 309 h 378"/>
                  <a:gd name="T54" fmla="*/ 80 w 322"/>
                  <a:gd name="T55" fmla="*/ 297 h 378"/>
                  <a:gd name="T56" fmla="*/ 55 w 322"/>
                  <a:gd name="T57" fmla="*/ 281 h 378"/>
                  <a:gd name="T58" fmla="*/ 38 w 322"/>
                  <a:gd name="T59" fmla="*/ 259 h 378"/>
                  <a:gd name="T60" fmla="*/ 34 w 322"/>
                  <a:gd name="T61" fmla="*/ 232 h 378"/>
                  <a:gd name="T62" fmla="*/ 38 w 322"/>
                  <a:gd name="T63" fmla="*/ 200 h 378"/>
                  <a:gd name="T64" fmla="*/ 51 w 322"/>
                  <a:gd name="T65" fmla="*/ 170 h 378"/>
                  <a:gd name="T66" fmla="*/ 71 w 322"/>
                  <a:gd name="T67" fmla="*/ 137 h 378"/>
                  <a:gd name="T68" fmla="*/ 94 w 322"/>
                  <a:gd name="T69" fmla="*/ 110 h 378"/>
                  <a:gd name="T70" fmla="*/ 123 w 322"/>
                  <a:gd name="T71" fmla="*/ 82 h 378"/>
                  <a:gd name="T72" fmla="*/ 153 w 322"/>
                  <a:gd name="T73" fmla="*/ 57 h 378"/>
                  <a:gd name="T74" fmla="*/ 195 w 322"/>
                  <a:gd name="T75" fmla="*/ 38 h 378"/>
                  <a:gd name="T76" fmla="*/ 238 w 322"/>
                  <a:gd name="T77" fmla="*/ 20 h 378"/>
                  <a:gd name="T78" fmla="*/ 264 w 322"/>
                  <a:gd name="T79" fmla="*/ 7 h 378"/>
                  <a:gd name="T80" fmla="*/ 256 w 322"/>
                  <a:gd name="T81" fmla="*/ 0 h 378"/>
                  <a:gd name="T82" fmla="*/ 221 w 322"/>
                  <a:gd name="T83" fmla="*/ 4 h 378"/>
                  <a:gd name="T84" fmla="*/ 180 w 322"/>
                  <a:gd name="T85" fmla="*/ 18 h 378"/>
                  <a:gd name="T86" fmla="*/ 141 w 322"/>
                  <a:gd name="T87" fmla="*/ 38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579"/>
              <p:cNvSpPr>
                <a:spLocks/>
              </p:cNvSpPr>
              <p:nvPr/>
            </p:nvSpPr>
            <p:spPr bwMode="auto">
              <a:xfrm>
                <a:off x="4394" y="3133"/>
                <a:ext cx="47" cy="42"/>
              </a:xfrm>
              <a:custGeom>
                <a:avLst/>
                <a:gdLst>
                  <a:gd name="T0" fmla="*/ 235 w 283"/>
                  <a:gd name="T1" fmla="*/ 77 h 252"/>
                  <a:gd name="T2" fmla="*/ 248 w 283"/>
                  <a:gd name="T3" fmla="*/ 91 h 252"/>
                  <a:gd name="T4" fmla="*/ 256 w 283"/>
                  <a:gd name="T5" fmla="*/ 107 h 252"/>
                  <a:gd name="T6" fmla="*/ 259 w 283"/>
                  <a:gd name="T7" fmla="*/ 124 h 252"/>
                  <a:gd name="T8" fmla="*/ 259 w 283"/>
                  <a:gd name="T9" fmla="*/ 142 h 252"/>
                  <a:gd name="T10" fmla="*/ 257 w 283"/>
                  <a:gd name="T11" fmla="*/ 157 h 252"/>
                  <a:gd name="T12" fmla="*/ 252 w 283"/>
                  <a:gd name="T13" fmla="*/ 170 h 252"/>
                  <a:gd name="T14" fmla="*/ 244 w 283"/>
                  <a:gd name="T15" fmla="*/ 183 h 252"/>
                  <a:gd name="T16" fmla="*/ 236 w 283"/>
                  <a:gd name="T17" fmla="*/ 193 h 252"/>
                  <a:gd name="T18" fmla="*/ 225 w 283"/>
                  <a:gd name="T19" fmla="*/ 204 h 252"/>
                  <a:gd name="T20" fmla="*/ 215 w 283"/>
                  <a:gd name="T21" fmla="*/ 214 h 252"/>
                  <a:gd name="T22" fmla="*/ 204 w 283"/>
                  <a:gd name="T23" fmla="*/ 224 h 252"/>
                  <a:gd name="T24" fmla="*/ 194 w 283"/>
                  <a:gd name="T25" fmla="*/ 234 h 252"/>
                  <a:gd name="T26" fmla="*/ 191 w 283"/>
                  <a:gd name="T27" fmla="*/ 238 h 252"/>
                  <a:gd name="T28" fmla="*/ 191 w 283"/>
                  <a:gd name="T29" fmla="*/ 241 h 252"/>
                  <a:gd name="T30" fmla="*/ 191 w 283"/>
                  <a:gd name="T31" fmla="*/ 245 h 252"/>
                  <a:gd name="T32" fmla="*/ 194 w 283"/>
                  <a:gd name="T33" fmla="*/ 248 h 252"/>
                  <a:gd name="T34" fmla="*/ 197 w 283"/>
                  <a:gd name="T35" fmla="*/ 250 h 252"/>
                  <a:gd name="T36" fmla="*/ 202 w 283"/>
                  <a:gd name="T37" fmla="*/ 252 h 252"/>
                  <a:gd name="T38" fmla="*/ 205 w 283"/>
                  <a:gd name="T39" fmla="*/ 250 h 252"/>
                  <a:gd name="T40" fmla="*/ 209 w 283"/>
                  <a:gd name="T41" fmla="*/ 248 h 252"/>
                  <a:gd name="T42" fmla="*/ 232 w 283"/>
                  <a:gd name="T43" fmla="*/ 233 h 252"/>
                  <a:gd name="T44" fmla="*/ 252 w 283"/>
                  <a:gd name="T45" fmla="*/ 214 h 252"/>
                  <a:gd name="T46" fmla="*/ 268 w 283"/>
                  <a:gd name="T47" fmla="*/ 192 h 252"/>
                  <a:gd name="T48" fmla="*/ 278 w 283"/>
                  <a:gd name="T49" fmla="*/ 167 h 252"/>
                  <a:gd name="T50" fmla="*/ 283 w 283"/>
                  <a:gd name="T51" fmla="*/ 141 h 252"/>
                  <a:gd name="T52" fmla="*/ 280 w 283"/>
                  <a:gd name="T53" fmla="*/ 115 h 252"/>
                  <a:gd name="T54" fmla="*/ 271 w 283"/>
                  <a:gd name="T55" fmla="*/ 91 h 252"/>
                  <a:gd name="T56" fmla="*/ 252 w 283"/>
                  <a:gd name="T57" fmla="*/ 69 h 252"/>
                  <a:gd name="T58" fmla="*/ 238 w 283"/>
                  <a:gd name="T59" fmla="*/ 57 h 252"/>
                  <a:gd name="T60" fmla="*/ 222 w 283"/>
                  <a:gd name="T61" fmla="*/ 48 h 252"/>
                  <a:gd name="T62" fmla="*/ 204 w 283"/>
                  <a:gd name="T63" fmla="*/ 39 h 252"/>
                  <a:gd name="T64" fmla="*/ 184 w 283"/>
                  <a:gd name="T65" fmla="*/ 31 h 252"/>
                  <a:gd name="T66" fmla="*/ 164 w 283"/>
                  <a:gd name="T67" fmla="*/ 23 h 252"/>
                  <a:gd name="T68" fmla="*/ 144 w 283"/>
                  <a:gd name="T69" fmla="*/ 17 h 252"/>
                  <a:gd name="T70" fmla="*/ 123 w 283"/>
                  <a:gd name="T71" fmla="*/ 13 h 252"/>
                  <a:gd name="T72" fmla="*/ 103 w 283"/>
                  <a:gd name="T73" fmla="*/ 8 h 252"/>
                  <a:gd name="T74" fmla="*/ 83 w 283"/>
                  <a:gd name="T75" fmla="*/ 5 h 252"/>
                  <a:gd name="T76" fmla="*/ 66 w 283"/>
                  <a:gd name="T77" fmla="*/ 2 h 252"/>
                  <a:gd name="T78" fmla="*/ 48 w 283"/>
                  <a:gd name="T79" fmla="*/ 0 h 252"/>
                  <a:gd name="T80" fmla="*/ 34 w 283"/>
                  <a:gd name="T81" fmla="*/ 0 h 252"/>
                  <a:gd name="T82" fmla="*/ 21 w 283"/>
                  <a:gd name="T83" fmla="*/ 0 h 252"/>
                  <a:gd name="T84" fmla="*/ 11 w 283"/>
                  <a:gd name="T85" fmla="*/ 0 h 252"/>
                  <a:gd name="T86" fmla="*/ 4 w 283"/>
                  <a:gd name="T87" fmla="*/ 2 h 252"/>
                  <a:gd name="T88" fmla="*/ 0 w 283"/>
                  <a:gd name="T89" fmla="*/ 5 h 252"/>
                  <a:gd name="T90" fmla="*/ 12 w 283"/>
                  <a:gd name="T91" fmla="*/ 7 h 252"/>
                  <a:gd name="T92" fmla="*/ 24 w 283"/>
                  <a:gd name="T93" fmla="*/ 8 h 252"/>
                  <a:gd name="T94" fmla="*/ 38 w 283"/>
                  <a:gd name="T95" fmla="*/ 10 h 252"/>
                  <a:gd name="T96" fmla="*/ 52 w 283"/>
                  <a:gd name="T97" fmla="*/ 13 h 252"/>
                  <a:gd name="T98" fmla="*/ 66 w 283"/>
                  <a:gd name="T99" fmla="*/ 16 h 252"/>
                  <a:gd name="T100" fmla="*/ 82 w 283"/>
                  <a:gd name="T101" fmla="*/ 18 h 252"/>
                  <a:gd name="T102" fmla="*/ 98 w 283"/>
                  <a:gd name="T103" fmla="*/ 22 h 252"/>
                  <a:gd name="T104" fmla="*/ 114 w 283"/>
                  <a:gd name="T105" fmla="*/ 25 h 252"/>
                  <a:gd name="T106" fmla="*/ 129 w 283"/>
                  <a:gd name="T107" fmla="*/ 30 h 252"/>
                  <a:gd name="T108" fmla="*/ 146 w 283"/>
                  <a:gd name="T109" fmla="*/ 34 h 252"/>
                  <a:gd name="T110" fmla="*/ 162 w 283"/>
                  <a:gd name="T111" fmla="*/ 39 h 252"/>
                  <a:gd name="T112" fmla="*/ 177 w 283"/>
                  <a:gd name="T113" fmla="*/ 45 h 252"/>
                  <a:gd name="T114" fmla="*/ 193 w 283"/>
                  <a:gd name="T115" fmla="*/ 52 h 252"/>
                  <a:gd name="T116" fmla="*/ 208 w 283"/>
                  <a:gd name="T117" fmla="*/ 60 h 252"/>
                  <a:gd name="T118" fmla="*/ 222 w 283"/>
                  <a:gd name="T119" fmla="*/ 68 h 252"/>
                  <a:gd name="T120" fmla="*/ 235 w 283"/>
                  <a:gd name="T121" fmla="*/ 77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580"/>
              <p:cNvSpPr>
                <a:spLocks/>
              </p:cNvSpPr>
              <p:nvPr/>
            </p:nvSpPr>
            <p:spPr bwMode="auto">
              <a:xfrm>
                <a:off x="4298" y="3153"/>
                <a:ext cx="19" cy="39"/>
              </a:xfrm>
              <a:custGeom>
                <a:avLst/>
                <a:gdLst>
                  <a:gd name="T0" fmla="*/ 0 w 114"/>
                  <a:gd name="T1" fmla="*/ 130 h 238"/>
                  <a:gd name="T2" fmla="*/ 0 w 114"/>
                  <a:gd name="T3" fmla="*/ 149 h 238"/>
                  <a:gd name="T4" fmla="*/ 4 w 114"/>
                  <a:gd name="T5" fmla="*/ 168 h 238"/>
                  <a:gd name="T6" fmla="*/ 12 w 114"/>
                  <a:gd name="T7" fmla="*/ 185 h 238"/>
                  <a:gd name="T8" fmla="*/ 24 w 114"/>
                  <a:gd name="T9" fmla="*/ 200 h 238"/>
                  <a:gd name="T10" fmla="*/ 38 w 114"/>
                  <a:gd name="T11" fmla="*/ 213 h 238"/>
                  <a:gd name="T12" fmla="*/ 55 w 114"/>
                  <a:gd name="T13" fmla="*/ 224 h 238"/>
                  <a:gd name="T14" fmla="*/ 73 w 114"/>
                  <a:gd name="T15" fmla="*/ 232 h 238"/>
                  <a:gd name="T16" fmla="*/ 92 w 114"/>
                  <a:gd name="T17" fmla="*/ 237 h 238"/>
                  <a:gd name="T18" fmla="*/ 98 w 114"/>
                  <a:gd name="T19" fmla="*/ 238 h 238"/>
                  <a:gd name="T20" fmla="*/ 104 w 114"/>
                  <a:gd name="T21" fmla="*/ 235 h 238"/>
                  <a:gd name="T22" fmla="*/ 109 w 114"/>
                  <a:gd name="T23" fmla="*/ 232 h 238"/>
                  <a:gd name="T24" fmla="*/ 111 w 114"/>
                  <a:gd name="T25" fmla="*/ 227 h 238"/>
                  <a:gd name="T26" fmla="*/ 111 w 114"/>
                  <a:gd name="T27" fmla="*/ 222 h 238"/>
                  <a:gd name="T28" fmla="*/ 110 w 114"/>
                  <a:gd name="T29" fmla="*/ 216 h 238"/>
                  <a:gd name="T30" fmla="*/ 106 w 114"/>
                  <a:gd name="T31" fmla="*/ 211 h 238"/>
                  <a:gd name="T32" fmla="*/ 100 w 114"/>
                  <a:gd name="T33" fmla="*/ 209 h 238"/>
                  <a:gd name="T34" fmla="*/ 82 w 114"/>
                  <a:gd name="T35" fmla="*/ 202 h 238"/>
                  <a:gd name="T36" fmla="*/ 64 w 114"/>
                  <a:gd name="T37" fmla="*/ 193 h 238"/>
                  <a:gd name="T38" fmla="*/ 50 w 114"/>
                  <a:gd name="T39" fmla="*/ 180 h 238"/>
                  <a:gd name="T40" fmla="*/ 39 w 114"/>
                  <a:gd name="T41" fmla="*/ 167 h 238"/>
                  <a:gd name="T42" fmla="*/ 32 w 114"/>
                  <a:gd name="T43" fmla="*/ 149 h 238"/>
                  <a:gd name="T44" fmla="*/ 29 w 114"/>
                  <a:gd name="T45" fmla="*/ 131 h 238"/>
                  <a:gd name="T46" fmla="*/ 29 w 114"/>
                  <a:gd name="T47" fmla="*/ 111 h 238"/>
                  <a:gd name="T48" fmla="*/ 35 w 114"/>
                  <a:gd name="T49" fmla="*/ 91 h 238"/>
                  <a:gd name="T50" fmla="*/ 42 w 114"/>
                  <a:gd name="T51" fmla="*/ 76 h 238"/>
                  <a:gd name="T52" fmla="*/ 51 w 114"/>
                  <a:gd name="T53" fmla="*/ 62 h 238"/>
                  <a:gd name="T54" fmla="*/ 62 w 114"/>
                  <a:gd name="T55" fmla="*/ 49 h 238"/>
                  <a:gd name="T56" fmla="*/ 73 w 114"/>
                  <a:gd name="T57" fmla="*/ 38 h 238"/>
                  <a:gd name="T58" fmla="*/ 84 w 114"/>
                  <a:gd name="T59" fmla="*/ 28 h 238"/>
                  <a:gd name="T60" fmla="*/ 96 w 114"/>
                  <a:gd name="T61" fmla="*/ 18 h 238"/>
                  <a:gd name="T62" fmla="*/ 106 w 114"/>
                  <a:gd name="T63" fmla="*/ 9 h 238"/>
                  <a:gd name="T64" fmla="*/ 114 w 114"/>
                  <a:gd name="T65" fmla="*/ 1 h 238"/>
                  <a:gd name="T66" fmla="*/ 106 w 114"/>
                  <a:gd name="T67" fmla="*/ 0 h 238"/>
                  <a:gd name="T68" fmla="*/ 93 w 114"/>
                  <a:gd name="T69" fmla="*/ 6 h 238"/>
                  <a:gd name="T70" fmla="*/ 76 w 114"/>
                  <a:gd name="T71" fmla="*/ 18 h 238"/>
                  <a:gd name="T72" fmla="*/ 56 w 114"/>
                  <a:gd name="T73" fmla="*/ 36 h 238"/>
                  <a:gd name="T74" fmla="*/ 37 w 114"/>
                  <a:gd name="T75" fmla="*/ 57 h 238"/>
                  <a:gd name="T76" fmla="*/ 20 w 114"/>
                  <a:gd name="T77" fmla="*/ 80 h 238"/>
                  <a:gd name="T78" fmla="*/ 7 w 114"/>
                  <a:gd name="T79" fmla="*/ 106 h 238"/>
                  <a:gd name="T80" fmla="*/ 0 w 114"/>
                  <a:gd name="T81" fmla="*/ 13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581"/>
              <p:cNvSpPr>
                <a:spLocks/>
              </p:cNvSpPr>
              <p:nvPr/>
            </p:nvSpPr>
            <p:spPr bwMode="auto">
              <a:xfrm>
                <a:off x="4432" y="3130"/>
                <a:ext cx="41" cy="52"/>
              </a:xfrm>
              <a:custGeom>
                <a:avLst/>
                <a:gdLst>
                  <a:gd name="T0" fmla="*/ 207 w 246"/>
                  <a:gd name="T1" fmla="*/ 124 h 310"/>
                  <a:gd name="T2" fmla="*/ 219 w 246"/>
                  <a:gd name="T3" fmla="*/ 143 h 310"/>
                  <a:gd name="T4" fmla="*/ 225 w 246"/>
                  <a:gd name="T5" fmla="*/ 164 h 310"/>
                  <a:gd name="T6" fmla="*/ 221 w 246"/>
                  <a:gd name="T7" fmla="*/ 187 h 310"/>
                  <a:gd name="T8" fmla="*/ 208 w 246"/>
                  <a:gd name="T9" fmla="*/ 209 h 310"/>
                  <a:gd name="T10" fmla="*/ 188 w 246"/>
                  <a:gd name="T11" fmla="*/ 228 h 310"/>
                  <a:gd name="T12" fmla="*/ 166 w 246"/>
                  <a:gd name="T13" fmla="*/ 246 h 310"/>
                  <a:gd name="T14" fmla="*/ 143 w 246"/>
                  <a:gd name="T15" fmla="*/ 264 h 310"/>
                  <a:gd name="T16" fmla="*/ 129 w 246"/>
                  <a:gd name="T17" fmla="*/ 278 h 310"/>
                  <a:gd name="T18" fmla="*/ 124 w 246"/>
                  <a:gd name="T19" fmla="*/ 287 h 310"/>
                  <a:gd name="T20" fmla="*/ 120 w 246"/>
                  <a:gd name="T21" fmla="*/ 296 h 310"/>
                  <a:gd name="T22" fmla="*/ 121 w 246"/>
                  <a:gd name="T23" fmla="*/ 305 h 310"/>
                  <a:gd name="T24" fmla="*/ 130 w 246"/>
                  <a:gd name="T25" fmla="*/ 310 h 310"/>
                  <a:gd name="T26" fmla="*/ 139 w 246"/>
                  <a:gd name="T27" fmla="*/ 309 h 310"/>
                  <a:gd name="T28" fmla="*/ 154 w 246"/>
                  <a:gd name="T29" fmla="*/ 293 h 310"/>
                  <a:gd name="T30" fmla="*/ 180 w 246"/>
                  <a:gd name="T31" fmla="*/ 269 h 310"/>
                  <a:gd name="T32" fmla="*/ 207 w 246"/>
                  <a:gd name="T33" fmla="*/ 246 h 310"/>
                  <a:gd name="T34" fmla="*/ 231 w 246"/>
                  <a:gd name="T35" fmla="*/ 219 h 310"/>
                  <a:gd name="T36" fmla="*/ 245 w 246"/>
                  <a:gd name="T37" fmla="*/ 187 h 310"/>
                  <a:gd name="T38" fmla="*/ 242 w 246"/>
                  <a:gd name="T39" fmla="*/ 153 h 310"/>
                  <a:gd name="T40" fmla="*/ 227 w 246"/>
                  <a:gd name="T41" fmla="*/ 120 h 310"/>
                  <a:gd name="T42" fmla="*/ 201 w 246"/>
                  <a:gd name="T43" fmla="*/ 94 h 310"/>
                  <a:gd name="T44" fmla="*/ 177 w 246"/>
                  <a:gd name="T45" fmla="*/ 74 h 310"/>
                  <a:gd name="T46" fmla="*/ 152 w 246"/>
                  <a:gd name="T47" fmla="*/ 60 h 310"/>
                  <a:gd name="T48" fmla="*/ 126 w 246"/>
                  <a:gd name="T49" fmla="*/ 43 h 310"/>
                  <a:gd name="T50" fmla="*/ 98 w 246"/>
                  <a:gd name="T51" fmla="*/ 28 h 310"/>
                  <a:gd name="T52" fmla="*/ 72 w 246"/>
                  <a:gd name="T53" fmla="*/ 16 h 310"/>
                  <a:gd name="T54" fmla="*/ 46 w 246"/>
                  <a:gd name="T55" fmla="*/ 7 h 310"/>
                  <a:gd name="T56" fmla="*/ 24 w 246"/>
                  <a:gd name="T57" fmla="*/ 1 h 310"/>
                  <a:gd name="T58" fmla="*/ 7 w 246"/>
                  <a:gd name="T59" fmla="*/ 1 h 310"/>
                  <a:gd name="T60" fmla="*/ 8 w 246"/>
                  <a:gd name="T61" fmla="*/ 6 h 310"/>
                  <a:gd name="T62" fmla="*/ 28 w 246"/>
                  <a:gd name="T63" fmla="*/ 14 h 310"/>
                  <a:gd name="T64" fmla="*/ 51 w 246"/>
                  <a:gd name="T65" fmla="*/ 24 h 310"/>
                  <a:gd name="T66" fmla="*/ 78 w 246"/>
                  <a:gd name="T67" fmla="*/ 37 h 310"/>
                  <a:gd name="T68" fmla="*/ 106 w 246"/>
                  <a:gd name="T69" fmla="*/ 51 h 310"/>
                  <a:gd name="T70" fmla="*/ 134 w 246"/>
                  <a:gd name="T71" fmla="*/ 69 h 310"/>
                  <a:gd name="T72" fmla="*/ 163 w 246"/>
                  <a:gd name="T73" fmla="*/ 87 h 310"/>
                  <a:gd name="T74" fmla="*/ 187 w 246"/>
                  <a:gd name="T75" fmla="*/ 105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582"/>
              <p:cNvSpPr>
                <a:spLocks/>
              </p:cNvSpPr>
              <p:nvPr/>
            </p:nvSpPr>
            <p:spPr bwMode="auto">
              <a:xfrm>
                <a:off x="4387" y="3191"/>
                <a:ext cx="14" cy="31"/>
              </a:xfrm>
              <a:custGeom>
                <a:avLst/>
                <a:gdLst>
                  <a:gd name="T0" fmla="*/ 31 w 83"/>
                  <a:gd name="T1" fmla="*/ 14 h 187"/>
                  <a:gd name="T2" fmla="*/ 29 w 83"/>
                  <a:gd name="T3" fmla="*/ 8 h 187"/>
                  <a:gd name="T4" fmla="*/ 25 w 83"/>
                  <a:gd name="T5" fmla="*/ 3 h 187"/>
                  <a:gd name="T6" fmla="*/ 19 w 83"/>
                  <a:gd name="T7" fmla="*/ 1 h 187"/>
                  <a:gd name="T8" fmla="*/ 14 w 83"/>
                  <a:gd name="T9" fmla="*/ 0 h 187"/>
                  <a:gd name="T10" fmla="*/ 8 w 83"/>
                  <a:gd name="T11" fmla="*/ 2 h 187"/>
                  <a:gd name="T12" fmla="*/ 3 w 83"/>
                  <a:gd name="T13" fmla="*/ 5 h 187"/>
                  <a:gd name="T14" fmla="*/ 0 w 83"/>
                  <a:gd name="T15" fmla="*/ 11 h 187"/>
                  <a:gd name="T16" fmla="*/ 0 w 83"/>
                  <a:gd name="T17" fmla="*/ 17 h 187"/>
                  <a:gd name="T18" fmla="*/ 5 w 83"/>
                  <a:gd name="T19" fmla="*/ 42 h 187"/>
                  <a:gd name="T20" fmla="*/ 15 w 83"/>
                  <a:gd name="T21" fmla="*/ 71 h 187"/>
                  <a:gd name="T22" fmla="*/ 27 w 83"/>
                  <a:gd name="T23" fmla="*/ 100 h 187"/>
                  <a:gd name="T24" fmla="*/ 41 w 83"/>
                  <a:gd name="T25" fmla="*/ 127 h 187"/>
                  <a:gd name="T26" fmla="*/ 55 w 83"/>
                  <a:gd name="T27" fmla="*/ 151 h 187"/>
                  <a:gd name="T28" fmla="*/ 68 w 83"/>
                  <a:gd name="T29" fmla="*/ 171 h 187"/>
                  <a:gd name="T30" fmla="*/ 77 w 83"/>
                  <a:gd name="T31" fmla="*/ 184 h 187"/>
                  <a:gd name="T32" fmla="*/ 83 w 83"/>
                  <a:gd name="T33" fmla="*/ 187 h 187"/>
                  <a:gd name="T34" fmla="*/ 80 w 83"/>
                  <a:gd name="T35" fmla="*/ 174 h 187"/>
                  <a:gd name="T36" fmla="*/ 75 w 83"/>
                  <a:gd name="T37" fmla="*/ 158 h 187"/>
                  <a:gd name="T38" fmla="*/ 68 w 83"/>
                  <a:gd name="T39" fmla="*/ 138 h 187"/>
                  <a:gd name="T40" fmla="*/ 59 w 83"/>
                  <a:gd name="T41" fmla="*/ 113 h 187"/>
                  <a:gd name="T42" fmla="*/ 51 w 83"/>
                  <a:gd name="T43" fmla="*/ 88 h 187"/>
                  <a:gd name="T44" fmla="*/ 43 w 83"/>
                  <a:gd name="T45" fmla="*/ 63 h 187"/>
                  <a:gd name="T46" fmla="*/ 36 w 83"/>
                  <a:gd name="T47" fmla="*/ 38 h 187"/>
                  <a:gd name="T48" fmla="*/ 31 w 83"/>
                  <a:gd name="T49" fmla="*/ 14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583"/>
              <p:cNvSpPr>
                <a:spLocks/>
              </p:cNvSpPr>
              <p:nvPr/>
            </p:nvSpPr>
            <p:spPr bwMode="auto">
              <a:xfrm>
                <a:off x="4381" y="3174"/>
                <a:ext cx="7" cy="16"/>
              </a:xfrm>
              <a:custGeom>
                <a:avLst/>
                <a:gdLst>
                  <a:gd name="T0" fmla="*/ 22 w 44"/>
                  <a:gd name="T1" fmla="*/ 10 h 94"/>
                  <a:gd name="T2" fmla="*/ 21 w 44"/>
                  <a:gd name="T3" fmla="*/ 6 h 94"/>
                  <a:gd name="T4" fmla="*/ 18 w 44"/>
                  <a:gd name="T5" fmla="*/ 2 h 94"/>
                  <a:gd name="T6" fmla="*/ 14 w 44"/>
                  <a:gd name="T7" fmla="*/ 0 h 94"/>
                  <a:gd name="T8" fmla="*/ 10 w 44"/>
                  <a:gd name="T9" fmla="*/ 0 h 94"/>
                  <a:gd name="T10" fmla="*/ 6 w 44"/>
                  <a:gd name="T11" fmla="*/ 1 h 94"/>
                  <a:gd name="T12" fmla="*/ 3 w 44"/>
                  <a:gd name="T13" fmla="*/ 3 h 94"/>
                  <a:gd name="T14" fmla="*/ 0 w 44"/>
                  <a:gd name="T15" fmla="*/ 7 h 94"/>
                  <a:gd name="T16" fmla="*/ 0 w 44"/>
                  <a:gd name="T17" fmla="*/ 11 h 94"/>
                  <a:gd name="T18" fmla="*/ 0 w 44"/>
                  <a:gd name="T19" fmla="*/ 24 h 94"/>
                  <a:gd name="T20" fmla="*/ 4 w 44"/>
                  <a:gd name="T21" fmla="*/ 38 h 94"/>
                  <a:gd name="T22" fmla="*/ 8 w 44"/>
                  <a:gd name="T23" fmla="*/ 52 h 94"/>
                  <a:gd name="T24" fmla="*/ 14 w 44"/>
                  <a:gd name="T25" fmla="*/ 65 h 94"/>
                  <a:gd name="T26" fmla="*/ 21 w 44"/>
                  <a:gd name="T27" fmla="*/ 78 h 94"/>
                  <a:gd name="T28" fmla="*/ 28 w 44"/>
                  <a:gd name="T29" fmla="*/ 87 h 94"/>
                  <a:gd name="T30" fmla="*/ 37 w 44"/>
                  <a:gd name="T31" fmla="*/ 93 h 94"/>
                  <a:gd name="T32" fmla="*/ 42 w 44"/>
                  <a:gd name="T33" fmla="*/ 94 h 94"/>
                  <a:gd name="T34" fmla="*/ 44 w 44"/>
                  <a:gd name="T35" fmla="*/ 76 h 94"/>
                  <a:gd name="T36" fmla="*/ 38 w 44"/>
                  <a:gd name="T37" fmla="*/ 54 h 94"/>
                  <a:gd name="T38" fmla="*/ 31 w 44"/>
                  <a:gd name="T39" fmla="*/ 32 h 94"/>
                  <a:gd name="T40" fmla="*/ 22 w 44"/>
                  <a:gd name="T41" fmla="*/ 1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584"/>
              <p:cNvSpPr>
                <a:spLocks/>
              </p:cNvSpPr>
              <p:nvPr/>
            </p:nvSpPr>
            <p:spPr bwMode="auto">
              <a:xfrm>
                <a:off x="4375" y="3163"/>
                <a:ext cx="6" cy="9"/>
              </a:xfrm>
              <a:custGeom>
                <a:avLst/>
                <a:gdLst>
                  <a:gd name="T0" fmla="*/ 20 w 38"/>
                  <a:gd name="T1" fmla="*/ 7 h 54"/>
                  <a:gd name="T2" fmla="*/ 20 w 38"/>
                  <a:gd name="T3" fmla="*/ 8 h 54"/>
                  <a:gd name="T4" fmla="*/ 20 w 38"/>
                  <a:gd name="T5" fmla="*/ 8 h 54"/>
                  <a:gd name="T6" fmla="*/ 20 w 38"/>
                  <a:gd name="T7" fmla="*/ 8 h 54"/>
                  <a:gd name="T8" fmla="*/ 20 w 38"/>
                  <a:gd name="T9" fmla="*/ 8 h 54"/>
                  <a:gd name="T10" fmla="*/ 19 w 38"/>
                  <a:gd name="T11" fmla="*/ 4 h 54"/>
                  <a:gd name="T12" fmla="*/ 15 w 38"/>
                  <a:gd name="T13" fmla="*/ 1 h 54"/>
                  <a:gd name="T14" fmla="*/ 12 w 38"/>
                  <a:gd name="T15" fmla="*/ 0 h 54"/>
                  <a:gd name="T16" fmla="*/ 7 w 38"/>
                  <a:gd name="T17" fmla="*/ 0 h 54"/>
                  <a:gd name="T18" fmla="*/ 4 w 38"/>
                  <a:gd name="T19" fmla="*/ 1 h 54"/>
                  <a:gd name="T20" fmla="*/ 1 w 38"/>
                  <a:gd name="T21" fmla="*/ 4 h 54"/>
                  <a:gd name="T22" fmla="*/ 0 w 38"/>
                  <a:gd name="T23" fmla="*/ 8 h 54"/>
                  <a:gd name="T24" fmla="*/ 0 w 38"/>
                  <a:gd name="T25" fmla="*/ 11 h 54"/>
                  <a:gd name="T26" fmla="*/ 1 w 38"/>
                  <a:gd name="T27" fmla="*/ 17 h 54"/>
                  <a:gd name="T28" fmla="*/ 4 w 38"/>
                  <a:gd name="T29" fmla="*/ 24 h 54"/>
                  <a:gd name="T30" fmla="*/ 8 w 38"/>
                  <a:gd name="T31" fmla="*/ 32 h 54"/>
                  <a:gd name="T32" fmla="*/ 14 w 38"/>
                  <a:gd name="T33" fmla="*/ 39 h 54"/>
                  <a:gd name="T34" fmla="*/ 20 w 38"/>
                  <a:gd name="T35" fmla="*/ 46 h 54"/>
                  <a:gd name="T36" fmla="*/ 27 w 38"/>
                  <a:gd name="T37" fmla="*/ 50 h 54"/>
                  <a:gd name="T38" fmla="*/ 33 w 38"/>
                  <a:gd name="T39" fmla="*/ 54 h 54"/>
                  <a:gd name="T40" fmla="*/ 38 w 38"/>
                  <a:gd name="T41" fmla="*/ 54 h 54"/>
                  <a:gd name="T42" fmla="*/ 36 w 38"/>
                  <a:gd name="T43" fmla="*/ 42 h 54"/>
                  <a:gd name="T44" fmla="*/ 32 w 38"/>
                  <a:gd name="T45" fmla="*/ 29 h 54"/>
                  <a:gd name="T46" fmla="*/ 25 w 38"/>
                  <a:gd name="T47" fmla="*/ 16 h 54"/>
                  <a:gd name="T48" fmla="*/ 20 w 38"/>
                  <a:gd name="T49" fmla="*/ 7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585"/>
              <p:cNvSpPr>
                <a:spLocks/>
              </p:cNvSpPr>
              <p:nvPr/>
            </p:nvSpPr>
            <p:spPr bwMode="auto">
              <a:xfrm>
                <a:off x="4370" y="3155"/>
                <a:ext cx="8" cy="6"/>
              </a:xfrm>
              <a:custGeom>
                <a:avLst/>
                <a:gdLst>
                  <a:gd name="T0" fmla="*/ 41 w 52"/>
                  <a:gd name="T1" fmla="*/ 27 h 36"/>
                  <a:gd name="T2" fmla="*/ 46 w 52"/>
                  <a:gd name="T3" fmla="*/ 24 h 36"/>
                  <a:gd name="T4" fmla="*/ 51 w 52"/>
                  <a:gd name="T5" fmla="*/ 21 h 36"/>
                  <a:gd name="T6" fmla="*/ 52 w 52"/>
                  <a:gd name="T7" fmla="*/ 16 h 36"/>
                  <a:gd name="T8" fmla="*/ 52 w 52"/>
                  <a:gd name="T9" fmla="*/ 12 h 36"/>
                  <a:gd name="T10" fmla="*/ 50 w 52"/>
                  <a:gd name="T11" fmla="*/ 6 h 36"/>
                  <a:gd name="T12" fmla="*/ 46 w 52"/>
                  <a:gd name="T13" fmla="*/ 2 h 36"/>
                  <a:gd name="T14" fmla="*/ 41 w 52"/>
                  <a:gd name="T15" fmla="*/ 0 h 36"/>
                  <a:gd name="T16" fmla="*/ 36 w 52"/>
                  <a:gd name="T17" fmla="*/ 0 h 36"/>
                  <a:gd name="T18" fmla="*/ 33 w 52"/>
                  <a:gd name="T19" fmla="*/ 0 h 36"/>
                  <a:gd name="T20" fmla="*/ 29 w 52"/>
                  <a:gd name="T21" fmla="*/ 1 h 36"/>
                  <a:gd name="T22" fmla="*/ 21 w 52"/>
                  <a:gd name="T23" fmla="*/ 4 h 36"/>
                  <a:gd name="T24" fmla="*/ 13 w 52"/>
                  <a:gd name="T25" fmla="*/ 8 h 36"/>
                  <a:gd name="T26" fmla="*/ 6 w 52"/>
                  <a:gd name="T27" fmla="*/ 15 h 36"/>
                  <a:gd name="T28" fmla="*/ 3 w 52"/>
                  <a:gd name="T29" fmla="*/ 22 h 36"/>
                  <a:gd name="T30" fmla="*/ 0 w 52"/>
                  <a:gd name="T31" fmla="*/ 29 h 36"/>
                  <a:gd name="T32" fmla="*/ 0 w 52"/>
                  <a:gd name="T33" fmla="*/ 31 h 36"/>
                  <a:gd name="T34" fmla="*/ 4 w 52"/>
                  <a:gd name="T35" fmla="*/ 33 h 36"/>
                  <a:gd name="T36" fmla="*/ 9 w 52"/>
                  <a:gd name="T37" fmla="*/ 36 h 36"/>
                  <a:gd name="T38" fmla="*/ 13 w 52"/>
                  <a:gd name="T39" fmla="*/ 36 h 36"/>
                  <a:gd name="T40" fmla="*/ 18 w 52"/>
                  <a:gd name="T41" fmla="*/ 36 h 36"/>
                  <a:gd name="T42" fmla="*/ 24 w 52"/>
                  <a:gd name="T43" fmla="*/ 33 h 36"/>
                  <a:gd name="T44" fmla="*/ 30 w 52"/>
                  <a:gd name="T45" fmla="*/ 32 h 36"/>
                  <a:gd name="T46" fmla="*/ 36 w 52"/>
                  <a:gd name="T47" fmla="*/ 30 h 36"/>
                  <a:gd name="T48" fmla="*/ 41 w 52"/>
                  <a:gd name="T49" fmla="*/ 27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586"/>
              <p:cNvSpPr>
                <a:spLocks/>
              </p:cNvSpPr>
              <p:nvPr/>
            </p:nvSpPr>
            <p:spPr bwMode="auto">
              <a:xfrm>
                <a:off x="4330" y="3145"/>
                <a:ext cx="33" cy="39"/>
              </a:xfrm>
              <a:custGeom>
                <a:avLst/>
                <a:gdLst>
                  <a:gd name="T0" fmla="*/ 73 w 198"/>
                  <a:gd name="T1" fmla="*/ 36 h 236"/>
                  <a:gd name="T2" fmla="*/ 58 w 198"/>
                  <a:gd name="T3" fmla="*/ 46 h 236"/>
                  <a:gd name="T4" fmla="*/ 46 w 198"/>
                  <a:gd name="T5" fmla="*/ 58 h 236"/>
                  <a:gd name="T6" fmla="*/ 33 w 198"/>
                  <a:gd name="T7" fmla="*/ 72 h 236"/>
                  <a:gd name="T8" fmla="*/ 22 w 198"/>
                  <a:gd name="T9" fmla="*/ 85 h 236"/>
                  <a:gd name="T10" fmla="*/ 14 w 198"/>
                  <a:gd name="T11" fmla="*/ 100 h 236"/>
                  <a:gd name="T12" fmla="*/ 7 w 198"/>
                  <a:gd name="T13" fmla="*/ 115 h 236"/>
                  <a:gd name="T14" fmla="*/ 2 w 198"/>
                  <a:gd name="T15" fmla="*/ 130 h 236"/>
                  <a:gd name="T16" fmla="*/ 0 w 198"/>
                  <a:gd name="T17" fmla="*/ 146 h 236"/>
                  <a:gd name="T18" fmla="*/ 2 w 198"/>
                  <a:gd name="T19" fmla="*/ 170 h 236"/>
                  <a:gd name="T20" fmla="*/ 12 w 198"/>
                  <a:gd name="T21" fmla="*/ 190 h 236"/>
                  <a:gd name="T22" fmla="*/ 26 w 198"/>
                  <a:gd name="T23" fmla="*/ 207 h 236"/>
                  <a:gd name="T24" fmla="*/ 43 w 198"/>
                  <a:gd name="T25" fmla="*/ 220 h 236"/>
                  <a:gd name="T26" fmla="*/ 64 w 198"/>
                  <a:gd name="T27" fmla="*/ 229 h 236"/>
                  <a:gd name="T28" fmla="*/ 88 w 198"/>
                  <a:gd name="T29" fmla="*/ 235 h 236"/>
                  <a:gd name="T30" fmla="*/ 110 w 198"/>
                  <a:gd name="T31" fmla="*/ 236 h 236"/>
                  <a:gd name="T32" fmla="*/ 132 w 198"/>
                  <a:gd name="T33" fmla="*/ 232 h 236"/>
                  <a:gd name="T34" fmla="*/ 137 w 198"/>
                  <a:gd name="T35" fmla="*/ 232 h 236"/>
                  <a:gd name="T36" fmla="*/ 142 w 198"/>
                  <a:gd name="T37" fmla="*/ 230 h 236"/>
                  <a:gd name="T38" fmla="*/ 145 w 198"/>
                  <a:gd name="T39" fmla="*/ 226 h 236"/>
                  <a:gd name="T40" fmla="*/ 146 w 198"/>
                  <a:gd name="T41" fmla="*/ 221 h 236"/>
                  <a:gd name="T42" fmla="*/ 145 w 198"/>
                  <a:gd name="T43" fmla="*/ 219 h 236"/>
                  <a:gd name="T44" fmla="*/ 142 w 198"/>
                  <a:gd name="T45" fmla="*/ 219 h 236"/>
                  <a:gd name="T46" fmla="*/ 137 w 198"/>
                  <a:gd name="T47" fmla="*/ 217 h 236"/>
                  <a:gd name="T48" fmla="*/ 131 w 198"/>
                  <a:gd name="T49" fmla="*/ 217 h 236"/>
                  <a:gd name="T50" fmla="*/ 124 w 198"/>
                  <a:gd name="T51" fmla="*/ 217 h 236"/>
                  <a:gd name="T52" fmla="*/ 118 w 198"/>
                  <a:gd name="T53" fmla="*/ 217 h 236"/>
                  <a:gd name="T54" fmla="*/ 112 w 198"/>
                  <a:gd name="T55" fmla="*/ 217 h 236"/>
                  <a:gd name="T56" fmla="*/ 109 w 198"/>
                  <a:gd name="T57" fmla="*/ 217 h 236"/>
                  <a:gd name="T58" fmla="*/ 97 w 198"/>
                  <a:gd name="T59" fmla="*/ 216 h 236"/>
                  <a:gd name="T60" fmla="*/ 87 w 198"/>
                  <a:gd name="T61" fmla="*/ 215 h 236"/>
                  <a:gd name="T62" fmla="*/ 75 w 198"/>
                  <a:gd name="T63" fmla="*/ 214 h 236"/>
                  <a:gd name="T64" fmla="*/ 63 w 198"/>
                  <a:gd name="T65" fmla="*/ 211 h 236"/>
                  <a:gd name="T66" fmla="*/ 51 w 198"/>
                  <a:gd name="T67" fmla="*/ 207 h 236"/>
                  <a:gd name="T68" fmla="*/ 40 w 198"/>
                  <a:gd name="T69" fmla="*/ 199 h 236"/>
                  <a:gd name="T70" fmla="*/ 29 w 198"/>
                  <a:gd name="T71" fmla="*/ 189 h 236"/>
                  <a:gd name="T72" fmla="*/ 17 w 198"/>
                  <a:gd name="T73" fmla="*/ 174 h 236"/>
                  <a:gd name="T74" fmla="*/ 15 w 198"/>
                  <a:gd name="T75" fmla="*/ 157 h 236"/>
                  <a:gd name="T76" fmla="*/ 16 w 198"/>
                  <a:gd name="T77" fmla="*/ 141 h 236"/>
                  <a:gd name="T78" fmla="*/ 21 w 198"/>
                  <a:gd name="T79" fmla="*/ 124 h 236"/>
                  <a:gd name="T80" fmla="*/ 28 w 198"/>
                  <a:gd name="T81" fmla="*/ 109 h 236"/>
                  <a:gd name="T82" fmla="*/ 39 w 198"/>
                  <a:gd name="T83" fmla="*/ 96 h 236"/>
                  <a:gd name="T84" fmla="*/ 50 w 198"/>
                  <a:gd name="T85" fmla="*/ 82 h 236"/>
                  <a:gd name="T86" fmla="*/ 63 w 198"/>
                  <a:gd name="T87" fmla="*/ 70 h 236"/>
                  <a:gd name="T88" fmla="*/ 78 w 198"/>
                  <a:gd name="T89" fmla="*/ 59 h 236"/>
                  <a:gd name="T90" fmla="*/ 94 w 198"/>
                  <a:gd name="T91" fmla="*/ 49 h 236"/>
                  <a:gd name="T92" fmla="*/ 110 w 198"/>
                  <a:gd name="T93" fmla="*/ 39 h 236"/>
                  <a:gd name="T94" fmla="*/ 126 w 198"/>
                  <a:gd name="T95" fmla="*/ 31 h 236"/>
                  <a:gd name="T96" fmla="*/ 142 w 198"/>
                  <a:gd name="T97" fmla="*/ 24 h 236"/>
                  <a:gd name="T98" fmla="*/ 158 w 198"/>
                  <a:gd name="T99" fmla="*/ 19 h 236"/>
                  <a:gd name="T100" fmla="*/ 172 w 198"/>
                  <a:gd name="T101" fmla="*/ 13 h 236"/>
                  <a:gd name="T102" fmla="*/ 186 w 198"/>
                  <a:gd name="T103" fmla="*/ 10 h 236"/>
                  <a:gd name="T104" fmla="*/ 198 w 198"/>
                  <a:gd name="T105" fmla="*/ 7 h 236"/>
                  <a:gd name="T106" fmla="*/ 190 w 198"/>
                  <a:gd name="T107" fmla="*/ 3 h 236"/>
                  <a:gd name="T108" fmla="*/ 177 w 198"/>
                  <a:gd name="T109" fmla="*/ 0 h 236"/>
                  <a:gd name="T110" fmla="*/ 162 w 198"/>
                  <a:gd name="T111" fmla="*/ 3 h 236"/>
                  <a:gd name="T112" fmla="*/ 144 w 198"/>
                  <a:gd name="T113" fmla="*/ 6 h 236"/>
                  <a:gd name="T114" fmla="*/ 124 w 198"/>
                  <a:gd name="T115" fmla="*/ 12 h 236"/>
                  <a:gd name="T116" fmla="*/ 105 w 198"/>
                  <a:gd name="T117" fmla="*/ 19 h 236"/>
                  <a:gd name="T118" fmla="*/ 88 w 198"/>
                  <a:gd name="T119" fmla="*/ 28 h 236"/>
                  <a:gd name="T120" fmla="*/ 73 w 198"/>
                  <a:gd name="T121" fmla="*/ 3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587"/>
              <p:cNvSpPr>
                <a:spLocks/>
              </p:cNvSpPr>
              <p:nvPr/>
            </p:nvSpPr>
            <p:spPr bwMode="auto">
              <a:xfrm>
                <a:off x="4386" y="3145"/>
                <a:ext cx="22" cy="30"/>
              </a:xfrm>
              <a:custGeom>
                <a:avLst/>
                <a:gdLst>
                  <a:gd name="T0" fmla="*/ 108 w 128"/>
                  <a:gd name="T1" fmla="*/ 61 h 183"/>
                  <a:gd name="T2" fmla="*/ 111 w 128"/>
                  <a:gd name="T3" fmla="*/ 80 h 183"/>
                  <a:gd name="T4" fmla="*/ 109 w 128"/>
                  <a:gd name="T5" fmla="*/ 97 h 183"/>
                  <a:gd name="T6" fmla="*/ 101 w 128"/>
                  <a:gd name="T7" fmla="*/ 110 h 183"/>
                  <a:gd name="T8" fmla="*/ 89 w 128"/>
                  <a:gd name="T9" fmla="*/ 123 h 183"/>
                  <a:gd name="T10" fmla="*/ 75 w 128"/>
                  <a:gd name="T11" fmla="*/ 134 h 183"/>
                  <a:gd name="T12" fmla="*/ 60 w 128"/>
                  <a:gd name="T13" fmla="*/ 145 h 183"/>
                  <a:gd name="T14" fmla="*/ 43 w 128"/>
                  <a:gd name="T15" fmla="*/ 156 h 183"/>
                  <a:gd name="T16" fmla="*/ 29 w 128"/>
                  <a:gd name="T17" fmla="*/ 167 h 183"/>
                  <a:gd name="T18" fmla="*/ 27 w 128"/>
                  <a:gd name="T19" fmla="*/ 170 h 183"/>
                  <a:gd name="T20" fmla="*/ 26 w 128"/>
                  <a:gd name="T21" fmla="*/ 172 h 183"/>
                  <a:gd name="T22" fmla="*/ 26 w 128"/>
                  <a:gd name="T23" fmla="*/ 176 h 183"/>
                  <a:gd name="T24" fmla="*/ 28 w 128"/>
                  <a:gd name="T25" fmla="*/ 179 h 183"/>
                  <a:gd name="T26" fmla="*/ 30 w 128"/>
                  <a:gd name="T27" fmla="*/ 182 h 183"/>
                  <a:gd name="T28" fmla="*/ 34 w 128"/>
                  <a:gd name="T29" fmla="*/ 183 h 183"/>
                  <a:gd name="T30" fmla="*/ 37 w 128"/>
                  <a:gd name="T31" fmla="*/ 183 h 183"/>
                  <a:gd name="T32" fmla="*/ 41 w 128"/>
                  <a:gd name="T33" fmla="*/ 182 h 183"/>
                  <a:gd name="T34" fmla="*/ 58 w 128"/>
                  <a:gd name="T35" fmla="*/ 171 h 183"/>
                  <a:gd name="T36" fmla="*/ 76 w 128"/>
                  <a:gd name="T37" fmla="*/ 160 h 183"/>
                  <a:gd name="T38" fmla="*/ 92 w 128"/>
                  <a:gd name="T39" fmla="*/ 147 h 183"/>
                  <a:gd name="T40" fmla="*/ 108 w 128"/>
                  <a:gd name="T41" fmla="*/ 132 h 183"/>
                  <a:gd name="T42" fmla="*/ 118 w 128"/>
                  <a:gd name="T43" fmla="*/ 116 h 183"/>
                  <a:gd name="T44" fmla="*/ 125 w 128"/>
                  <a:gd name="T45" fmla="*/ 98 h 183"/>
                  <a:gd name="T46" fmla="*/ 128 w 128"/>
                  <a:gd name="T47" fmla="*/ 78 h 183"/>
                  <a:gd name="T48" fmla="*/ 123 w 128"/>
                  <a:gd name="T49" fmla="*/ 58 h 183"/>
                  <a:gd name="T50" fmla="*/ 112 w 128"/>
                  <a:gd name="T51" fmla="*/ 41 h 183"/>
                  <a:gd name="T52" fmla="*/ 98 w 128"/>
                  <a:gd name="T53" fmla="*/ 28 h 183"/>
                  <a:gd name="T54" fmla="*/ 80 w 128"/>
                  <a:gd name="T55" fmla="*/ 16 h 183"/>
                  <a:gd name="T56" fmla="*/ 61 w 128"/>
                  <a:gd name="T57" fmla="*/ 8 h 183"/>
                  <a:gd name="T58" fmla="*/ 41 w 128"/>
                  <a:gd name="T59" fmla="*/ 2 h 183"/>
                  <a:gd name="T60" fmla="*/ 23 w 128"/>
                  <a:gd name="T61" fmla="*/ 0 h 183"/>
                  <a:gd name="T62" fmla="*/ 9 w 128"/>
                  <a:gd name="T63" fmla="*/ 1 h 183"/>
                  <a:gd name="T64" fmla="*/ 0 w 128"/>
                  <a:gd name="T65" fmla="*/ 6 h 183"/>
                  <a:gd name="T66" fmla="*/ 16 w 128"/>
                  <a:gd name="T67" fmla="*/ 10 h 183"/>
                  <a:gd name="T68" fmla="*/ 33 w 128"/>
                  <a:gd name="T69" fmla="*/ 14 h 183"/>
                  <a:gd name="T70" fmla="*/ 48 w 128"/>
                  <a:gd name="T71" fmla="*/ 17 h 183"/>
                  <a:gd name="T72" fmla="*/ 63 w 128"/>
                  <a:gd name="T73" fmla="*/ 22 h 183"/>
                  <a:gd name="T74" fmla="*/ 77 w 128"/>
                  <a:gd name="T75" fmla="*/ 28 h 183"/>
                  <a:gd name="T76" fmla="*/ 90 w 128"/>
                  <a:gd name="T77" fmla="*/ 36 h 183"/>
                  <a:gd name="T78" fmla="*/ 101 w 128"/>
                  <a:gd name="T79" fmla="*/ 46 h 183"/>
                  <a:gd name="T80" fmla="*/ 108 w 128"/>
                  <a:gd name="T81" fmla="*/ 61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588"/>
              <p:cNvSpPr>
                <a:spLocks/>
              </p:cNvSpPr>
              <p:nvPr/>
            </p:nvSpPr>
            <p:spPr bwMode="auto">
              <a:xfrm>
                <a:off x="4309" y="3138"/>
                <a:ext cx="53" cy="63"/>
              </a:xfrm>
              <a:custGeom>
                <a:avLst/>
                <a:gdLst>
                  <a:gd name="T0" fmla="*/ 101 w 323"/>
                  <a:gd name="T1" fmla="*/ 70 h 379"/>
                  <a:gd name="T2" fmla="*/ 54 w 323"/>
                  <a:gd name="T3" fmla="*/ 115 h 379"/>
                  <a:gd name="T4" fmla="*/ 18 w 323"/>
                  <a:gd name="T5" fmla="*/ 167 h 379"/>
                  <a:gd name="T6" fmla="*/ 0 w 323"/>
                  <a:gd name="T7" fmla="*/ 227 h 379"/>
                  <a:gd name="T8" fmla="*/ 4 w 323"/>
                  <a:gd name="T9" fmla="*/ 267 h 379"/>
                  <a:gd name="T10" fmla="*/ 11 w 323"/>
                  <a:gd name="T11" fmla="*/ 283 h 379"/>
                  <a:gd name="T12" fmla="*/ 21 w 323"/>
                  <a:gd name="T13" fmla="*/ 298 h 379"/>
                  <a:gd name="T14" fmla="*/ 34 w 323"/>
                  <a:gd name="T15" fmla="*/ 311 h 379"/>
                  <a:gd name="T16" fmla="*/ 57 w 323"/>
                  <a:gd name="T17" fmla="*/ 325 h 379"/>
                  <a:gd name="T18" fmla="*/ 87 w 323"/>
                  <a:gd name="T19" fmla="*/ 340 h 379"/>
                  <a:gd name="T20" fmla="*/ 120 w 323"/>
                  <a:gd name="T21" fmla="*/ 351 h 379"/>
                  <a:gd name="T22" fmla="*/ 153 w 323"/>
                  <a:gd name="T23" fmla="*/ 360 h 379"/>
                  <a:gd name="T24" fmla="*/ 187 w 323"/>
                  <a:gd name="T25" fmla="*/ 367 h 379"/>
                  <a:gd name="T26" fmla="*/ 221 w 323"/>
                  <a:gd name="T27" fmla="*/ 372 h 379"/>
                  <a:gd name="T28" fmla="*/ 256 w 323"/>
                  <a:gd name="T29" fmla="*/ 375 h 379"/>
                  <a:gd name="T30" fmla="*/ 290 w 323"/>
                  <a:gd name="T31" fmla="*/ 378 h 379"/>
                  <a:gd name="T32" fmla="*/ 312 w 323"/>
                  <a:gd name="T33" fmla="*/ 379 h 379"/>
                  <a:gd name="T34" fmla="*/ 320 w 323"/>
                  <a:gd name="T35" fmla="*/ 372 h 379"/>
                  <a:gd name="T36" fmla="*/ 323 w 323"/>
                  <a:gd name="T37" fmla="*/ 360 h 379"/>
                  <a:gd name="T38" fmla="*/ 316 w 323"/>
                  <a:gd name="T39" fmla="*/ 352 h 379"/>
                  <a:gd name="T40" fmla="*/ 295 w 323"/>
                  <a:gd name="T41" fmla="*/ 351 h 379"/>
                  <a:gd name="T42" fmla="*/ 263 w 323"/>
                  <a:gd name="T43" fmla="*/ 350 h 379"/>
                  <a:gd name="T44" fmla="*/ 231 w 323"/>
                  <a:gd name="T45" fmla="*/ 348 h 379"/>
                  <a:gd name="T46" fmla="*/ 200 w 323"/>
                  <a:gd name="T47" fmla="*/ 343 h 379"/>
                  <a:gd name="T48" fmla="*/ 168 w 323"/>
                  <a:gd name="T49" fmla="*/ 337 h 379"/>
                  <a:gd name="T50" fmla="*/ 136 w 323"/>
                  <a:gd name="T51" fmla="*/ 329 h 379"/>
                  <a:gd name="T52" fmla="*/ 106 w 323"/>
                  <a:gd name="T53" fmla="*/ 320 h 379"/>
                  <a:gd name="T54" fmla="*/ 76 w 323"/>
                  <a:gd name="T55" fmla="*/ 306 h 379"/>
                  <a:gd name="T56" fmla="*/ 51 w 323"/>
                  <a:gd name="T57" fmla="*/ 291 h 379"/>
                  <a:gd name="T58" fmla="*/ 35 w 323"/>
                  <a:gd name="T59" fmla="*/ 269 h 379"/>
                  <a:gd name="T60" fmla="*/ 31 w 323"/>
                  <a:gd name="T61" fmla="*/ 239 h 379"/>
                  <a:gd name="T62" fmla="*/ 38 w 323"/>
                  <a:gd name="T63" fmla="*/ 197 h 379"/>
                  <a:gd name="T64" fmla="*/ 51 w 323"/>
                  <a:gd name="T65" fmla="*/ 165 h 379"/>
                  <a:gd name="T66" fmla="*/ 68 w 323"/>
                  <a:gd name="T67" fmla="*/ 136 h 379"/>
                  <a:gd name="T68" fmla="*/ 89 w 323"/>
                  <a:gd name="T69" fmla="*/ 111 h 379"/>
                  <a:gd name="T70" fmla="*/ 114 w 323"/>
                  <a:gd name="T71" fmla="*/ 88 h 379"/>
                  <a:gd name="T72" fmla="*/ 144 w 323"/>
                  <a:gd name="T73" fmla="*/ 64 h 379"/>
                  <a:gd name="T74" fmla="*/ 181 w 323"/>
                  <a:gd name="T75" fmla="*/ 41 h 379"/>
                  <a:gd name="T76" fmla="*/ 219 w 323"/>
                  <a:gd name="T77" fmla="*/ 22 h 379"/>
                  <a:gd name="T78" fmla="*/ 253 w 323"/>
                  <a:gd name="T79" fmla="*/ 7 h 379"/>
                  <a:gd name="T80" fmla="*/ 255 w 323"/>
                  <a:gd name="T81" fmla="*/ 0 h 379"/>
                  <a:gd name="T82" fmla="*/ 221 w 323"/>
                  <a:gd name="T83" fmla="*/ 5 h 379"/>
                  <a:gd name="T84" fmla="*/ 181 w 323"/>
                  <a:gd name="T85" fmla="*/ 19 h 379"/>
                  <a:gd name="T86" fmla="*/ 142 w 323"/>
                  <a:gd name="T87" fmla="*/ 39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589"/>
              <p:cNvSpPr>
                <a:spLocks/>
              </p:cNvSpPr>
              <p:nvPr/>
            </p:nvSpPr>
            <p:spPr bwMode="auto">
              <a:xfrm>
                <a:off x="4384" y="3136"/>
                <a:ext cx="47" cy="42"/>
              </a:xfrm>
              <a:custGeom>
                <a:avLst/>
                <a:gdLst>
                  <a:gd name="T0" fmla="*/ 235 w 282"/>
                  <a:gd name="T1" fmla="*/ 78 h 253"/>
                  <a:gd name="T2" fmla="*/ 248 w 282"/>
                  <a:gd name="T3" fmla="*/ 92 h 253"/>
                  <a:gd name="T4" fmla="*/ 255 w 282"/>
                  <a:gd name="T5" fmla="*/ 108 h 253"/>
                  <a:gd name="T6" fmla="*/ 259 w 282"/>
                  <a:gd name="T7" fmla="*/ 125 h 253"/>
                  <a:gd name="T8" fmla="*/ 259 w 282"/>
                  <a:gd name="T9" fmla="*/ 144 h 253"/>
                  <a:gd name="T10" fmla="*/ 257 w 282"/>
                  <a:gd name="T11" fmla="*/ 159 h 253"/>
                  <a:gd name="T12" fmla="*/ 252 w 282"/>
                  <a:gd name="T13" fmla="*/ 171 h 253"/>
                  <a:gd name="T14" fmla="*/ 244 w 282"/>
                  <a:gd name="T15" fmla="*/ 184 h 253"/>
                  <a:gd name="T16" fmla="*/ 236 w 282"/>
                  <a:gd name="T17" fmla="*/ 194 h 253"/>
                  <a:gd name="T18" fmla="*/ 225 w 282"/>
                  <a:gd name="T19" fmla="*/ 206 h 253"/>
                  <a:gd name="T20" fmla="*/ 215 w 282"/>
                  <a:gd name="T21" fmla="*/ 215 h 253"/>
                  <a:gd name="T22" fmla="*/ 204 w 282"/>
                  <a:gd name="T23" fmla="*/ 225 h 253"/>
                  <a:gd name="T24" fmla="*/ 194 w 282"/>
                  <a:gd name="T25" fmla="*/ 236 h 253"/>
                  <a:gd name="T26" fmla="*/ 191 w 282"/>
                  <a:gd name="T27" fmla="*/ 239 h 253"/>
                  <a:gd name="T28" fmla="*/ 190 w 282"/>
                  <a:gd name="T29" fmla="*/ 242 h 253"/>
                  <a:gd name="T30" fmla="*/ 191 w 282"/>
                  <a:gd name="T31" fmla="*/ 246 h 253"/>
                  <a:gd name="T32" fmla="*/ 194 w 282"/>
                  <a:gd name="T33" fmla="*/ 249 h 253"/>
                  <a:gd name="T34" fmla="*/ 197 w 282"/>
                  <a:gd name="T35" fmla="*/ 252 h 253"/>
                  <a:gd name="T36" fmla="*/ 201 w 282"/>
                  <a:gd name="T37" fmla="*/ 253 h 253"/>
                  <a:gd name="T38" fmla="*/ 205 w 282"/>
                  <a:gd name="T39" fmla="*/ 252 h 253"/>
                  <a:gd name="T40" fmla="*/ 209 w 282"/>
                  <a:gd name="T41" fmla="*/ 249 h 253"/>
                  <a:gd name="T42" fmla="*/ 232 w 282"/>
                  <a:gd name="T43" fmla="*/ 234 h 253"/>
                  <a:gd name="T44" fmla="*/ 251 w 282"/>
                  <a:gd name="T45" fmla="*/ 215 h 253"/>
                  <a:gd name="T46" fmla="*/ 267 w 282"/>
                  <a:gd name="T47" fmla="*/ 192 h 253"/>
                  <a:gd name="T48" fmla="*/ 278 w 282"/>
                  <a:gd name="T49" fmla="*/ 168 h 253"/>
                  <a:gd name="T50" fmla="*/ 282 w 282"/>
                  <a:gd name="T51" fmla="*/ 141 h 253"/>
                  <a:gd name="T52" fmla="*/ 279 w 282"/>
                  <a:gd name="T53" fmla="*/ 116 h 253"/>
                  <a:gd name="T54" fmla="*/ 270 w 282"/>
                  <a:gd name="T55" fmla="*/ 92 h 253"/>
                  <a:gd name="T56" fmla="*/ 251 w 282"/>
                  <a:gd name="T57" fmla="*/ 70 h 253"/>
                  <a:gd name="T58" fmla="*/ 237 w 282"/>
                  <a:gd name="T59" fmla="*/ 59 h 253"/>
                  <a:gd name="T60" fmla="*/ 221 w 282"/>
                  <a:gd name="T61" fmla="*/ 48 h 253"/>
                  <a:gd name="T62" fmla="*/ 202 w 282"/>
                  <a:gd name="T63" fmla="*/ 39 h 253"/>
                  <a:gd name="T64" fmla="*/ 183 w 282"/>
                  <a:gd name="T65" fmla="*/ 31 h 253"/>
                  <a:gd name="T66" fmla="*/ 163 w 282"/>
                  <a:gd name="T67" fmla="*/ 24 h 253"/>
                  <a:gd name="T68" fmla="*/ 142 w 282"/>
                  <a:gd name="T69" fmla="*/ 18 h 253"/>
                  <a:gd name="T70" fmla="*/ 122 w 282"/>
                  <a:gd name="T71" fmla="*/ 13 h 253"/>
                  <a:gd name="T72" fmla="*/ 101 w 282"/>
                  <a:gd name="T73" fmla="*/ 8 h 253"/>
                  <a:gd name="T74" fmla="*/ 82 w 282"/>
                  <a:gd name="T75" fmla="*/ 5 h 253"/>
                  <a:gd name="T76" fmla="*/ 63 w 282"/>
                  <a:gd name="T77" fmla="*/ 2 h 253"/>
                  <a:gd name="T78" fmla="*/ 47 w 282"/>
                  <a:gd name="T79" fmla="*/ 0 h 253"/>
                  <a:gd name="T80" fmla="*/ 32 w 282"/>
                  <a:gd name="T81" fmla="*/ 0 h 253"/>
                  <a:gd name="T82" fmla="*/ 19 w 282"/>
                  <a:gd name="T83" fmla="*/ 0 h 253"/>
                  <a:gd name="T84" fmla="*/ 10 w 282"/>
                  <a:gd name="T85" fmla="*/ 1 h 253"/>
                  <a:gd name="T86" fmla="*/ 4 w 282"/>
                  <a:gd name="T87" fmla="*/ 4 h 253"/>
                  <a:gd name="T88" fmla="*/ 0 w 282"/>
                  <a:gd name="T89" fmla="*/ 6 h 253"/>
                  <a:gd name="T90" fmla="*/ 12 w 282"/>
                  <a:gd name="T91" fmla="*/ 8 h 253"/>
                  <a:gd name="T92" fmla="*/ 25 w 282"/>
                  <a:gd name="T93" fmla="*/ 9 h 253"/>
                  <a:gd name="T94" fmla="*/ 38 w 282"/>
                  <a:gd name="T95" fmla="*/ 12 h 253"/>
                  <a:gd name="T96" fmla="*/ 52 w 282"/>
                  <a:gd name="T97" fmla="*/ 14 h 253"/>
                  <a:gd name="T98" fmla="*/ 67 w 282"/>
                  <a:gd name="T99" fmla="*/ 16 h 253"/>
                  <a:gd name="T100" fmla="*/ 82 w 282"/>
                  <a:gd name="T101" fmla="*/ 18 h 253"/>
                  <a:gd name="T102" fmla="*/ 97 w 282"/>
                  <a:gd name="T103" fmla="*/ 22 h 253"/>
                  <a:gd name="T104" fmla="*/ 114 w 282"/>
                  <a:gd name="T105" fmla="*/ 25 h 253"/>
                  <a:gd name="T106" fmla="*/ 129 w 282"/>
                  <a:gd name="T107" fmla="*/ 30 h 253"/>
                  <a:gd name="T108" fmla="*/ 146 w 282"/>
                  <a:gd name="T109" fmla="*/ 35 h 253"/>
                  <a:gd name="T110" fmla="*/ 162 w 282"/>
                  <a:gd name="T111" fmla="*/ 40 h 253"/>
                  <a:gd name="T112" fmla="*/ 177 w 282"/>
                  <a:gd name="T113" fmla="*/ 46 h 253"/>
                  <a:gd name="T114" fmla="*/ 192 w 282"/>
                  <a:gd name="T115" fmla="*/ 53 h 253"/>
                  <a:gd name="T116" fmla="*/ 208 w 282"/>
                  <a:gd name="T117" fmla="*/ 60 h 253"/>
                  <a:gd name="T118" fmla="*/ 222 w 282"/>
                  <a:gd name="T119" fmla="*/ 69 h 253"/>
                  <a:gd name="T120" fmla="*/ 235 w 282"/>
                  <a:gd name="T121" fmla="*/ 78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590"/>
              <p:cNvSpPr>
                <a:spLocks/>
              </p:cNvSpPr>
              <p:nvPr/>
            </p:nvSpPr>
            <p:spPr bwMode="auto">
              <a:xfrm>
                <a:off x="4290" y="3159"/>
                <a:ext cx="19" cy="39"/>
              </a:xfrm>
              <a:custGeom>
                <a:avLst/>
                <a:gdLst>
                  <a:gd name="T0" fmla="*/ 0 w 115"/>
                  <a:gd name="T1" fmla="*/ 128 h 236"/>
                  <a:gd name="T2" fmla="*/ 0 w 115"/>
                  <a:gd name="T3" fmla="*/ 148 h 236"/>
                  <a:gd name="T4" fmla="*/ 5 w 115"/>
                  <a:gd name="T5" fmla="*/ 166 h 236"/>
                  <a:gd name="T6" fmla="*/ 13 w 115"/>
                  <a:gd name="T7" fmla="*/ 184 h 236"/>
                  <a:gd name="T8" fmla="*/ 24 w 115"/>
                  <a:gd name="T9" fmla="*/ 198 h 236"/>
                  <a:gd name="T10" fmla="*/ 39 w 115"/>
                  <a:gd name="T11" fmla="*/ 211 h 236"/>
                  <a:gd name="T12" fmla="*/ 55 w 115"/>
                  <a:gd name="T13" fmla="*/ 223 h 236"/>
                  <a:gd name="T14" fmla="*/ 74 w 115"/>
                  <a:gd name="T15" fmla="*/ 231 h 236"/>
                  <a:gd name="T16" fmla="*/ 92 w 115"/>
                  <a:gd name="T17" fmla="*/ 235 h 236"/>
                  <a:gd name="T18" fmla="*/ 98 w 115"/>
                  <a:gd name="T19" fmla="*/ 236 h 236"/>
                  <a:gd name="T20" fmla="*/ 104 w 115"/>
                  <a:gd name="T21" fmla="*/ 234 h 236"/>
                  <a:gd name="T22" fmla="*/ 109 w 115"/>
                  <a:gd name="T23" fmla="*/ 231 h 236"/>
                  <a:gd name="T24" fmla="*/ 111 w 115"/>
                  <a:gd name="T25" fmla="*/ 226 h 236"/>
                  <a:gd name="T26" fmla="*/ 111 w 115"/>
                  <a:gd name="T27" fmla="*/ 220 h 236"/>
                  <a:gd name="T28" fmla="*/ 110 w 115"/>
                  <a:gd name="T29" fmla="*/ 215 h 236"/>
                  <a:gd name="T30" fmla="*/ 107 w 115"/>
                  <a:gd name="T31" fmla="*/ 210 h 236"/>
                  <a:gd name="T32" fmla="*/ 101 w 115"/>
                  <a:gd name="T33" fmla="*/ 208 h 236"/>
                  <a:gd name="T34" fmla="*/ 82 w 115"/>
                  <a:gd name="T35" fmla="*/ 201 h 236"/>
                  <a:gd name="T36" fmla="*/ 64 w 115"/>
                  <a:gd name="T37" fmla="*/ 192 h 236"/>
                  <a:gd name="T38" fmla="*/ 50 w 115"/>
                  <a:gd name="T39" fmla="*/ 179 h 236"/>
                  <a:gd name="T40" fmla="*/ 40 w 115"/>
                  <a:gd name="T41" fmla="*/ 165 h 236"/>
                  <a:gd name="T42" fmla="*/ 33 w 115"/>
                  <a:gd name="T43" fmla="*/ 148 h 236"/>
                  <a:gd name="T44" fmla="*/ 29 w 115"/>
                  <a:gd name="T45" fmla="*/ 130 h 236"/>
                  <a:gd name="T46" fmla="*/ 29 w 115"/>
                  <a:gd name="T47" fmla="*/ 110 h 236"/>
                  <a:gd name="T48" fmla="*/ 35 w 115"/>
                  <a:gd name="T49" fmla="*/ 89 h 236"/>
                  <a:gd name="T50" fmla="*/ 43 w 115"/>
                  <a:gd name="T51" fmla="*/ 74 h 236"/>
                  <a:gd name="T52" fmla="*/ 56 w 115"/>
                  <a:gd name="T53" fmla="*/ 60 h 236"/>
                  <a:gd name="T54" fmla="*/ 70 w 115"/>
                  <a:gd name="T55" fmla="*/ 46 h 236"/>
                  <a:gd name="T56" fmla="*/ 85 w 115"/>
                  <a:gd name="T57" fmla="*/ 33 h 236"/>
                  <a:gd name="T58" fmla="*/ 98 w 115"/>
                  <a:gd name="T59" fmla="*/ 23 h 236"/>
                  <a:gd name="T60" fmla="*/ 109 w 115"/>
                  <a:gd name="T61" fmla="*/ 12 h 236"/>
                  <a:gd name="T62" fmla="*/ 115 w 115"/>
                  <a:gd name="T63" fmla="*/ 6 h 236"/>
                  <a:gd name="T64" fmla="*/ 115 w 115"/>
                  <a:gd name="T65" fmla="*/ 0 h 236"/>
                  <a:gd name="T66" fmla="*/ 102 w 115"/>
                  <a:gd name="T67" fmla="*/ 4 h 236"/>
                  <a:gd name="T68" fmla="*/ 85 w 115"/>
                  <a:gd name="T69" fmla="*/ 12 h 236"/>
                  <a:gd name="T70" fmla="*/ 68 w 115"/>
                  <a:gd name="T71" fmla="*/ 26 h 236"/>
                  <a:gd name="T72" fmla="*/ 49 w 115"/>
                  <a:gd name="T73" fmla="*/ 42 h 236"/>
                  <a:gd name="T74" fmla="*/ 32 w 115"/>
                  <a:gd name="T75" fmla="*/ 61 h 236"/>
                  <a:gd name="T76" fmla="*/ 17 w 115"/>
                  <a:gd name="T77" fmla="*/ 82 h 236"/>
                  <a:gd name="T78" fmla="*/ 6 w 115"/>
                  <a:gd name="T79" fmla="*/ 105 h 236"/>
                  <a:gd name="T80" fmla="*/ 0 w 115"/>
                  <a:gd name="T81" fmla="*/ 128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591"/>
              <p:cNvSpPr>
                <a:spLocks/>
              </p:cNvSpPr>
              <p:nvPr/>
            </p:nvSpPr>
            <p:spPr bwMode="auto">
              <a:xfrm>
                <a:off x="4423" y="3133"/>
                <a:ext cx="41" cy="52"/>
              </a:xfrm>
              <a:custGeom>
                <a:avLst/>
                <a:gdLst>
                  <a:gd name="T0" fmla="*/ 208 w 245"/>
                  <a:gd name="T1" fmla="*/ 124 h 310"/>
                  <a:gd name="T2" fmla="*/ 220 w 245"/>
                  <a:gd name="T3" fmla="*/ 144 h 310"/>
                  <a:gd name="T4" fmla="*/ 226 w 245"/>
                  <a:gd name="T5" fmla="*/ 164 h 310"/>
                  <a:gd name="T6" fmla="*/ 222 w 245"/>
                  <a:gd name="T7" fmla="*/ 187 h 310"/>
                  <a:gd name="T8" fmla="*/ 208 w 245"/>
                  <a:gd name="T9" fmla="*/ 209 h 310"/>
                  <a:gd name="T10" fmla="*/ 188 w 245"/>
                  <a:gd name="T11" fmla="*/ 229 h 310"/>
                  <a:gd name="T12" fmla="*/ 166 w 245"/>
                  <a:gd name="T13" fmla="*/ 246 h 310"/>
                  <a:gd name="T14" fmla="*/ 142 w 245"/>
                  <a:gd name="T15" fmla="*/ 264 h 310"/>
                  <a:gd name="T16" fmla="*/ 128 w 245"/>
                  <a:gd name="T17" fmla="*/ 278 h 310"/>
                  <a:gd name="T18" fmla="*/ 124 w 245"/>
                  <a:gd name="T19" fmla="*/ 287 h 310"/>
                  <a:gd name="T20" fmla="*/ 120 w 245"/>
                  <a:gd name="T21" fmla="*/ 296 h 310"/>
                  <a:gd name="T22" fmla="*/ 122 w 245"/>
                  <a:gd name="T23" fmla="*/ 306 h 310"/>
                  <a:gd name="T24" fmla="*/ 131 w 245"/>
                  <a:gd name="T25" fmla="*/ 310 h 310"/>
                  <a:gd name="T26" fmla="*/ 139 w 245"/>
                  <a:gd name="T27" fmla="*/ 309 h 310"/>
                  <a:gd name="T28" fmla="*/ 154 w 245"/>
                  <a:gd name="T29" fmla="*/ 292 h 310"/>
                  <a:gd name="T30" fmla="*/ 180 w 245"/>
                  <a:gd name="T31" fmla="*/ 269 h 310"/>
                  <a:gd name="T32" fmla="*/ 207 w 245"/>
                  <a:gd name="T33" fmla="*/ 246 h 310"/>
                  <a:gd name="T34" fmla="*/ 230 w 245"/>
                  <a:gd name="T35" fmla="*/ 219 h 310"/>
                  <a:gd name="T36" fmla="*/ 244 w 245"/>
                  <a:gd name="T37" fmla="*/ 186 h 310"/>
                  <a:gd name="T38" fmla="*/ 243 w 245"/>
                  <a:gd name="T39" fmla="*/ 152 h 310"/>
                  <a:gd name="T40" fmla="*/ 228 w 245"/>
                  <a:gd name="T41" fmla="*/ 119 h 310"/>
                  <a:gd name="T42" fmla="*/ 203 w 245"/>
                  <a:gd name="T43" fmla="*/ 93 h 310"/>
                  <a:gd name="T44" fmla="*/ 176 w 245"/>
                  <a:gd name="T45" fmla="*/ 76 h 310"/>
                  <a:gd name="T46" fmla="*/ 151 w 245"/>
                  <a:gd name="T47" fmla="*/ 61 h 310"/>
                  <a:gd name="T48" fmla="*/ 122 w 245"/>
                  <a:gd name="T49" fmla="*/ 46 h 310"/>
                  <a:gd name="T50" fmla="*/ 93 w 245"/>
                  <a:gd name="T51" fmla="*/ 31 h 310"/>
                  <a:gd name="T52" fmla="*/ 66 w 245"/>
                  <a:gd name="T53" fmla="*/ 18 h 310"/>
                  <a:gd name="T54" fmla="*/ 40 w 245"/>
                  <a:gd name="T55" fmla="*/ 8 h 310"/>
                  <a:gd name="T56" fmla="*/ 20 w 245"/>
                  <a:gd name="T57" fmla="*/ 1 h 310"/>
                  <a:gd name="T58" fmla="*/ 5 w 245"/>
                  <a:gd name="T59" fmla="*/ 0 h 310"/>
                  <a:gd name="T60" fmla="*/ 11 w 245"/>
                  <a:gd name="T61" fmla="*/ 8 h 310"/>
                  <a:gd name="T62" fmla="*/ 36 w 245"/>
                  <a:gd name="T63" fmla="*/ 20 h 310"/>
                  <a:gd name="T64" fmla="*/ 60 w 245"/>
                  <a:gd name="T65" fmla="*/ 31 h 310"/>
                  <a:gd name="T66" fmla="*/ 86 w 245"/>
                  <a:gd name="T67" fmla="*/ 44 h 310"/>
                  <a:gd name="T68" fmla="*/ 113 w 245"/>
                  <a:gd name="T69" fmla="*/ 57 h 310"/>
                  <a:gd name="T70" fmla="*/ 139 w 245"/>
                  <a:gd name="T71" fmla="*/ 71 h 310"/>
                  <a:gd name="T72" fmla="*/ 165 w 245"/>
                  <a:gd name="T73" fmla="*/ 88 h 310"/>
                  <a:gd name="T74" fmla="*/ 188 w 245"/>
                  <a:gd name="T75" fmla="*/ 106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592"/>
              <p:cNvSpPr>
                <a:spLocks/>
              </p:cNvSpPr>
              <p:nvPr/>
            </p:nvSpPr>
            <p:spPr bwMode="auto">
              <a:xfrm>
                <a:off x="4338" y="3209"/>
                <a:ext cx="125" cy="175"/>
              </a:xfrm>
              <a:custGeom>
                <a:avLst/>
                <a:gdLst>
                  <a:gd name="T0" fmla="*/ 0 w 125"/>
                  <a:gd name="T1" fmla="*/ 175 h 175"/>
                  <a:gd name="T2" fmla="*/ 0 w 125"/>
                  <a:gd name="T3" fmla="*/ 144 h 175"/>
                  <a:gd name="T4" fmla="*/ 11 w 125"/>
                  <a:gd name="T5" fmla="*/ 144 h 175"/>
                  <a:gd name="T6" fmla="*/ 11 w 125"/>
                  <a:gd name="T7" fmla="*/ 118 h 175"/>
                  <a:gd name="T8" fmla="*/ 23 w 125"/>
                  <a:gd name="T9" fmla="*/ 114 h 175"/>
                  <a:gd name="T10" fmla="*/ 20 w 125"/>
                  <a:gd name="T11" fmla="*/ 88 h 175"/>
                  <a:gd name="T12" fmla="*/ 30 w 125"/>
                  <a:gd name="T13" fmla="*/ 84 h 175"/>
                  <a:gd name="T14" fmla="*/ 30 w 125"/>
                  <a:gd name="T15" fmla="*/ 58 h 175"/>
                  <a:gd name="T16" fmla="*/ 39 w 125"/>
                  <a:gd name="T17" fmla="*/ 54 h 175"/>
                  <a:gd name="T18" fmla="*/ 39 w 125"/>
                  <a:gd name="T19" fmla="*/ 28 h 175"/>
                  <a:gd name="T20" fmla="*/ 48 w 125"/>
                  <a:gd name="T21" fmla="*/ 28 h 175"/>
                  <a:gd name="T22" fmla="*/ 56 w 125"/>
                  <a:gd name="T23" fmla="*/ 0 h 175"/>
                  <a:gd name="T24" fmla="*/ 80 w 125"/>
                  <a:gd name="T25" fmla="*/ 0 h 175"/>
                  <a:gd name="T26" fmla="*/ 81 w 125"/>
                  <a:gd name="T27" fmla="*/ 25 h 175"/>
                  <a:gd name="T28" fmla="*/ 92 w 125"/>
                  <a:gd name="T29" fmla="*/ 24 h 175"/>
                  <a:gd name="T30" fmla="*/ 93 w 125"/>
                  <a:gd name="T31" fmla="*/ 49 h 175"/>
                  <a:gd name="T32" fmla="*/ 102 w 125"/>
                  <a:gd name="T33" fmla="*/ 54 h 175"/>
                  <a:gd name="T34" fmla="*/ 99 w 125"/>
                  <a:gd name="T35" fmla="*/ 81 h 175"/>
                  <a:gd name="T36" fmla="*/ 114 w 125"/>
                  <a:gd name="T37" fmla="*/ 82 h 175"/>
                  <a:gd name="T38" fmla="*/ 107 w 125"/>
                  <a:gd name="T39" fmla="*/ 81 h 175"/>
                  <a:gd name="T40" fmla="*/ 108 w 125"/>
                  <a:gd name="T41" fmla="*/ 114 h 175"/>
                  <a:gd name="T42" fmla="*/ 117 w 125"/>
                  <a:gd name="T43" fmla="*/ 117 h 175"/>
                  <a:gd name="T44" fmla="*/ 122 w 125"/>
                  <a:gd name="T45" fmla="*/ 142 h 175"/>
                  <a:gd name="T46" fmla="*/ 125 w 125"/>
                  <a:gd name="T47" fmla="*/ 175 h 175"/>
                  <a:gd name="T48" fmla="*/ 0 w 125"/>
                  <a:gd name="T49" fmla="*/ 175 h 1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75"/>
                  <a:gd name="T77" fmla="*/ 125 w 125"/>
                  <a:gd name="T78" fmla="*/ 175 h 1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75">
                    <a:moveTo>
                      <a:pt x="0" y="175"/>
                    </a:moveTo>
                    <a:lnTo>
                      <a:pt x="0" y="144"/>
                    </a:lnTo>
                    <a:lnTo>
                      <a:pt x="11" y="144"/>
                    </a:lnTo>
                    <a:lnTo>
                      <a:pt x="11" y="118"/>
                    </a:lnTo>
                    <a:lnTo>
                      <a:pt x="23" y="114"/>
                    </a:lnTo>
                    <a:lnTo>
                      <a:pt x="20" y="88"/>
                    </a:lnTo>
                    <a:lnTo>
                      <a:pt x="30" y="84"/>
                    </a:lnTo>
                    <a:lnTo>
                      <a:pt x="30" y="58"/>
                    </a:lnTo>
                    <a:lnTo>
                      <a:pt x="39" y="54"/>
                    </a:lnTo>
                    <a:lnTo>
                      <a:pt x="39" y="28"/>
                    </a:lnTo>
                    <a:lnTo>
                      <a:pt x="48" y="28"/>
                    </a:lnTo>
                    <a:lnTo>
                      <a:pt x="56" y="0"/>
                    </a:lnTo>
                    <a:lnTo>
                      <a:pt x="80" y="0"/>
                    </a:lnTo>
                    <a:lnTo>
                      <a:pt x="81" y="25"/>
                    </a:lnTo>
                    <a:lnTo>
                      <a:pt x="92" y="24"/>
                    </a:lnTo>
                    <a:lnTo>
                      <a:pt x="93" y="49"/>
                    </a:lnTo>
                    <a:lnTo>
                      <a:pt x="102" y="54"/>
                    </a:lnTo>
                    <a:lnTo>
                      <a:pt x="99" y="81"/>
                    </a:lnTo>
                    <a:lnTo>
                      <a:pt x="114" y="82"/>
                    </a:lnTo>
                    <a:lnTo>
                      <a:pt x="107" y="81"/>
                    </a:lnTo>
                    <a:lnTo>
                      <a:pt x="108" y="114"/>
                    </a:lnTo>
                    <a:lnTo>
                      <a:pt x="117" y="117"/>
                    </a:lnTo>
                    <a:lnTo>
                      <a:pt x="122" y="142"/>
                    </a:lnTo>
                    <a:lnTo>
                      <a:pt x="125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593"/>
            <p:cNvGrpSpPr>
              <a:grpSpLocks/>
            </p:cNvGrpSpPr>
            <p:nvPr/>
          </p:nvGrpSpPr>
          <p:grpSpPr bwMode="auto">
            <a:xfrm>
              <a:off x="5394325" y="3403600"/>
              <a:ext cx="290513" cy="404813"/>
              <a:chOff x="4290" y="3130"/>
              <a:chExt cx="183" cy="255"/>
            </a:xfrm>
          </p:grpSpPr>
          <p:pic>
            <p:nvPicPr>
              <p:cNvPr id="1116" name="Picture 594" descr="31u_bnrz[1]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4343" y="3211"/>
                <a:ext cx="121" cy="174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17" name="Freeform 595"/>
              <p:cNvSpPr>
                <a:spLocks/>
              </p:cNvSpPr>
              <p:nvPr/>
            </p:nvSpPr>
            <p:spPr bwMode="auto">
              <a:xfrm>
                <a:off x="4339" y="3143"/>
                <a:ext cx="33" cy="39"/>
              </a:xfrm>
              <a:custGeom>
                <a:avLst/>
                <a:gdLst>
                  <a:gd name="T0" fmla="*/ 70 w 199"/>
                  <a:gd name="T1" fmla="*/ 29 h 232"/>
                  <a:gd name="T2" fmla="*/ 55 w 199"/>
                  <a:gd name="T3" fmla="*/ 39 h 232"/>
                  <a:gd name="T4" fmla="*/ 42 w 199"/>
                  <a:gd name="T5" fmla="*/ 50 h 232"/>
                  <a:gd name="T6" fmla="*/ 30 w 199"/>
                  <a:gd name="T7" fmla="*/ 63 h 232"/>
                  <a:gd name="T8" fmla="*/ 20 w 199"/>
                  <a:gd name="T9" fmla="*/ 77 h 232"/>
                  <a:gd name="T10" fmla="*/ 12 w 199"/>
                  <a:gd name="T11" fmla="*/ 91 h 232"/>
                  <a:gd name="T12" fmla="*/ 6 w 199"/>
                  <a:gd name="T13" fmla="*/ 108 h 232"/>
                  <a:gd name="T14" fmla="*/ 2 w 199"/>
                  <a:gd name="T15" fmla="*/ 125 h 232"/>
                  <a:gd name="T16" fmla="*/ 0 w 199"/>
                  <a:gd name="T17" fmla="*/ 142 h 232"/>
                  <a:gd name="T18" fmla="*/ 2 w 199"/>
                  <a:gd name="T19" fmla="*/ 166 h 232"/>
                  <a:gd name="T20" fmla="*/ 12 w 199"/>
                  <a:gd name="T21" fmla="*/ 186 h 232"/>
                  <a:gd name="T22" fmla="*/ 26 w 199"/>
                  <a:gd name="T23" fmla="*/ 203 h 232"/>
                  <a:gd name="T24" fmla="*/ 45 w 199"/>
                  <a:gd name="T25" fmla="*/ 216 h 232"/>
                  <a:gd name="T26" fmla="*/ 66 w 199"/>
                  <a:gd name="T27" fmla="*/ 226 h 232"/>
                  <a:gd name="T28" fmla="*/ 88 w 199"/>
                  <a:gd name="T29" fmla="*/ 230 h 232"/>
                  <a:gd name="T30" fmla="*/ 111 w 199"/>
                  <a:gd name="T31" fmla="*/ 232 h 232"/>
                  <a:gd name="T32" fmla="*/ 134 w 199"/>
                  <a:gd name="T33" fmla="*/ 228 h 232"/>
                  <a:gd name="T34" fmla="*/ 138 w 199"/>
                  <a:gd name="T35" fmla="*/ 228 h 232"/>
                  <a:gd name="T36" fmla="*/ 143 w 199"/>
                  <a:gd name="T37" fmla="*/ 226 h 232"/>
                  <a:gd name="T38" fmla="*/ 147 w 199"/>
                  <a:gd name="T39" fmla="*/ 222 h 232"/>
                  <a:gd name="T40" fmla="*/ 148 w 199"/>
                  <a:gd name="T41" fmla="*/ 218 h 232"/>
                  <a:gd name="T42" fmla="*/ 145 w 199"/>
                  <a:gd name="T43" fmla="*/ 212 h 232"/>
                  <a:gd name="T44" fmla="*/ 141 w 199"/>
                  <a:gd name="T45" fmla="*/ 207 h 232"/>
                  <a:gd name="T46" fmla="*/ 135 w 199"/>
                  <a:gd name="T47" fmla="*/ 203 h 232"/>
                  <a:gd name="T48" fmla="*/ 129 w 199"/>
                  <a:gd name="T49" fmla="*/ 201 h 232"/>
                  <a:gd name="T50" fmla="*/ 117 w 199"/>
                  <a:gd name="T51" fmla="*/ 197 h 232"/>
                  <a:gd name="T52" fmla="*/ 105 w 199"/>
                  <a:gd name="T53" fmla="*/ 195 h 232"/>
                  <a:gd name="T54" fmla="*/ 94 w 199"/>
                  <a:gd name="T55" fmla="*/ 193 h 232"/>
                  <a:gd name="T56" fmla="*/ 83 w 199"/>
                  <a:gd name="T57" fmla="*/ 190 h 232"/>
                  <a:gd name="T58" fmla="*/ 73 w 199"/>
                  <a:gd name="T59" fmla="*/ 187 h 232"/>
                  <a:gd name="T60" fmla="*/ 62 w 199"/>
                  <a:gd name="T61" fmla="*/ 182 h 232"/>
                  <a:gd name="T62" fmla="*/ 53 w 199"/>
                  <a:gd name="T63" fmla="*/ 176 h 232"/>
                  <a:gd name="T64" fmla="*/ 43 w 199"/>
                  <a:gd name="T65" fmla="*/ 167 h 232"/>
                  <a:gd name="T66" fmla="*/ 40 w 199"/>
                  <a:gd name="T67" fmla="*/ 128 h 232"/>
                  <a:gd name="T68" fmla="*/ 49 w 199"/>
                  <a:gd name="T69" fmla="*/ 96 h 232"/>
                  <a:gd name="T70" fmla="*/ 68 w 199"/>
                  <a:gd name="T71" fmla="*/ 71 h 232"/>
                  <a:gd name="T72" fmla="*/ 94 w 199"/>
                  <a:gd name="T73" fmla="*/ 50 h 232"/>
                  <a:gd name="T74" fmla="*/ 122 w 199"/>
                  <a:gd name="T75" fmla="*/ 34 h 232"/>
                  <a:gd name="T76" fmla="*/ 151 w 199"/>
                  <a:gd name="T77" fmla="*/ 21 h 232"/>
                  <a:gd name="T78" fmla="*/ 178 w 199"/>
                  <a:gd name="T79" fmla="*/ 12 h 232"/>
                  <a:gd name="T80" fmla="*/ 199 w 199"/>
                  <a:gd name="T81" fmla="*/ 4 h 232"/>
                  <a:gd name="T82" fmla="*/ 186 w 199"/>
                  <a:gd name="T83" fmla="*/ 1 h 232"/>
                  <a:gd name="T84" fmla="*/ 172 w 199"/>
                  <a:gd name="T85" fmla="*/ 0 h 232"/>
                  <a:gd name="T86" fmla="*/ 156 w 199"/>
                  <a:gd name="T87" fmla="*/ 2 h 232"/>
                  <a:gd name="T88" fmla="*/ 138 w 199"/>
                  <a:gd name="T89" fmla="*/ 4 h 232"/>
                  <a:gd name="T90" fmla="*/ 121 w 199"/>
                  <a:gd name="T91" fmla="*/ 10 h 232"/>
                  <a:gd name="T92" fmla="*/ 103 w 199"/>
                  <a:gd name="T93" fmla="*/ 16 h 232"/>
                  <a:gd name="T94" fmla="*/ 86 w 199"/>
                  <a:gd name="T95" fmla="*/ 23 h 232"/>
                  <a:gd name="T96" fmla="*/ 70 w 199"/>
                  <a:gd name="T97" fmla="*/ 29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596"/>
              <p:cNvSpPr>
                <a:spLocks/>
              </p:cNvSpPr>
              <p:nvPr/>
            </p:nvSpPr>
            <p:spPr bwMode="auto">
              <a:xfrm>
                <a:off x="4395" y="3142"/>
                <a:ext cx="22" cy="30"/>
              </a:xfrm>
              <a:custGeom>
                <a:avLst/>
                <a:gdLst>
                  <a:gd name="T0" fmla="*/ 108 w 128"/>
                  <a:gd name="T1" fmla="*/ 59 h 180"/>
                  <a:gd name="T2" fmla="*/ 113 w 128"/>
                  <a:gd name="T3" fmla="*/ 77 h 180"/>
                  <a:gd name="T4" fmla="*/ 111 w 128"/>
                  <a:gd name="T5" fmla="*/ 94 h 180"/>
                  <a:gd name="T6" fmla="*/ 103 w 128"/>
                  <a:gd name="T7" fmla="*/ 108 h 180"/>
                  <a:gd name="T8" fmla="*/ 91 w 128"/>
                  <a:gd name="T9" fmla="*/ 121 h 180"/>
                  <a:gd name="T10" fmla="*/ 77 w 128"/>
                  <a:gd name="T11" fmla="*/ 132 h 180"/>
                  <a:gd name="T12" fmla="*/ 61 w 128"/>
                  <a:gd name="T13" fmla="*/ 144 h 180"/>
                  <a:gd name="T14" fmla="*/ 45 w 128"/>
                  <a:gd name="T15" fmla="*/ 154 h 180"/>
                  <a:gd name="T16" fmla="*/ 30 w 128"/>
                  <a:gd name="T17" fmla="*/ 164 h 180"/>
                  <a:gd name="T18" fmla="*/ 28 w 128"/>
                  <a:gd name="T19" fmla="*/ 168 h 180"/>
                  <a:gd name="T20" fmla="*/ 27 w 128"/>
                  <a:gd name="T21" fmla="*/ 170 h 180"/>
                  <a:gd name="T22" fmla="*/ 27 w 128"/>
                  <a:gd name="T23" fmla="*/ 174 h 180"/>
                  <a:gd name="T24" fmla="*/ 28 w 128"/>
                  <a:gd name="T25" fmla="*/ 177 h 180"/>
                  <a:gd name="T26" fmla="*/ 32 w 128"/>
                  <a:gd name="T27" fmla="*/ 179 h 180"/>
                  <a:gd name="T28" fmla="*/ 35 w 128"/>
                  <a:gd name="T29" fmla="*/ 180 h 180"/>
                  <a:gd name="T30" fmla="*/ 37 w 128"/>
                  <a:gd name="T31" fmla="*/ 180 h 180"/>
                  <a:gd name="T32" fmla="*/ 41 w 128"/>
                  <a:gd name="T33" fmla="*/ 179 h 180"/>
                  <a:gd name="T34" fmla="*/ 60 w 128"/>
                  <a:gd name="T35" fmla="*/ 169 h 180"/>
                  <a:gd name="T36" fmla="*/ 77 w 128"/>
                  <a:gd name="T37" fmla="*/ 158 h 180"/>
                  <a:gd name="T38" fmla="*/ 94 w 128"/>
                  <a:gd name="T39" fmla="*/ 145 h 180"/>
                  <a:gd name="T40" fmla="*/ 109 w 128"/>
                  <a:gd name="T41" fmla="*/ 130 h 180"/>
                  <a:gd name="T42" fmla="*/ 120 w 128"/>
                  <a:gd name="T43" fmla="*/ 114 h 180"/>
                  <a:gd name="T44" fmla="*/ 127 w 128"/>
                  <a:gd name="T45" fmla="*/ 95 h 180"/>
                  <a:gd name="T46" fmla="*/ 128 w 128"/>
                  <a:gd name="T47" fmla="*/ 76 h 180"/>
                  <a:gd name="T48" fmla="*/ 123 w 128"/>
                  <a:gd name="T49" fmla="*/ 55 h 180"/>
                  <a:gd name="T50" fmla="*/ 113 w 128"/>
                  <a:gd name="T51" fmla="*/ 39 h 180"/>
                  <a:gd name="T52" fmla="*/ 97 w 128"/>
                  <a:gd name="T53" fmla="*/ 25 h 180"/>
                  <a:gd name="T54" fmla="*/ 79 w 128"/>
                  <a:gd name="T55" fmla="*/ 15 h 180"/>
                  <a:gd name="T56" fmla="*/ 57 w 128"/>
                  <a:gd name="T57" fmla="*/ 7 h 180"/>
                  <a:gd name="T58" fmla="*/ 36 w 128"/>
                  <a:gd name="T59" fmla="*/ 2 h 180"/>
                  <a:gd name="T60" fmla="*/ 19 w 128"/>
                  <a:gd name="T61" fmla="*/ 0 h 180"/>
                  <a:gd name="T62" fmla="*/ 6 w 128"/>
                  <a:gd name="T63" fmla="*/ 0 h 180"/>
                  <a:gd name="T64" fmla="*/ 0 w 128"/>
                  <a:gd name="T65" fmla="*/ 4 h 180"/>
                  <a:gd name="T66" fmla="*/ 14 w 128"/>
                  <a:gd name="T67" fmla="*/ 9 h 180"/>
                  <a:gd name="T68" fmla="*/ 29 w 128"/>
                  <a:gd name="T69" fmla="*/ 14 h 180"/>
                  <a:gd name="T70" fmla="*/ 46 w 128"/>
                  <a:gd name="T71" fmla="*/ 19 h 180"/>
                  <a:gd name="T72" fmla="*/ 61 w 128"/>
                  <a:gd name="T73" fmla="*/ 23 h 180"/>
                  <a:gd name="T74" fmla="*/ 76 w 128"/>
                  <a:gd name="T75" fmla="*/ 29 h 180"/>
                  <a:gd name="T76" fmla="*/ 89 w 128"/>
                  <a:gd name="T77" fmla="*/ 37 h 180"/>
                  <a:gd name="T78" fmla="*/ 100 w 128"/>
                  <a:gd name="T79" fmla="*/ 46 h 180"/>
                  <a:gd name="T80" fmla="*/ 108 w 128"/>
                  <a:gd name="T81" fmla="*/ 59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597"/>
              <p:cNvSpPr>
                <a:spLocks/>
              </p:cNvSpPr>
              <p:nvPr/>
            </p:nvSpPr>
            <p:spPr bwMode="auto">
              <a:xfrm>
                <a:off x="4318" y="3135"/>
                <a:ext cx="54" cy="63"/>
              </a:xfrm>
              <a:custGeom>
                <a:avLst/>
                <a:gdLst>
                  <a:gd name="T0" fmla="*/ 100 w 322"/>
                  <a:gd name="T1" fmla="*/ 70 h 378"/>
                  <a:gd name="T2" fmla="*/ 53 w 322"/>
                  <a:gd name="T3" fmla="*/ 115 h 378"/>
                  <a:gd name="T4" fmla="*/ 17 w 322"/>
                  <a:gd name="T5" fmla="*/ 166 h 378"/>
                  <a:gd name="T6" fmla="*/ 0 w 322"/>
                  <a:gd name="T7" fmla="*/ 226 h 378"/>
                  <a:gd name="T8" fmla="*/ 3 w 322"/>
                  <a:gd name="T9" fmla="*/ 266 h 378"/>
                  <a:gd name="T10" fmla="*/ 9 w 322"/>
                  <a:gd name="T11" fmla="*/ 282 h 378"/>
                  <a:gd name="T12" fmla="*/ 19 w 322"/>
                  <a:gd name="T13" fmla="*/ 297 h 378"/>
                  <a:gd name="T14" fmla="*/ 32 w 322"/>
                  <a:gd name="T15" fmla="*/ 310 h 378"/>
                  <a:gd name="T16" fmla="*/ 56 w 322"/>
                  <a:gd name="T17" fmla="*/ 324 h 378"/>
                  <a:gd name="T18" fmla="*/ 86 w 322"/>
                  <a:gd name="T19" fmla="*/ 338 h 378"/>
                  <a:gd name="T20" fmla="*/ 119 w 322"/>
                  <a:gd name="T21" fmla="*/ 350 h 378"/>
                  <a:gd name="T22" fmla="*/ 152 w 322"/>
                  <a:gd name="T23" fmla="*/ 359 h 378"/>
                  <a:gd name="T24" fmla="*/ 186 w 322"/>
                  <a:gd name="T25" fmla="*/ 366 h 378"/>
                  <a:gd name="T26" fmla="*/ 220 w 322"/>
                  <a:gd name="T27" fmla="*/ 371 h 378"/>
                  <a:gd name="T28" fmla="*/ 254 w 322"/>
                  <a:gd name="T29" fmla="*/ 374 h 378"/>
                  <a:gd name="T30" fmla="*/ 289 w 322"/>
                  <a:gd name="T31" fmla="*/ 376 h 378"/>
                  <a:gd name="T32" fmla="*/ 311 w 322"/>
                  <a:gd name="T33" fmla="*/ 378 h 378"/>
                  <a:gd name="T34" fmla="*/ 320 w 322"/>
                  <a:gd name="T35" fmla="*/ 371 h 378"/>
                  <a:gd name="T36" fmla="*/ 322 w 322"/>
                  <a:gd name="T37" fmla="*/ 360 h 378"/>
                  <a:gd name="T38" fmla="*/ 315 w 322"/>
                  <a:gd name="T39" fmla="*/ 352 h 378"/>
                  <a:gd name="T40" fmla="*/ 294 w 322"/>
                  <a:gd name="T41" fmla="*/ 347 h 378"/>
                  <a:gd name="T42" fmla="*/ 263 w 322"/>
                  <a:gd name="T43" fmla="*/ 341 h 378"/>
                  <a:gd name="T44" fmla="*/ 232 w 322"/>
                  <a:gd name="T45" fmla="*/ 336 h 378"/>
                  <a:gd name="T46" fmla="*/ 200 w 322"/>
                  <a:gd name="T47" fmla="*/ 332 h 378"/>
                  <a:gd name="T48" fmla="*/ 170 w 322"/>
                  <a:gd name="T49" fmla="*/ 326 h 378"/>
                  <a:gd name="T50" fmla="*/ 139 w 322"/>
                  <a:gd name="T51" fmla="*/ 318 h 378"/>
                  <a:gd name="T52" fmla="*/ 110 w 322"/>
                  <a:gd name="T53" fmla="*/ 309 h 378"/>
                  <a:gd name="T54" fmla="*/ 80 w 322"/>
                  <a:gd name="T55" fmla="*/ 297 h 378"/>
                  <a:gd name="T56" fmla="*/ 55 w 322"/>
                  <a:gd name="T57" fmla="*/ 281 h 378"/>
                  <a:gd name="T58" fmla="*/ 38 w 322"/>
                  <a:gd name="T59" fmla="*/ 259 h 378"/>
                  <a:gd name="T60" fmla="*/ 34 w 322"/>
                  <a:gd name="T61" fmla="*/ 232 h 378"/>
                  <a:gd name="T62" fmla="*/ 38 w 322"/>
                  <a:gd name="T63" fmla="*/ 200 h 378"/>
                  <a:gd name="T64" fmla="*/ 51 w 322"/>
                  <a:gd name="T65" fmla="*/ 170 h 378"/>
                  <a:gd name="T66" fmla="*/ 71 w 322"/>
                  <a:gd name="T67" fmla="*/ 137 h 378"/>
                  <a:gd name="T68" fmla="*/ 94 w 322"/>
                  <a:gd name="T69" fmla="*/ 110 h 378"/>
                  <a:gd name="T70" fmla="*/ 123 w 322"/>
                  <a:gd name="T71" fmla="*/ 82 h 378"/>
                  <a:gd name="T72" fmla="*/ 153 w 322"/>
                  <a:gd name="T73" fmla="*/ 57 h 378"/>
                  <a:gd name="T74" fmla="*/ 195 w 322"/>
                  <a:gd name="T75" fmla="*/ 38 h 378"/>
                  <a:gd name="T76" fmla="*/ 238 w 322"/>
                  <a:gd name="T77" fmla="*/ 20 h 378"/>
                  <a:gd name="T78" fmla="*/ 264 w 322"/>
                  <a:gd name="T79" fmla="*/ 7 h 378"/>
                  <a:gd name="T80" fmla="*/ 256 w 322"/>
                  <a:gd name="T81" fmla="*/ 0 h 378"/>
                  <a:gd name="T82" fmla="*/ 221 w 322"/>
                  <a:gd name="T83" fmla="*/ 4 h 378"/>
                  <a:gd name="T84" fmla="*/ 180 w 322"/>
                  <a:gd name="T85" fmla="*/ 18 h 378"/>
                  <a:gd name="T86" fmla="*/ 141 w 322"/>
                  <a:gd name="T87" fmla="*/ 38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598"/>
              <p:cNvSpPr>
                <a:spLocks/>
              </p:cNvSpPr>
              <p:nvPr/>
            </p:nvSpPr>
            <p:spPr bwMode="auto">
              <a:xfrm>
                <a:off x="4394" y="3133"/>
                <a:ext cx="47" cy="42"/>
              </a:xfrm>
              <a:custGeom>
                <a:avLst/>
                <a:gdLst>
                  <a:gd name="T0" fmla="*/ 235 w 283"/>
                  <a:gd name="T1" fmla="*/ 77 h 252"/>
                  <a:gd name="T2" fmla="*/ 248 w 283"/>
                  <a:gd name="T3" fmla="*/ 91 h 252"/>
                  <a:gd name="T4" fmla="*/ 256 w 283"/>
                  <a:gd name="T5" fmla="*/ 107 h 252"/>
                  <a:gd name="T6" fmla="*/ 259 w 283"/>
                  <a:gd name="T7" fmla="*/ 124 h 252"/>
                  <a:gd name="T8" fmla="*/ 259 w 283"/>
                  <a:gd name="T9" fmla="*/ 142 h 252"/>
                  <a:gd name="T10" fmla="*/ 257 w 283"/>
                  <a:gd name="T11" fmla="*/ 157 h 252"/>
                  <a:gd name="T12" fmla="*/ 252 w 283"/>
                  <a:gd name="T13" fmla="*/ 170 h 252"/>
                  <a:gd name="T14" fmla="*/ 244 w 283"/>
                  <a:gd name="T15" fmla="*/ 183 h 252"/>
                  <a:gd name="T16" fmla="*/ 236 w 283"/>
                  <a:gd name="T17" fmla="*/ 193 h 252"/>
                  <a:gd name="T18" fmla="*/ 225 w 283"/>
                  <a:gd name="T19" fmla="*/ 204 h 252"/>
                  <a:gd name="T20" fmla="*/ 215 w 283"/>
                  <a:gd name="T21" fmla="*/ 214 h 252"/>
                  <a:gd name="T22" fmla="*/ 204 w 283"/>
                  <a:gd name="T23" fmla="*/ 224 h 252"/>
                  <a:gd name="T24" fmla="*/ 194 w 283"/>
                  <a:gd name="T25" fmla="*/ 234 h 252"/>
                  <a:gd name="T26" fmla="*/ 191 w 283"/>
                  <a:gd name="T27" fmla="*/ 238 h 252"/>
                  <a:gd name="T28" fmla="*/ 191 w 283"/>
                  <a:gd name="T29" fmla="*/ 241 h 252"/>
                  <a:gd name="T30" fmla="*/ 191 w 283"/>
                  <a:gd name="T31" fmla="*/ 245 h 252"/>
                  <a:gd name="T32" fmla="*/ 194 w 283"/>
                  <a:gd name="T33" fmla="*/ 248 h 252"/>
                  <a:gd name="T34" fmla="*/ 197 w 283"/>
                  <a:gd name="T35" fmla="*/ 250 h 252"/>
                  <a:gd name="T36" fmla="*/ 202 w 283"/>
                  <a:gd name="T37" fmla="*/ 252 h 252"/>
                  <a:gd name="T38" fmla="*/ 205 w 283"/>
                  <a:gd name="T39" fmla="*/ 250 h 252"/>
                  <a:gd name="T40" fmla="*/ 209 w 283"/>
                  <a:gd name="T41" fmla="*/ 248 h 252"/>
                  <a:gd name="T42" fmla="*/ 232 w 283"/>
                  <a:gd name="T43" fmla="*/ 233 h 252"/>
                  <a:gd name="T44" fmla="*/ 252 w 283"/>
                  <a:gd name="T45" fmla="*/ 214 h 252"/>
                  <a:gd name="T46" fmla="*/ 268 w 283"/>
                  <a:gd name="T47" fmla="*/ 192 h 252"/>
                  <a:gd name="T48" fmla="*/ 278 w 283"/>
                  <a:gd name="T49" fmla="*/ 167 h 252"/>
                  <a:gd name="T50" fmla="*/ 283 w 283"/>
                  <a:gd name="T51" fmla="*/ 141 h 252"/>
                  <a:gd name="T52" fmla="*/ 280 w 283"/>
                  <a:gd name="T53" fmla="*/ 115 h 252"/>
                  <a:gd name="T54" fmla="*/ 271 w 283"/>
                  <a:gd name="T55" fmla="*/ 91 h 252"/>
                  <a:gd name="T56" fmla="*/ 252 w 283"/>
                  <a:gd name="T57" fmla="*/ 69 h 252"/>
                  <a:gd name="T58" fmla="*/ 238 w 283"/>
                  <a:gd name="T59" fmla="*/ 57 h 252"/>
                  <a:gd name="T60" fmla="*/ 222 w 283"/>
                  <a:gd name="T61" fmla="*/ 48 h 252"/>
                  <a:gd name="T62" fmla="*/ 204 w 283"/>
                  <a:gd name="T63" fmla="*/ 39 h 252"/>
                  <a:gd name="T64" fmla="*/ 184 w 283"/>
                  <a:gd name="T65" fmla="*/ 31 h 252"/>
                  <a:gd name="T66" fmla="*/ 164 w 283"/>
                  <a:gd name="T67" fmla="*/ 23 h 252"/>
                  <a:gd name="T68" fmla="*/ 144 w 283"/>
                  <a:gd name="T69" fmla="*/ 17 h 252"/>
                  <a:gd name="T70" fmla="*/ 123 w 283"/>
                  <a:gd name="T71" fmla="*/ 13 h 252"/>
                  <a:gd name="T72" fmla="*/ 103 w 283"/>
                  <a:gd name="T73" fmla="*/ 8 h 252"/>
                  <a:gd name="T74" fmla="*/ 83 w 283"/>
                  <a:gd name="T75" fmla="*/ 5 h 252"/>
                  <a:gd name="T76" fmla="*/ 66 w 283"/>
                  <a:gd name="T77" fmla="*/ 2 h 252"/>
                  <a:gd name="T78" fmla="*/ 48 w 283"/>
                  <a:gd name="T79" fmla="*/ 0 h 252"/>
                  <a:gd name="T80" fmla="*/ 34 w 283"/>
                  <a:gd name="T81" fmla="*/ 0 h 252"/>
                  <a:gd name="T82" fmla="*/ 21 w 283"/>
                  <a:gd name="T83" fmla="*/ 0 h 252"/>
                  <a:gd name="T84" fmla="*/ 11 w 283"/>
                  <a:gd name="T85" fmla="*/ 0 h 252"/>
                  <a:gd name="T86" fmla="*/ 4 w 283"/>
                  <a:gd name="T87" fmla="*/ 2 h 252"/>
                  <a:gd name="T88" fmla="*/ 0 w 283"/>
                  <a:gd name="T89" fmla="*/ 5 h 252"/>
                  <a:gd name="T90" fmla="*/ 12 w 283"/>
                  <a:gd name="T91" fmla="*/ 7 h 252"/>
                  <a:gd name="T92" fmla="*/ 24 w 283"/>
                  <a:gd name="T93" fmla="*/ 8 h 252"/>
                  <a:gd name="T94" fmla="*/ 38 w 283"/>
                  <a:gd name="T95" fmla="*/ 10 h 252"/>
                  <a:gd name="T96" fmla="*/ 52 w 283"/>
                  <a:gd name="T97" fmla="*/ 13 h 252"/>
                  <a:gd name="T98" fmla="*/ 66 w 283"/>
                  <a:gd name="T99" fmla="*/ 16 h 252"/>
                  <a:gd name="T100" fmla="*/ 82 w 283"/>
                  <a:gd name="T101" fmla="*/ 18 h 252"/>
                  <a:gd name="T102" fmla="*/ 98 w 283"/>
                  <a:gd name="T103" fmla="*/ 22 h 252"/>
                  <a:gd name="T104" fmla="*/ 114 w 283"/>
                  <a:gd name="T105" fmla="*/ 25 h 252"/>
                  <a:gd name="T106" fmla="*/ 129 w 283"/>
                  <a:gd name="T107" fmla="*/ 30 h 252"/>
                  <a:gd name="T108" fmla="*/ 146 w 283"/>
                  <a:gd name="T109" fmla="*/ 34 h 252"/>
                  <a:gd name="T110" fmla="*/ 162 w 283"/>
                  <a:gd name="T111" fmla="*/ 39 h 252"/>
                  <a:gd name="T112" fmla="*/ 177 w 283"/>
                  <a:gd name="T113" fmla="*/ 45 h 252"/>
                  <a:gd name="T114" fmla="*/ 193 w 283"/>
                  <a:gd name="T115" fmla="*/ 52 h 252"/>
                  <a:gd name="T116" fmla="*/ 208 w 283"/>
                  <a:gd name="T117" fmla="*/ 60 h 252"/>
                  <a:gd name="T118" fmla="*/ 222 w 283"/>
                  <a:gd name="T119" fmla="*/ 68 h 252"/>
                  <a:gd name="T120" fmla="*/ 235 w 283"/>
                  <a:gd name="T121" fmla="*/ 77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599"/>
              <p:cNvSpPr>
                <a:spLocks/>
              </p:cNvSpPr>
              <p:nvPr/>
            </p:nvSpPr>
            <p:spPr bwMode="auto">
              <a:xfrm>
                <a:off x="4298" y="3153"/>
                <a:ext cx="19" cy="39"/>
              </a:xfrm>
              <a:custGeom>
                <a:avLst/>
                <a:gdLst>
                  <a:gd name="T0" fmla="*/ 0 w 114"/>
                  <a:gd name="T1" fmla="*/ 130 h 238"/>
                  <a:gd name="T2" fmla="*/ 0 w 114"/>
                  <a:gd name="T3" fmla="*/ 149 h 238"/>
                  <a:gd name="T4" fmla="*/ 4 w 114"/>
                  <a:gd name="T5" fmla="*/ 168 h 238"/>
                  <a:gd name="T6" fmla="*/ 12 w 114"/>
                  <a:gd name="T7" fmla="*/ 185 h 238"/>
                  <a:gd name="T8" fmla="*/ 24 w 114"/>
                  <a:gd name="T9" fmla="*/ 200 h 238"/>
                  <a:gd name="T10" fmla="*/ 38 w 114"/>
                  <a:gd name="T11" fmla="*/ 213 h 238"/>
                  <a:gd name="T12" fmla="*/ 55 w 114"/>
                  <a:gd name="T13" fmla="*/ 224 h 238"/>
                  <a:gd name="T14" fmla="*/ 73 w 114"/>
                  <a:gd name="T15" fmla="*/ 232 h 238"/>
                  <a:gd name="T16" fmla="*/ 92 w 114"/>
                  <a:gd name="T17" fmla="*/ 237 h 238"/>
                  <a:gd name="T18" fmla="*/ 98 w 114"/>
                  <a:gd name="T19" fmla="*/ 238 h 238"/>
                  <a:gd name="T20" fmla="*/ 104 w 114"/>
                  <a:gd name="T21" fmla="*/ 235 h 238"/>
                  <a:gd name="T22" fmla="*/ 109 w 114"/>
                  <a:gd name="T23" fmla="*/ 232 h 238"/>
                  <a:gd name="T24" fmla="*/ 111 w 114"/>
                  <a:gd name="T25" fmla="*/ 227 h 238"/>
                  <a:gd name="T26" fmla="*/ 111 w 114"/>
                  <a:gd name="T27" fmla="*/ 222 h 238"/>
                  <a:gd name="T28" fmla="*/ 110 w 114"/>
                  <a:gd name="T29" fmla="*/ 216 h 238"/>
                  <a:gd name="T30" fmla="*/ 106 w 114"/>
                  <a:gd name="T31" fmla="*/ 211 h 238"/>
                  <a:gd name="T32" fmla="*/ 100 w 114"/>
                  <a:gd name="T33" fmla="*/ 209 h 238"/>
                  <a:gd name="T34" fmla="*/ 82 w 114"/>
                  <a:gd name="T35" fmla="*/ 202 h 238"/>
                  <a:gd name="T36" fmla="*/ 64 w 114"/>
                  <a:gd name="T37" fmla="*/ 193 h 238"/>
                  <a:gd name="T38" fmla="*/ 50 w 114"/>
                  <a:gd name="T39" fmla="*/ 180 h 238"/>
                  <a:gd name="T40" fmla="*/ 39 w 114"/>
                  <a:gd name="T41" fmla="*/ 167 h 238"/>
                  <a:gd name="T42" fmla="*/ 32 w 114"/>
                  <a:gd name="T43" fmla="*/ 149 h 238"/>
                  <a:gd name="T44" fmla="*/ 29 w 114"/>
                  <a:gd name="T45" fmla="*/ 131 h 238"/>
                  <a:gd name="T46" fmla="*/ 29 w 114"/>
                  <a:gd name="T47" fmla="*/ 111 h 238"/>
                  <a:gd name="T48" fmla="*/ 35 w 114"/>
                  <a:gd name="T49" fmla="*/ 91 h 238"/>
                  <a:gd name="T50" fmla="*/ 42 w 114"/>
                  <a:gd name="T51" fmla="*/ 76 h 238"/>
                  <a:gd name="T52" fmla="*/ 51 w 114"/>
                  <a:gd name="T53" fmla="*/ 62 h 238"/>
                  <a:gd name="T54" fmla="*/ 62 w 114"/>
                  <a:gd name="T55" fmla="*/ 49 h 238"/>
                  <a:gd name="T56" fmla="*/ 73 w 114"/>
                  <a:gd name="T57" fmla="*/ 38 h 238"/>
                  <a:gd name="T58" fmla="*/ 84 w 114"/>
                  <a:gd name="T59" fmla="*/ 28 h 238"/>
                  <a:gd name="T60" fmla="*/ 96 w 114"/>
                  <a:gd name="T61" fmla="*/ 18 h 238"/>
                  <a:gd name="T62" fmla="*/ 106 w 114"/>
                  <a:gd name="T63" fmla="*/ 9 h 238"/>
                  <a:gd name="T64" fmla="*/ 114 w 114"/>
                  <a:gd name="T65" fmla="*/ 1 h 238"/>
                  <a:gd name="T66" fmla="*/ 106 w 114"/>
                  <a:gd name="T67" fmla="*/ 0 h 238"/>
                  <a:gd name="T68" fmla="*/ 93 w 114"/>
                  <a:gd name="T69" fmla="*/ 6 h 238"/>
                  <a:gd name="T70" fmla="*/ 76 w 114"/>
                  <a:gd name="T71" fmla="*/ 18 h 238"/>
                  <a:gd name="T72" fmla="*/ 56 w 114"/>
                  <a:gd name="T73" fmla="*/ 36 h 238"/>
                  <a:gd name="T74" fmla="*/ 37 w 114"/>
                  <a:gd name="T75" fmla="*/ 57 h 238"/>
                  <a:gd name="T76" fmla="*/ 20 w 114"/>
                  <a:gd name="T77" fmla="*/ 80 h 238"/>
                  <a:gd name="T78" fmla="*/ 7 w 114"/>
                  <a:gd name="T79" fmla="*/ 106 h 238"/>
                  <a:gd name="T80" fmla="*/ 0 w 114"/>
                  <a:gd name="T81" fmla="*/ 13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600"/>
              <p:cNvSpPr>
                <a:spLocks/>
              </p:cNvSpPr>
              <p:nvPr/>
            </p:nvSpPr>
            <p:spPr bwMode="auto">
              <a:xfrm>
                <a:off x="4432" y="3130"/>
                <a:ext cx="41" cy="52"/>
              </a:xfrm>
              <a:custGeom>
                <a:avLst/>
                <a:gdLst>
                  <a:gd name="T0" fmla="*/ 207 w 246"/>
                  <a:gd name="T1" fmla="*/ 124 h 310"/>
                  <a:gd name="T2" fmla="*/ 219 w 246"/>
                  <a:gd name="T3" fmla="*/ 143 h 310"/>
                  <a:gd name="T4" fmla="*/ 225 w 246"/>
                  <a:gd name="T5" fmla="*/ 164 h 310"/>
                  <a:gd name="T6" fmla="*/ 221 w 246"/>
                  <a:gd name="T7" fmla="*/ 187 h 310"/>
                  <a:gd name="T8" fmla="*/ 208 w 246"/>
                  <a:gd name="T9" fmla="*/ 209 h 310"/>
                  <a:gd name="T10" fmla="*/ 188 w 246"/>
                  <a:gd name="T11" fmla="*/ 228 h 310"/>
                  <a:gd name="T12" fmla="*/ 166 w 246"/>
                  <a:gd name="T13" fmla="*/ 246 h 310"/>
                  <a:gd name="T14" fmla="*/ 143 w 246"/>
                  <a:gd name="T15" fmla="*/ 264 h 310"/>
                  <a:gd name="T16" fmla="*/ 129 w 246"/>
                  <a:gd name="T17" fmla="*/ 278 h 310"/>
                  <a:gd name="T18" fmla="*/ 124 w 246"/>
                  <a:gd name="T19" fmla="*/ 287 h 310"/>
                  <a:gd name="T20" fmla="*/ 120 w 246"/>
                  <a:gd name="T21" fmla="*/ 296 h 310"/>
                  <a:gd name="T22" fmla="*/ 121 w 246"/>
                  <a:gd name="T23" fmla="*/ 305 h 310"/>
                  <a:gd name="T24" fmla="*/ 130 w 246"/>
                  <a:gd name="T25" fmla="*/ 310 h 310"/>
                  <a:gd name="T26" fmla="*/ 139 w 246"/>
                  <a:gd name="T27" fmla="*/ 309 h 310"/>
                  <a:gd name="T28" fmla="*/ 154 w 246"/>
                  <a:gd name="T29" fmla="*/ 293 h 310"/>
                  <a:gd name="T30" fmla="*/ 180 w 246"/>
                  <a:gd name="T31" fmla="*/ 269 h 310"/>
                  <a:gd name="T32" fmla="*/ 207 w 246"/>
                  <a:gd name="T33" fmla="*/ 246 h 310"/>
                  <a:gd name="T34" fmla="*/ 231 w 246"/>
                  <a:gd name="T35" fmla="*/ 219 h 310"/>
                  <a:gd name="T36" fmla="*/ 245 w 246"/>
                  <a:gd name="T37" fmla="*/ 187 h 310"/>
                  <a:gd name="T38" fmla="*/ 242 w 246"/>
                  <a:gd name="T39" fmla="*/ 153 h 310"/>
                  <a:gd name="T40" fmla="*/ 227 w 246"/>
                  <a:gd name="T41" fmla="*/ 120 h 310"/>
                  <a:gd name="T42" fmla="*/ 201 w 246"/>
                  <a:gd name="T43" fmla="*/ 94 h 310"/>
                  <a:gd name="T44" fmla="*/ 177 w 246"/>
                  <a:gd name="T45" fmla="*/ 74 h 310"/>
                  <a:gd name="T46" fmla="*/ 152 w 246"/>
                  <a:gd name="T47" fmla="*/ 60 h 310"/>
                  <a:gd name="T48" fmla="*/ 126 w 246"/>
                  <a:gd name="T49" fmla="*/ 43 h 310"/>
                  <a:gd name="T50" fmla="*/ 98 w 246"/>
                  <a:gd name="T51" fmla="*/ 28 h 310"/>
                  <a:gd name="T52" fmla="*/ 72 w 246"/>
                  <a:gd name="T53" fmla="*/ 16 h 310"/>
                  <a:gd name="T54" fmla="*/ 46 w 246"/>
                  <a:gd name="T55" fmla="*/ 7 h 310"/>
                  <a:gd name="T56" fmla="*/ 24 w 246"/>
                  <a:gd name="T57" fmla="*/ 1 h 310"/>
                  <a:gd name="T58" fmla="*/ 7 w 246"/>
                  <a:gd name="T59" fmla="*/ 1 h 310"/>
                  <a:gd name="T60" fmla="*/ 8 w 246"/>
                  <a:gd name="T61" fmla="*/ 6 h 310"/>
                  <a:gd name="T62" fmla="*/ 28 w 246"/>
                  <a:gd name="T63" fmla="*/ 14 h 310"/>
                  <a:gd name="T64" fmla="*/ 51 w 246"/>
                  <a:gd name="T65" fmla="*/ 24 h 310"/>
                  <a:gd name="T66" fmla="*/ 78 w 246"/>
                  <a:gd name="T67" fmla="*/ 37 h 310"/>
                  <a:gd name="T68" fmla="*/ 106 w 246"/>
                  <a:gd name="T69" fmla="*/ 51 h 310"/>
                  <a:gd name="T70" fmla="*/ 134 w 246"/>
                  <a:gd name="T71" fmla="*/ 69 h 310"/>
                  <a:gd name="T72" fmla="*/ 163 w 246"/>
                  <a:gd name="T73" fmla="*/ 87 h 310"/>
                  <a:gd name="T74" fmla="*/ 187 w 246"/>
                  <a:gd name="T75" fmla="*/ 105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601"/>
              <p:cNvSpPr>
                <a:spLocks/>
              </p:cNvSpPr>
              <p:nvPr/>
            </p:nvSpPr>
            <p:spPr bwMode="auto">
              <a:xfrm>
                <a:off x="4387" y="3191"/>
                <a:ext cx="14" cy="31"/>
              </a:xfrm>
              <a:custGeom>
                <a:avLst/>
                <a:gdLst>
                  <a:gd name="T0" fmla="*/ 31 w 83"/>
                  <a:gd name="T1" fmla="*/ 14 h 187"/>
                  <a:gd name="T2" fmla="*/ 29 w 83"/>
                  <a:gd name="T3" fmla="*/ 8 h 187"/>
                  <a:gd name="T4" fmla="*/ 25 w 83"/>
                  <a:gd name="T5" fmla="*/ 3 h 187"/>
                  <a:gd name="T6" fmla="*/ 19 w 83"/>
                  <a:gd name="T7" fmla="*/ 1 h 187"/>
                  <a:gd name="T8" fmla="*/ 14 w 83"/>
                  <a:gd name="T9" fmla="*/ 0 h 187"/>
                  <a:gd name="T10" fmla="*/ 8 w 83"/>
                  <a:gd name="T11" fmla="*/ 2 h 187"/>
                  <a:gd name="T12" fmla="*/ 3 w 83"/>
                  <a:gd name="T13" fmla="*/ 5 h 187"/>
                  <a:gd name="T14" fmla="*/ 0 w 83"/>
                  <a:gd name="T15" fmla="*/ 11 h 187"/>
                  <a:gd name="T16" fmla="*/ 0 w 83"/>
                  <a:gd name="T17" fmla="*/ 17 h 187"/>
                  <a:gd name="T18" fmla="*/ 5 w 83"/>
                  <a:gd name="T19" fmla="*/ 42 h 187"/>
                  <a:gd name="T20" fmla="*/ 15 w 83"/>
                  <a:gd name="T21" fmla="*/ 71 h 187"/>
                  <a:gd name="T22" fmla="*/ 27 w 83"/>
                  <a:gd name="T23" fmla="*/ 100 h 187"/>
                  <a:gd name="T24" fmla="*/ 41 w 83"/>
                  <a:gd name="T25" fmla="*/ 127 h 187"/>
                  <a:gd name="T26" fmla="*/ 55 w 83"/>
                  <a:gd name="T27" fmla="*/ 151 h 187"/>
                  <a:gd name="T28" fmla="*/ 68 w 83"/>
                  <a:gd name="T29" fmla="*/ 171 h 187"/>
                  <a:gd name="T30" fmla="*/ 77 w 83"/>
                  <a:gd name="T31" fmla="*/ 184 h 187"/>
                  <a:gd name="T32" fmla="*/ 83 w 83"/>
                  <a:gd name="T33" fmla="*/ 187 h 187"/>
                  <a:gd name="T34" fmla="*/ 80 w 83"/>
                  <a:gd name="T35" fmla="*/ 174 h 187"/>
                  <a:gd name="T36" fmla="*/ 75 w 83"/>
                  <a:gd name="T37" fmla="*/ 158 h 187"/>
                  <a:gd name="T38" fmla="*/ 68 w 83"/>
                  <a:gd name="T39" fmla="*/ 138 h 187"/>
                  <a:gd name="T40" fmla="*/ 59 w 83"/>
                  <a:gd name="T41" fmla="*/ 113 h 187"/>
                  <a:gd name="T42" fmla="*/ 51 w 83"/>
                  <a:gd name="T43" fmla="*/ 88 h 187"/>
                  <a:gd name="T44" fmla="*/ 43 w 83"/>
                  <a:gd name="T45" fmla="*/ 63 h 187"/>
                  <a:gd name="T46" fmla="*/ 36 w 83"/>
                  <a:gd name="T47" fmla="*/ 38 h 187"/>
                  <a:gd name="T48" fmla="*/ 31 w 83"/>
                  <a:gd name="T49" fmla="*/ 14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602"/>
              <p:cNvSpPr>
                <a:spLocks/>
              </p:cNvSpPr>
              <p:nvPr/>
            </p:nvSpPr>
            <p:spPr bwMode="auto">
              <a:xfrm>
                <a:off x="4381" y="3174"/>
                <a:ext cx="7" cy="16"/>
              </a:xfrm>
              <a:custGeom>
                <a:avLst/>
                <a:gdLst>
                  <a:gd name="T0" fmla="*/ 22 w 44"/>
                  <a:gd name="T1" fmla="*/ 10 h 94"/>
                  <a:gd name="T2" fmla="*/ 21 w 44"/>
                  <a:gd name="T3" fmla="*/ 6 h 94"/>
                  <a:gd name="T4" fmla="*/ 18 w 44"/>
                  <a:gd name="T5" fmla="*/ 2 h 94"/>
                  <a:gd name="T6" fmla="*/ 14 w 44"/>
                  <a:gd name="T7" fmla="*/ 0 h 94"/>
                  <a:gd name="T8" fmla="*/ 10 w 44"/>
                  <a:gd name="T9" fmla="*/ 0 h 94"/>
                  <a:gd name="T10" fmla="*/ 6 w 44"/>
                  <a:gd name="T11" fmla="*/ 1 h 94"/>
                  <a:gd name="T12" fmla="*/ 3 w 44"/>
                  <a:gd name="T13" fmla="*/ 3 h 94"/>
                  <a:gd name="T14" fmla="*/ 0 w 44"/>
                  <a:gd name="T15" fmla="*/ 7 h 94"/>
                  <a:gd name="T16" fmla="*/ 0 w 44"/>
                  <a:gd name="T17" fmla="*/ 11 h 94"/>
                  <a:gd name="T18" fmla="*/ 0 w 44"/>
                  <a:gd name="T19" fmla="*/ 24 h 94"/>
                  <a:gd name="T20" fmla="*/ 4 w 44"/>
                  <a:gd name="T21" fmla="*/ 38 h 94"/>
                  <a:gd name="T22" fmla="*/ 8 w 44"/>
                  <a:gd name="T23" fmla="*/ 52 h 94"/>
                  <a:gd name="T24" fmla="*/ 14 w 44"/>
                  <a:gd name="T25" fmla="*/ 65 h 94"/>
                  <a:gd name="T26" fmla="*/ 21 w 44"/>
                  <a:gd name="T27" fmla="*/ 78 h 94"/>
                  <a:gd name="T28" fmla="*/ 28 w 44"/>
                  <a:gd name="T29" fmla="*/ 87 h 94"/>
                  <a:gd name="T30" fmla="*/ 37 w 44"/>
                  <a:gd name="T31" fmla="*/ 93 h 94"/>
                  <a:gd name="T32" fmla="*/ 42 w 44"/>
                  <a:gd name="T33" fmla="*/ 94 h 94"/>
                  <a:gd name="T34" fmla="*/ 44 w 44"/>
                  <a:gd name="T35" fmla="*/ 76 h 94"/>
                  <a:gd name="T36" fmla="*/ 38 w 44"/>
                  <a:gd name="T37" fmla="*/ 54 h 94"/>
                  <a:gd name="T38" fmla="*/ 31 w 44"/>
                  <a:gd name="T39" fmla="*/ 32 h 94"/>
                  <a:gd name="T40" fmla="*/ 22 w 44"/>
                  <a:gd name="T41" fmla="*/ 1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603"/>
              <p:cNvSpPr>
                <a:spLocks/>
              </p:cNvSpPr>
              <p:nvPr/>
            </p:nvSpPr>
            <p:spPr bwMode="auto">
              <a:xfrm>
                <a:off x="4375" y="3163"/>
                <a:ext cx="6" cy="9"/>
              </a:xfrm>
              <a:custGeom>
                <a:avLst/>
                <a:gdLst>
                  <a:gd name="T0" fmla="*/ 20 w 38"/>
                  <a:gd name="T1" fmla="*/ 7 h 54"/>
                  <a:gd name="T2" fmla="*/ 20 w 38"/>
                  <a:gd name="T3" fmla="*/ 8 h 54"/>
                  <a:gd name="T4" fmla="*/ 20 w 38"/>
                  <a:gd name="T5" fmla="*/ 8 h 54"/>
                  <a:gd name="T6" fmla="*/ 20 w 38"/>
                  <a:gd name="T7" fmla="*/ 8 h 54"/>
                  <a:gd name="T8" fmla="*/ 20 w 38"/>
                  <a:gd name="T9" fmla="*/ 8 h 54"/>
                  <a:gd name="T10" fmla="*/ 19 w 38"/>
                  <a:gd name="T11" fmla="*/ 4 h 54"/>
                  <a:gd name="T12" fmla="*/ 15 w 38"/>
                  <a:gd name="T13" fmla="*/ 1 h 54"/>
                  <a:gd name="T14" fmla="*/ 12 w 38"/>
                  <a:gd name="T15" fmla="*/ 0 h 54"/>
                  <a:gd name="T16" fmla="*/ 7 w 38"/>
                  <a:gd name="T17" fmla="*/ 0 h 54"/>
                  <a:gd name="T18" fmla="*/ 4 w 38"/>
                  <a:gd name="T19" fmla="*/ 1 h 54"/>
                  <a:gd name="T20" fmla="*/ 1 w 38"/>
                  <a:gd name="T21" fmla="*/ 4 h 54"/>
                  <a:gd name="T22" fmla="*/ 0 w 38"/>
                  <a:gd name="T23" fmla="*/ 8 h 54"/>
                  <a:gd name="T24" fmla="*/ 0 w 38"/>
                  <a:gd name="T25" fmla="*/ 11 h 54"/>
                  <a:gd name="T26" fmla="*/ 1 w 38"/>
                  <a:gd name="T27" fmla="*/ 17 h 54"/>
                  <a:gd name="T28" fmla="*/ 4 w 38"/>
                  <a:gd name="T29" fmla="*/ 24 h 54"/>
                  <a:gd name="T30" fmla="*/ 8 w 38"/>
                  <a:gd name="T31" fmla="*/ 32 h 54"/>
                  <a:gd name="T32" fmla="*/ 14 w 38"/>
                  <a:gd name="T33" fmla="*/ 39 h 54"/>
                  <a:gd name="T34" fmla="*/ 20 w 38"/>
                  <a:gd name="T35" fmla="*/ 46 h 54"/>
                  <a:gd name="T36" fmla="*/ 27 w 38"/>
                  <a:gd name="T37" fmla="*/ 50 h 54"/>
                  <a:gd name="T38" fmla="*/ 33 w 38"/>
                  <a:gd name="T39" fmla="*/ 54 h 54"/>
                  <a:gd name="T40" fmla="*/ 38 w 38"/>
                  <a:gd name="T41" fmla="*/ 54 h 54"/>
                  <a:gd name="T42" fmla="*/ 36 w 38"/>
                  <a:gd name="T43" fmla="*/ 42 h 54"/>
                  <a:gd name="T44" fmla="*/ 32 w 38"/>
                  <a:gd name="T45" fmla="*/ 29 h 54"/>
                  <a:gd name="T46" fmla="*/ 25 w 38"/>
                  <a:gd name="T47" fmla="*/ 16 h 54"/>
                  <a:gd name="T48" fmla="*/ 20 w 38"/>
                  <a:gd name="T49" fmla="*/ 7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604"/>
              <p:cNvSpPr>
                <a:spLocks/>
              </p:cNvSpPr>
              <p:nvPr/>
            </p:nvSpPr>
            <p:spPr bwMode="auto">
              <a:xfrm>
                <a:off x="4370" y="3155"/>
                <a:ext cx="8" cy="6"/>
              </a:xfrm>
              <a:custGeom>
                <a:avLst/>
                <a:gdLst>
                  <a:gd name="T0" fmla="*/ 41 w 52"/>
                  <a:gd name="T1" fmla="*/ 27 h 36"/>
                  <a:gd name="T2" fmla="*/ 46 w 52"/>
                  <a:gd name="T3" fmla="*/ 24 h 36"/>
                  <a:gd name="T4" fmla="*/ 51 w 52"/>
                  <a:gd name="T5" fmla="*/ 21 h 36"/>
                  <a:gd name="T6" fmla="*/ 52 w 52"/>
                  <a:gd name="T7" fmla="*/ 16 h 36"/>
                  <a:gd name="T8" fmla="*/ 52 w 52"/>
                  <a:gd name="T9" fmla="*/ 12 h 36"/>
                  <a:gd name="T10" fmla="*/ 50 w 52"/>
                  <a:gd name="T11" fmla="*/ 6 h 36"/>
                  <a:gd name="T12" fmla="*/ 46 w 52"/>
                  <a:gd name="T13" fmla="*/ 2 h 36"/>
                  <a:gd name="T14" fmla="*/ 41 w 52"/>
                  <a:gd name="T15" fmla="*/ 0 h 36"/>
                  <a:gd name="T16" fmla="*/ 36 w 52"/>
                  <a:gd name="T17" fmla="*/ 0 h 36"/>
                  <a:gd name="T18" fmla="*/ 33 w 52"/>
                  <a:gd name="T19" fmla="*/ 0 h 36"/>
                  <a:gd name="T20" fmla="*/ 29 w 52"/>
                  <a:gd name="T21" fmla="*/ 1 h 36"/>
                  <a:gd name="T22" fmla="*/ 21 w 52"/>
                  <a:gd name="T23" fmla="*/ 4 h 36"/>
                  <a:gd name="T24" fmla="*/ 13 w 52"/>
                  <a:gd name="T25" fmla="*/ 8 h 36"/>
                  <a:gd name="T26" fmla="*/ 6 w 52"/>
                  <a:gd name="T27" fmla="*/ 15 h 36"/>
                  <a:gd name="T28" fmla="*/ 3 w 52"/>
                  <a:gd name="T29" fmla="*/ 22 h 36"/>
                  <a:gd name="T30" fmla="*/ 0 w 52"/>
                  <a:gd name="T31" fmla="*/ 29 h 36"/>
                  <a:gd name="T32" fmla="*/ 0 w 52"/>
                  <a:gd name="T33" fmla="*/ 31 h 36"/>
                  <a:gd name="T34" fmla="*/ 4 w 52"/>
                  <a:gd name="T35" fmla="*/ 33 h 36"/>
                  <a:gd name="T36" fmla="*/ 9 w 52"/>
                  <a:gd name="T37" fmla="*/ 36 h 36"/>
                  <a:gd name="T38" fmla="*/ 13 w 52"/>
                  <a:gd name="T39" fmla="*/ 36 h 36"/>
                  <a:gd name="T40" fmla="*/ 18 w 52"/>
                  <a:gd name="T41" fmla="*/ 36 h 36"/>
                  <a:gd name="T42" fmla="*/ 24 w 52"/>
                  <a:gd name="T43" fmla="*/ 33 h 36"/>
                  <a:gd name="T44" fmla="*/ 30 w 52"/>
                  <a:gd name="T45" fmla="*/ 32 h 36"/>
                  <a:gd name="T46" fmla="*/ 36 w 52"/>
                  <a:gd name="T47" fmla="*/ 30 h 36"/>
                  <a:gd name="T48" fmla="*/ 41 w 52"/>
                  <a:gd name="T49" fmla="*/ 27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05"/>
              <p:cNvSpPr>
                <a:spLocks/>
              </p:cNvSpPr>
              <p:nvPr/>
            </p:nvSpPr>
            <p:spPr bwMode="auto">
              <a:xfrm>
                <a:off x="4330" y="3145"/>
                <a:ext cx="33" cy="39"/>
              </a:xfrm>
              <a:custGeom>
                <a:avLst/>
                <a:gdLst>
                  <a:gd name="T0" fmla="*/ 73 w 198"/>
                  <a:gd name="T1" fmla="*/ 36 h 236"/>
                  <a:gd name="T2" fmla="*/ 58 w 198"/>
                  <a:gd name="T3" fmla="*/ 46 h 236"/>
                  <a:gd name="T4" fmla="*/ 46 w 198"/>
                  <a:gd name="T5" fmla="*/ 58 h 236"/>
                  <a:gd name="T6" fmla="*/ 33 w 198"/>
                  <a:gd name="T7" fmla="*/ 72 h 236"/>
                  <a:gd name="T8" fmla="*/ 22 w 198"/>
                  <a:gd name="T9" fmla="*/ 85 h 236"/>
                  <a:gd name="T10" fmla="*/ 14 w 198"/>
                  <a:gd name="T11" fmla="*/ 100 h 236"/>
                  <a:gd name="T12" fmla="*/ 7 w 198"/>
                  <a:gd name="T13" fmla="*/ 115 h 236"/>
                  <a:gd name="T14" fmla="*/ 2 w 198"/>
                  <a:gd name="T15" fmla="*/ 130 h 236"/>
                  <a:gd name="T16" fmla="*/ 0 w 198"/>
                  <a:gd name="T17" fmla="*/ 146 h 236"/>
                  <a:gd name="T18" fmla="*/ 2 w 198"/>
                  <a:gd name="T19" fmla="*/ 170 h 236"/>
                  <a:gd name="T20" fmla="*/ 12 w 198"/>
                  <a:gd name="T21" fmla="*/ 190 h 236"/>
                  <a:gd name="T22" fmla="*/ 26 w 198"/>
                  <a:gd name="T23" fmla="*/ 207 h 236"/>
                  <a:gd name="T24" fmla="*/ 43 w 198"/>
                  <a:gd name="T25" fmla="*/ 220 h 236"/>
                  <a:gd name="T26" fmla="*/ 64 w 198"/>
                  <a:gd name="T27" fmla="*/ 229 h 236"/>
                  <a:gd name="T28" fmla="*/ 88 w 198"/>
                  <a:gd name="T29" fmla="*/ 235 h 236"/>
                  <a:gd name="T30" fmla="*/ 110 w 198"/>
                  <a:gd name="T31" fmla="*/ 236 h 236"/>
                  <a:gd name="T32" fmla="*/ 132 w 198"/>
                  <a:gd name="T33" fmla="*/ 232 h 236"/>
                  <a:gd name="T34" fmla="*/ 137 w 198"/>
                  <a:gd name="T35" fmla="*/ 232 h 236"/>
                  <a:gd name="T36" fmla="*/ 142 w 198"/>
                  <a:gd name="T37" fmla="*/ 230 h 236"/>
                  <a:gd name="T38" fmla="*/ 145 w 198"/>
                  <a:gd name="T39" fmla="*/ 226 h 236"/>
                  <a:gd name="T40" fmla="*/ 146 w 198"/>
                  <a:gd name="T41" fmla="*/ 221 h 236"/>
                  <a:gd name="T42" fmla="*/ 145 w 198"/>
                  <a:gd name="T43" fmla="*/ 219 h 236"/>
                  <a:gd name="T44" fmla="*/ 142 w 198"/>
                  <a:gd name="T45" fmla="*/ 219 h 236"/>
                  <a:gd name="T46" fmla="*/ 137 w 198"/>
                  <a:gd name="T47" fmla="*/ 217 h 236"/>
                  <a:gd name="T48" fmla="*/ 131 w 198"/>
                  <a:gd name="T49" fmla="*/ 217 h 236"/>
                  <a:gd name="T50" fmla="*/ 124 w 198"/>
                  <a:gd name="T51" fmla="*/ 217 h 236"/>
                  <a:gd name="T52" fmla="*/ 118 w 198"/>
                  <a:gd name="T53" fmla="*/ 217 h 236"/>
                  <a:gd name="T54" fmla="*/ 112 w 198"/>
                  <a:gd name="T55" fmla="*/ 217 h 236"/>
                  <a:gd name="T56" fmla="*/ 109 w 198"/>
                  <a:gd name="T57" fmla="*/ 217 h 236"/>
                  <a:gd name="T58" fmla="*/ 97 w 198"/>
                  <a:gd name="T59" fmla="*/ 216 h 236"/>
                  <a:gd name="T60" fmla="*/ 87 w 198"/>
                  <a:gd name="T61" fmla="*/ 215 h 236"/>
                  <a:gd name="T62" fmla="*/ 75 w 198"/>
                  <a:gd name="T63" fmla="*/ 214 h 236"/>
                  <a:gd name="T64" fmla="*/ 63 w 198"/>
                  <a:gd name="T65" fmla="*/ 211 h 236"/>
                  <a:gd name="T66" fmla="*/ 51 w 198"/>
                  <a:gd name="T67" fmla="*/ 207 h 236"/>
                  <a:gd name="T68" fmla="*/ 40 w 198"/>
                  <a:gd name="T69" fmla="*/ 199 h 236"/>
                  <a:gd name="T70" fmla="*/ 29 w 198"/>
                  <a:gd name="T71" fmla="*/ 189 h 236"/>
                  <a:gd name="T72" fmla="*/ 17 w 198"/>
                  <a:gd name="T73" fmla="*/ 174 h 236"/>
                  <a:gd name="T74" fmla="*/ 15 w 198"/>
                  <a:gd name="T75" fmla="*/ 157 h 236"/>
                  <a:gd name="T76" fmla="*/ 16 w 198"/>
                  <a:gd name="T77" fmla="*/ 141 h 236"/>
                  <a:gd name="T78" fmla="*/ 21 w 198"/>
                  <a:gd name="T79" fmla="*/ 124 h 236"/>
                  <a:gd name="T80" fmla="*/ 28 w 198"/>
                  <a:gd name="T81" fmla="*/ 109 h 236"/>
                  <a:gd name="T82" fmla="*/ 39 w 198"/>
                  <a:gd name="T83" fmla="*/ 96 h 236"/>
                  <a:gd name="T84" fmla="*/ 50 w 198"/>
                  <a:gd name="T85" fmla="*/ 82 h 236"/>
                  <a:gd name="T86" fmla="*/ 63 w 198"/>
                  <a:gd name="T87" fmla="*/ 70 h 236"/>
                  <a:gd name="T88" fmla="*/ 78 w 198"/>
                  <a:gd name="T89" fmla="*/ 59 h 236"/>
                  <a:gd name="T90" fmla="*/ 94 w 198"/>
                  <a:gd name="T91" fmla="*/ 49 h 236"/>
                  <a:gd name="T92" fmla="*/ 110 w 198"/>
                  <a:gd name="T93" fmla="*/ 39 h 236"/>
                  <a:gd name="T94" fmla="*/ 126 w 198"/>
                  <a:gd name="T95" fmla="*/ 31 h 236"/>
                  <a:gd name="T96" fmla="*/ 142 w 198"/>
                  <a:gd name="T97" fmla="*/ 24 h 236"/>
                  <a:gd name="T98" fmla="*/ 158 w 198"/>
                  <a:gd name="T99" fmla="*/ 19 h 236"/>
                  <a:gd name="T100" fmla="*/ 172 w 198"/>
                  <a:gd name="T101" fmla="*/ 13 h 236"/>
                  <a:gd name="T102" fmla="*/ 186 w 198"/>
                  <a:gd name="T103" fmla="*/ 10 h 236"/>
                  <a:gd name="T104" fmla="*/ 198 w 198"/>
                  <a:gd name="T105" fmla="*/ 7 h 236"/>
                  <a:gd name="T106" fmla="*/ 190 w 198"/>
                  <a:gd name="T107" fmla="*/ 3 h 236"/>
                  <a:gd name="T108" fmla="*/ 177 w 198"/>
                  <a:gd name="T109" fmla="*/ 0 h 236"/>
                  <a:gd name="T110" fmla="*/ 162 w 198"/>
                  <a:gd name="T111" fmla="*/ 3 h 236"/>
                  <a:gd name="T112" fmla="*/ 144 w 198"/>
                  <a:gd name="T113" fmla="*/ 6 h 236"/>
                  <a:gd name="T114" fmla="*/ 124 w 198"/>
                  <a:gd name="T115" fmla="*/ 12 h 236"/>
                  <a:gd name="T116" fmla="*/ 105 w 198"/>
                  <a:gd name="T117" fmla="*/ 19 h 236"/>
                  <a:gd name="T118" fmla="*/ 88 w 198"/>
                  <a:gd name="T119" fmla="*/ 28 h 236"/>
                  <a:gd name="T120" fmla="*/ 73 w 198"/>
                  <a:gd name="T121" fmla="*/ 3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606"/>
              <p:cNvSpPr>
                <a:spLocks/>
              </p:cNvSpPr>
              <p:nvPr/>
            </p:nvSpPr>
            <p:spPr bwMode="auto">
              <a:xfrm>
                <a:off x="4386" y="3145"/>
                <a:ext cx="22" cy="30"/>
              </a:xfrm>
              <a:custGeom>
                <a:avLst/>
                <a:gdLst>
                  <a:gd name="T0" fmla="*/ 108 w 128"/>
                  <a:gd name="T1" fmla="*/ 61 h 183"/>
                  <a:gd name="T2" fmla="*/ 111 w 128"/>
                  <a:gd name="T3" fmla="*/ 80 h 183"/>
                  <a:gd name="T4" fmla="*/ 109 w 128"/>
                  <a:gd name="T5" fmla="*/ 97 h 183"/>
                  <a:gd name="T6" fmla="*/ 101 w 128"/>
                  <a:gd name="T7" fmla="*/ 110 h 183"/>
                  <a:gd name="T8" fmla="*/ 89 w 128"/>
                  <a:gd name="T9" fmla="*/ 123 h 183"/>
                  <a:gd name="T10" fmla="*/ 75 w 128"/>
                  <a:gd name="T11" fmla="*/ 134 h 183"/>
                  <a:gd name="T12" fmla="*/ 60 w 128"/>
                  <a:gd name="T13" fmla="*/ 145 h 183"/>
                  <a:gd name="T14" fmla="*/ 43 w 128"/>
                  <a:gd name="T15" fmla="*/ 156 h 183"/>
                  <a:gd name="T16" fmla="*/ 29 w 128"/>
                  <a:gd name="T17" fmla="*/ 167 h 183"/>
                  <a:gd name="T18" fmla="*/ 27 w 128"/>
                  <a:gd name="T19" fmla="*/ 170 h 183"/>
                  <a:gd name="T20" fmla="*/ 26 w 128"/>
                  <a:gd name="T21" fmla="*/ 172 h 183"/>
                  <a:gd name="T22" fmla="*/ 26 w 128"/>
                  <a:gd name="T23" fmla="*/ 176 h 183"/>
                  <a:gd name="T24" fmla="*/ 28 w 128"/>
                  <a:gd name="T25" fmla="*/ 179 h 183"/>
                  <a:gd name="T26" fmla="*/ 30 w 128"/>
                  <a:gd name="T27" fmla="*/ 182 h 183"/>
                  <a:gd name="T28" fmla="*/ 34 w 128"/>
                  <a:gd name="T29" fmla="*/ 183 h 183"/>
                  <a:gd name="T30" fmla="*/ 37 w 128"/>
                  <a:gd name="T31" fmla="*/ 183 h 183"/>
                  <a:gd name="T32" fmla="*/ 41 w 128"/>
                  <a:gd name="T33" fmla="*/ 182 h 183"/>
                  <a:gd name="T34" fmla="*/ 58 w 128"/>
                  <a:gd name="T35" fmla="*/ 171 h 183"/>
                  <a:gd name="T36" fmla="*/ 76 w 128"/>
                  <a:gd name="T37" fmla="*/ 160 h 183"/>
                  <a:gd name="T38" fmla="*/ 92 w 128"/>
                  <a:gd name="T39" fmla="*/ 147 h 183"/>
                  <a:gd name="T40" fmla="*/ 108 w 128"/>
                  <a:gd name="T41" fmla="*/ 132 h 183"/>
                  <a:gd name="T42" fmla="*/ 118 w 128"/>
                  <a:gd name="T43" fmla="*/ 116 h 183"/>
                  <a:gd name="T44" fmla="*/ 125 w 128"/>
                  <a:gd name="T45" fmla="*/ 98 h 183"/>
                  <a:gd name="T46" fmla="*/ 128 w 128"/>
                  <a:gd name="T47" fmla="*/ 78 h 183"/>
                  <a:gd name="T48" fmla="*/ 123 w 128"/>
                  <a:gd name="T49" fmla="*/ 58 h 183"/>
                  <a:gd name="T50" fmla="*/ 112 w 128"/>
                  <a:gd name="T51" fmla="*/ 41 h 183"/>
                  <a:gd name="T52" fmla="*/ 98 w 128"/>
                  <a:gd name="T53" fmla="*/ 28 h 183"/>
                  <a:gd name="T54" fmla="*/ 80 w 128"/>
                  <a:gd name="T55" fmla="*/ 16 h 183"/>
                  <a:gd name="T56" fmla="*/ 61 w 128"/>
                  <a:gd name="T57" fmla="*/ 8 h 183"/>
                  <a:gd name="T58" fmla="*/ 41 w 128"/>
                  <a:gd name="T59" fmla="*/ 2 h 183"/>
                  <a:gd name="T60" fmla="*/ 23 w 128"/>
                  <a:gd name="T61" fmla="*/ 0 h 183"/>
                  <a:gd name="T62" fmla="*/ 9 w 128"/>
                  <a:gd name="T63" fmla="*/ 1 h 183"/>
                  <a:gd name="T64" fmla="*/ 0 w 128"/>
                  <a:gd name="T65" fmla="*/ 6 h 183"/>
                  <a:gd name="T66" fmla="*/ 16 w 128"/>
                  <a:gd name="T67" fmla="*/ 10 h 183"/>
                  <a:gd name="T68" fmla="*/ 33 w 128"/>
                  <a:gd name="T69" fmla="*/ 14 h 183"/>
                  <a:gd name="T70" fmla="*/ 48 w 128"/>
                  <a:gd name="T71" fmla="*/ 17 h 183"/>
                  <a:gd name="T72" fmla="*/ 63 w 128"/>
                  <a:gd name="T73" fmla="*/ 22 h 183"/>
                  <a:gd name="T74" fmla="*/ 77 w 128"/>
                  <a:gd name="T75" fmla="*/ 28 h 183"/>
                  <a:gd name="T76" fmla="*/ 90 w 128"/>
                  <a:gd name="T77" fmla="*/ 36 h 183"/>
                  <a:gd name="T78" fmla="*/ 101 w 128"/>
                  <a:gd name="T79" fmla="*/ 46 h 183"/>
                  <a:gd name="T80" fmla="*/ 108 w 128"/>
                  <a:gd name="T81" fmla="*/ 61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607"/>
              <p:cNvSpPr>
                <a:spLocks/>
              </p:cNvSpPr>
              <p:nvPr/>
            </p:nvSpPr>
            <p:spPr bwMode="auto">
              <a:xfrm>
                <a:off x="4309" y="3138"/>
                <a:ext cx="53" cy="63"/>
              </a:xfrm>
              <a:custGeom>
                <a:avLst/>
                <a:gdLst>
                  <a:gd name="T0" fmla="*/ 101 w 323"/>
                  <a:gd name="T1" fmla="*/ 70 h 379"/>
                  <a:gd name="T2" fmla="*/ 54 w 323"/>
                  <a:gd name="T3" fmla="*/ 115 h 379"/>
                  <a:gd name="T4" fmla="*/ 18 w 323"/>
                  <a:gd name="T5" fmla="*/ 167 h 379"/>
                  <a:gd name="T6" fmla="*/ 0 w 323"/>
                  <a:gd name="T7" fmla="*/ 227 h 379"/>
                  <a:gd name="T8" fmla="*/ 4 w 323"/>
                  <a:gd name="T9" fmla="*/ 267 h 379"/>
                  <a:gd name="T10" fmla="*/ 11 w 323"/>
                  <a:gd name="T11" fmla="*/ 283 h 379"/>
                  <a:gd name="T12" fmla="*/ 21 w 323"/>
                  <a:gd name="T13" fmla="*/ 298 h 379"/>
                  <a:gd name="T14" fmla="*/ 34 w 323"/>
                  <a:gd name="T15" fmla="*/ 311 h 379"/>
                  <a:gd name="T16" fmla="*/ 57 w 323"/>
                  <a:gd name="T17" fmla="*/ 325 h 379"/>
                  <a:gd name="T18" fmla="*/ 87 w 323"/>
                  <a:gd name="T19" fmla="*/ 340 h 379"/>
                  <a:gd name="T20" fmla="*/ 120 w 323"/>
                  <a:gd name="T21" fmla="*/ 351 h 379"/>
                  <a:gd name="T22" fmla="*/ 153 w 323"/>
                  <a:gd name="T23" fmla="*/ 360 h 379"/>
                  <a:gd name="T24" fmla="*/ 187 w 323"/>
                  <a:gd name="T25" fmla="*/ 367 h 379"/>
                  <a:gd name="T26" fmla="*/ 221 w 323"/>
                  <a:gd name="T27" fmla="*/ 372 h 379"/>
                  <a:gd name="T28" fmla="*/ 256 w 323"/>
                  <a:gd name="T29" fmla="*/ 375 h 379"/>
                  <a:gd name="T30" fmla="*/ 290 w 323"/>
                  <a:gd name="T31" fmla="*/ 378 h 379"/>
                  <a:gd name="T32" fmla="*/ 312 w 323"/>
                  <a:gd name="T33" fmla="*/ 379 h 379"/>
                  <a:gd name="T34" fmla="*/ 320 w 323"/>
                  <a:gd name="T35" fmla="*/ 372 h 379"/>
                  <a:gd name="T36" fmla="*/ 323 w 323"/>
                  <a:gd name="T37" fmla="*/ 360 h 379"/>
                  <a:gd name="T38" fmla="*/ 316 w 323"/>
                  <a:gd name="T39" fmla="*/ 352 h 379"/>
                  <a:gd name="T40" fmla="*/ 295 w 323"/>
                  <a:gd name="T41" fmla="*/ 351 h 379"/>
                  <a:gd name="T42" fmla="*/ 263 w 323"/>
                  <a:gd name="T43" fmla="*/ 350 h 379"/>
                  <a:gd name="T44" fmla="*/ 231 w 323"/>
                  <a:gd name="T45" fmla="*/ 348 h 379"/>
                  <a:gd name="T46" fmla="*/ 200 w 323"/>
                  <a:gd name="T47" fmla="*/ 343 h 379"/>
                  <a:gd name="T48" fmla="*/ 168 w 323"/>
                  <a:gd name="T49" fmla="*/ 337 h 379"/>
                  <a:gd name="T50" fmla="*/ 136 w 323"/>
                  <a:gd name="T51" fmla="*/ 329 h 379"/>
                  <a:gd name="T52" fmla="*/ 106 w 323"/>
                  <a:gd name="T53" fmla="*/ 320 h 379"/>
                  <a:gd name="T54" fmla="*/ 76 w 323"/>
                  <a:gd name="T55" fmla="*/ 306 h 379"/>
                  <a:gd name="T56" fmla="*/ 51 w 323"/>
                  <a:gd name="T57" fmla="*/ 291 h 379"/>
                  <a:gd name="T58" fmla="*/ 35 w 323"/>
                  <a:gd name="T59" fmla="*/ 269 h 379"/>
                  <a:gd name="T60" fmla="*/ 31 w 323"/>
                  <a:gd name="T61" fmla="*/ 239 h 379"/>
                  <a:gd name="T62" fmla="*/ 38 w 323"/>
                  <a:gd name="T63" fmla="*/ 197 h 379"/>
                  <a:gd name="T64" fmla="*/ 51 w 323"/>
                  <a:gd name="T65" fmla="*/ 165 h 379"/>
                  <a:gd name="T66" fmla="*/ 68 w 323"/>
                  <a:gd name="T67" fmla="*/ 136 h 379"/>
                  <a:gd name="T68" fmla="*/ 89 w 323"/>
                  <a:gd name="T69" fmla="*/ 111 h 379"/>
                  <a:gd name="T70" fmla="*/ 114 w 323"/>
                  <a:gd name="T71" fmla="*/ 88 h 379"/>
                  <a:gd name="T72" fmla="*/ 144 w 323"/>
                  <a:gd name="T73" fmla="*/ 64 h 379"/>
                  <a:gd name="T74" fmla="*/ 181 w 323"/>
                  <a:gd name="T75" fmla="*/ 41 h 379"/>
                  <a:gd name="T76" fmla="*/ 219 w 323"/>
                  <a:gd name="T77" fmla="*/ 22 h 379"/>
                  <a:gd name="T78" fmla="*/ 253 w 323"/>
                  <a:gd name="T79" fmla="*/ 7 h 379"/>
                  <a:gd name="T80" fmla="*/ 255 w 323"/>
                  <a:gd name="T81" fmla="*/ 0 h 379"/>
                  <a:gd name="T82" fmla="*/ 221 w 323"/>
                  <a:gd name="T83" fmla="*/ 5 h 379"/>
                  <a:gd name="T84" fmla="*/ 181 w 323"/>
                  <a:gd name="T85" fmla="*/ 19 h 379"/>
                  <a:gd name="T86" fmla="*/ 142 w 323"/>
                  <a:gd name="T87" fmla="*/ 39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608"/>
              <p:cNvSpPr>
                <a:spLocks/>
              </p:cNvSpPr>
              <p:nvPr/>
            </p:nvSpPr>
            <p:spPr bwMode="auto">
              <a:xfrm>
                <a:off x="4384" y="3136"/>
                <a:ext cx="47" cy="42"/>
              </a:xfrm>
              <a:custGeom>
                <a:avLst/>
                <a:gdLst>
                  <a:gd name="T0" fmla="*/ 235 w 282"/>
                  <a:gd name="T1" fmla="*/ 78 h 253"/>
                  <a:gd name="T2" fmla="*/ 248 w 282"/>
                  <a:gd name="T3" fmla="*/ 92 h 253"/>
                  <a:gd name="T4" fmla="*/ 255 w 282"/>
                  <a:gd name="T5" fmla="*/ 108 h 253"/>
                  <a:gd name="T6" fmla="*/ 259 w 282"/>
                  <a:gd name="T7" fmla="*/ 125 h 253"/>
                  <a:gd name="T8" fmla="*/ 259 w 282"/>
                  <a:gd name="T9" fmla="*/ 144 h 253"/>
                  <a:gd name="T10" fmla="*/ 257 w 282"/>
                  <a:gd name="T11" fmla="*/ 159 h 253"/>
                  <a:gd name="T12" fmla="*/ 252 w 282"/>
                  <a:gd name="T13" fmla="*/ 171 h 253"/>
                  <a:gd name="T14" fmla="*/ 244 w 282"/>
                  <a:gd name="T15" fmla="*/ 184 h 253"/>
                  <a:gd name="T16" fmla="*/ 236 w 282"/>
                  <a:gd name="T17" fmla="*/ 194 h 253"/>
                  <a:gd name="T18" fmla="*/ 225 w 282"/>
                  <a:gd name="T19" fmla="*/ 206 h 253"/>
                  <a:gd name="T20" fmla="*/ 215 w 282"/>
                  <a:gd name="T21" fmla="*/ 215 h 253"/>
                  <a:gd name="T22" fmla="*/ 204 w 282"/>
                  <a:gd name="T23" fmla="*/ 225 h 253"/>
                  <a:gd name="T24" fmla="*/ 194 w 282"/>
                  <a:gd name="T25" fmla="*/ 236 h 253"/>
                  <a:gd name="T26" fmla="*/ 191 w 282"/>
                  <a:gd name="T27" fmla="*/ 239 h 253"/>
                  <a:gd name="T28" fmla="*/ 190 w 282"/>
                  <a:gd name="T29" fmla="*/ 242 h 253"/>
                  <a:gd name="T30" fmla="*/ 191 w 282"/>
                  <a:gd name="T31" fmla="*/ 246 h 253"/>
                  <a:gd name="T32" fmla="*/ 194 w 282"/>
                  <a:gd name="T33" fmla="*/ 249 h 253"/>
                  <a:gd name="T34" fmla="*/ 197 w 282"/>
                  <a:gd name="T35" fmla="*/ 252 h 253"/>
                  <a:gd name="T36" fmla="*/ 201 w 282"/>
                  <a:gd name="T37" fmla="*/ 253 h 253"/>
                  <a:gd name="T38" fmla="*/ 205 w 282"/>
                  <a:gd name="T39" fmla="*/ 252 h 253"/>
                  <a:gd name="T40" fmla="*/ 209 w 282"/>
                  <a:gd name="T41" fmla="*/ 249 h 253"/>
                  <a:gd name="T42" fmla="*/ 232 w 282"/>
                  <a:gd name="T43" fmla="*/ 234 h 253"/>
                  <a:gd name="T44" fmla="*/ 251 w 282"/>
                  <a:gd name="T45" fmla="*/ 215 h 253"/>
                  <a:gd name="T46" fmla="*/ 267 w 282"/>
                  <a:gd name="T47" fmla="*/ 192 h 253"/>
                  <a:gd name="T48" fmla="*/ 278 w 282"/>
                  <a:gd name="T49" fmla="*/ 168 h 253"/>
                  <a:gd name="T50" fmla="*/ 282 w 282"/>
                  <a:gd name="T51" fmla="*/ 141 h 253"/>
                  <a:gd name="T52" fmla="*/ 279 w 282"/>
                  <a:gd name="T53" fmla="*/ 116 h 253"/>
                  <a:gd name="T54" fmla="*/ 270 w 282"/>
                  <a:gd name="T55" fmla="*/ 92 h 253"/>
                  <a:gd name="T56" fmla="*/ 251 w 282"/>
                  <a:gd name="T57" fmla="*/ 70 h 253"/>
                  <a:gd name="T58" fmla="*/ 237 w 282"/>
                  <a:gd name="T59" fmla="*/ 59 h 253"/>
                  <a:gd name="T60" fmla="*/ 221 w 282"/>
                  <a:gd name="T61" fmla="*/ 48 h 253"/>
                  <a:gd name="T62" fmla="*/ 202 w 282"/>
                  <a:gd name="T63" fmla="*/ 39 h 253"/>
                  <a:gd name="T64" fmla="*/ 183 w 282"/>
                  <a:gd name="T65" fmla="*/ 31 h 253"/>
                  <a:gd name="T66" fmla="*/ 163 w 282"/>
                  <a:gd name="T67" fmla="*/ 24 h 253"/>
                  <a:gd name="T68" fmla="*/ 142 w 282"/>
                  <a:gd name="T69" fmla="*/ 18 h 253"/>
                  <a:gd name="T70" fmla="*/ 122 w 282"/>
                  <a:gd name="T71" fmla="*/ 13 h 253"/>
                  <a:gd name="T72" fmla="*/ 101 w 282"/>
                  <a:gd name="T73" fmla="*/ 8 h 253"/>
                  <a:gd name="T74" fmla="*/ 82 w 282"/>
                  <a:gd name="T75" fmla="*/ 5 h 253"/>
                  <a:gd name="T76" fmla="*/ 63 w 282"/>
                  <a:gd name="T77" fmla="*/ 2 h 253"/>
                  <a:gd name="T78" fmla="*/ 47 w 282"/>
                  <a:gd name="T79" fmla="*/ 0 h 253"/>
                  <a:gd name="T80" fmla="*/ 32 w 282"/>
                  <a:gd name="T81" fmla="*/ 0 h 253"/>
                  <a:gd name="T82" fmla="*/ 19 w 282"/>
                  <a:gd name="T83" fmla="*/ 0 h 253"/>
                  <a:gd name="T84" fmla="*/ 10 w 282"/>
                  <a:gd name="T85" fmla="*/ 1 h 253"/>
                  <a:gd name="T86" fmla="*/ 4 w 282"/>
                  <a:gd name="T87" fmla="*/ 4 h 253"/>
                  <a:gd name="T88" fmla="*/ 0 w 282"/>
                  <a:gd name="T89" fmla="*/ 6 h 253"/>
                  <a:gd name="T90" fmla="*/ 12 w 282"/>
                  <a:gd name="T91" fmla="*/ 8 h 253"/>
                  <a:gd name="T92" fmla="*/ 25 w 282"/>
                  <a:gd name="T93" fmla="*/ 9 h 253"/>
                  <a:gd name="T94" fmla="*/ 38 w 282"/>
                  <a:gd name="T95" fmla="*/ 12 h 253"/>
                  <a:gd name="T96" fmla="*/ 52 w 282"/>
                  <a:gd name="T97" fmla="*/ 14 h 253"/>
                  <a:gd name="T98" fmla="*/ 67 w 282"/>
                  <a:gd name="T99" fmla="*/ 16 h 253"/>
                  <a:gd name="T100" fmla="*/ 82 w 282"/>
                  <a:gd name="T101" fmla="*/ 18 h 253"/>
                  <a:gd name="T102" fmla="*/ 97 w 282"/>
                  <a:gd name="T103" fmla="*/ 22 h 253"/>
                  <a:gd name="T104" fmla="*/ 114 w 282"/>
                  <a:gd name="T105" fmla="*/ 25 h 253"/>
                  <a:gd name="T106" fmla="*/ 129 w 282"/>
                  <a:gd name="T107" fmla="*/ 30 h 253"/>
                  <a:gd name="T108" fmla="*/ 146 w 282"/>
                  <a:gd name="T109" fmla="*/ 35 h 253"/>
                  <a:gd name="T110" fmla="*/ 162 w 282"/>
                  <a:gd name="T111" fmla="*/ 40 h 253"/>
                  <a:gd name="T112" fmla="*/ 177 w 282"/>
                  <a:gd name="T113" fmla="*/ 46 h 253"/>
                  <a:gd name="T114" fmla="*/ 192 w 282"/>
                  <a:gd name="T115" fmla="*/ 53 h 253"/>
                  <a:gd name="T116" fmla="*/ 208 w 282"/>
                  <a:gd name="T117" fmla="*/ 60 h 253"/>
                  <a:gd name="T118" fmla="*/ 222 w 282"/>
                  <a:gd name="T119" fmla="*/ 69 h 253"/>
                  <a:gd name="T120" fmla="*/ 235 w 282"/>
                  <a:gd name="T121" fmla="*/ 78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609"/>
              <p:cNvSpPr>
                <a:spLocks/>
              </p:cNvSpPr>
              <p:nvPr/>
            </p:nvSpPr>
            <p:spPr bwMode="auto">
              <a:xfrm>
                <a:off x="4290" y="3159"/>
                <a:ext cx="19" cy="39"/>
              </a:xfrm>
              <a:custGeom>
                <a:avLst/>
                <a:gdLst>
                  <a:gd name="T0" fmla="*/ 0 w 115"/>
                  <a:gd name="T1" fmla="*/ 128 h 236"/>
                  <a:gd name="T2" fmla="*/ 0 w 115"/>
                  <a:gd name="T3" fmla="*/ 148 h 236"/>
                  <a:gd name="T4" fmla="*/ 5 w 115"/>
                  <a:gd name="T5" fmla="*/ 166 h 236"/>
                  <a:gd name="T6" fmla="*/ 13 w 115"/>
                  <a:gd name="T7" fmla="*/ 184 h 236"/>
                  <a:gd name="T8" fmla="*/ 24 w 115"/>
                  <a:gd name="T9" fmla="*/ 198 h 236"/>
                  <a:gd name="T10" fmla="*/ 39 w 115"/>
                  <a:gd name="T11" fmla="*/ 211 h 236"/>
                  <a:gd name="T12" fmla="*/ 55 w 115"/>
                  <a:gd name="T13" fmla="*/ 223 h 236"/>
                  <a:gd name="T14" fmla="*/ 74 w 115"/>
                  <a:gd name="T15" fmla="*/ 231 h 236"/>
                  <a:gd name="T16" fmla="*/ 92 w 115"/>
                  <a:gd name="T17" fmla="*/ 235 h 236"/>
                  <a:gd name="T18" fmla="*/ 98 w 115"/>
                  <a:gd name="T19" fmla="*/ 236 h 236"/>
                  <a:gd name="T20" fmla="*/ 104 w 115"/>
                  <a:gd name="T21" fmla="*/ 234 h 236"/>
                  <a:gd name="T22" fmla="*/ 109 w 115"/>
                  <a:gd name="T23" fmla="*/ 231 h 236"/>
                  <a:gd name="T24" fmla="*/ 111 w 115"/>
                  <a:gd name="T25" fmla="*/ 226 h 236"/>
                  <a:gd name="T26" fmla="*/ 111 w 115"/>
                  <a:gd name="T27" fmla="*/ 220 h 236"/>
                  <a:gd name="T28" fmla="*/ 110 w 115"/>
                  <a:gd name="T29" fmla="*/ 215 h 236"/>
                  <a:gd name="T30" fmla="*/ 107 w 115"/>
                  <a:gd name="T31" fmla="*/ 210 h 236"/>
                  <a:gd name="T32" fmla="*/ 101 w 115"/>
                  <a:gd name="T33" fmla="*/ 208 h 236"/>
                  <a:gd name="T34" fmla="*/ 82 w 115"/>
                  <a:gd name="T35" fmla="*/ 201 h 236"/>
                  <a:gd name="T36" fmla="*/ 64 w 115"/>
                  <a:gd name="T37" fmla="*/ 192 h 236"/>
                  <a:gd name="T38" fmla="*/ 50 w 115"/>
                  <a:gd name="T39" fmla="*/ 179 h 236"/>
                  <a:gd name="T40" fmla="*/ 40 w 115"/>
                  <a:gd name="T41" fmla="*/ 165 h 236"/>
                  <a:gd name="T42" fmla="*/ 33 w 115"/>
                  <a:gd name="T43" fmla="*/ 148 h 236"/>
                  <a:gd name="T44" fmla="*/ 29 w 115"/>
                  <a:gd name="T45" fmla="*/ 130 h 236"/>
                  <a:gd name="T46" fmla="*/ 29 w 115"/>
                  <a:gd name="T47" fmla="*/ 110 h 236"/>
                  <a:gd name="T48" fmla="*/ 35 w 115"/>
                  <a:gd name="T49" fmla="*/ 89 h 236"/>
                  <a:gd name="T50" fmla="*/ 43 w 115"/>
                  <a:gd name="T51" fmla="*/ 74 h 236"/>
                  <a:gd name="T52" fmla="*/ 56 w 115"/>
                  <a:gd name="T53" fmla="*/ 60 h 236"/>
                  <a:gd name="T54" fmla="*/ 70 w 115"/>
                  <a:gd name="T55" fmla="*/ 46 h 236"/>
                  <a:gd name="T56" fmla="*/ 85 w 115"/>
                  <a:gd name="T57" fmla="*/ 33 h 236"/>
                  <a:gd name="T58" fmla="*/ 98 w 115"/>
                  <a:gd name="T59" fmla="*/ 23 h 236"/>
                  <a:gd name="T60" fmla="*/ 109 w 115"/>
                  <a:gd name="T61" fmla="*/ 12 h 236"/>
                  <a:gd name="T62" fmla="*/ 115 w 115"/>
                  <a:gd name="T63" fmla="*/ 6 h 236"/>
                  <a:gd name="T64" fmla="*/ 115 w 115"/>
                  <a:gd name="T65" fmla="*/ 0 h 236"/>
                  <a:gd name="T66" fmla="*/ 102 w 115"/>
                  <a:gd name="T67" fmla="*/ 4 h 236"/>
                  <a:gd name="T68" fmla="*/ 85 w 115"/>
                  <a:gd name="T69" fmla="*/ 12 h 236"/>
                  <a:gd name="T70" fmla="*/ 68 w 115"/>
                  <a:gd name="T71" fmla="*/ 26 h 236"/>
                  <a:gd name="T72" fmla="*/ 49 w 115"/>
                  <a:gd name="T73" fmla="*/ 42 h 236"/>
                  <a:gd name="T74" fmla="*/ 32 w 115"/>
                  <a:gd name="T75" fmla="*/ 61 h 236"/>
                  <a:gd name="T76" fmla="*/ 17 w 115"/>
                  <a:gd name="T77" fmla="*/ 82 h 236"/>
                  <a:gd name="T78" fmla="*/ 6 w 115"/>
                  <a:gd name="T79" fmla="*/ 105 h 236"/>
                  <a:gd name="T80" fmla="*/ 0 w 115"/>
                  <a:gd name="T81" fmla="*/ 128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610"/>
              <p:cNvSpPr>
                <a:spLocks/>
              </p:cNvSpPr>
              <p:nvPr/>
            </p:nvSpPr>
            <p:spPr bwMode="auto">
              <a:xfrm>
                <a:off x="4423" y="3133"/>
                <a:ext cx="41" cy="52"/>
              </a:xfrm>
              <a:custGeom>
                <a:avLst/>
                <a:gdLst>
                  <a:gd name="T0" fmla="*/ 208 w 245"/>
                  <a:gd name="T1" fmla="*/ 124 h 310"/>
                  <a:gd name="T2" fmla="*/ 220 w 245"/>
                  <a:gd name="T3" fmla="*/ 144 h 310"/>
                  <a:gd name="T4" fmla="*/ 226 w 245"/>
                  <a:gd name="T5" fmla="*/ 164 h 310"/>
                  <a:gd name="T6" fmla="*/ 222 w 245"/>
                  <a:gd name="T7" fmla="*/ 187 h 310"/>
                  <a:gd name="T8" fmla="*/ 208 w 245"/>
                  <a:gd name="T9" fmla="*/ 209 h 310"/>
                  <a:gd name="T10" fmla="*/ 188 w 245"/>
                  <a:gd name="T11" fmla="*/ 229 h 310"/>
                  <a:gd name="T12" fmla="*/ 166 w 245"/>
                  <a:gd name="T13" fmla="*/ 246 h 310"/>
                  <a:gd name="T14" fmla="*/ 142 w 245"/>
                  <a:gd name="T15" fmla="*/ 264 h 310"/>
                  <a:gd name="T16" fmla="*/ 128 w 245"/>
                  <a:gd name="T17" fmla="*/ 278 h 310"/>
                  <a:gd name="T18" fmla="*/ 124 w 245"/>
                  <a:gd name="T19" fmla="*/ 287 h 310"/>
                  <a:gd name="T20" fmla="*/ 120 w 245"/>
                  <a:gd name="T21" fmla="*/ 296 h 310"/>
                  <a:gd name="T22" fmla="*/ 122 w 245"/>
                  <a:gd name="T23" fmla="*/ 306 h 310"/>
                  <a:gd name="T24" fmla="*/ 131 w 245"/>
                  <a:gd name="T25" fmla="*/ 310 h 310"/>
                  <a:gd name="T26" fmla="*/ 139 w 245"/>
                  <a:gd name="T27" fmla="*/ 309 h 310"/>
                  <a:gd name="T28" fmla="*/ 154 w 245"/>
                  <a:gd name="T29" fmla="*/ 292 h 310"/>
                  <a:gd name="T30" fmla="*/ 180 w 245"/>
                  <a:gd name="T31" fmla="*/ 269 h 310"/>
                  <a:gd name="T32" fmla="*/ 207 w 245"/>
                  <a:gd name="T33" fmla="*/ 246 h 310"/>
                  <a:gd name="T34" fmla="*/ 230 w 245"/>
                  <a:gd name="T35" fmla="*/ 219 h 310"/>
                  <a:gd name="T36" fmla="*/ 244 w 245"/>
                  <a:gd name="T37" fmla="*/ 186 h 310"/>
                  <a:gd name="T38" fmla="*/ 243 w 245"/>
                  <a:gd name="T39" fmla="*/ 152 h 310"/>
                  <a:gd name="T40" fmla="*/ 228 w 245"/>
                  <a:gd name="T41" fmla="*/ 119 h 310"/>
                  <a:gd name="T42" fmla="*/ 203 w 245"/>
                  <a:gd name="T43" fmla="*/ 93 h 310"/>
                  <a:gd name="T44" fmla="*/ 176 w 245"/>
                  <a:gd name="T45" fmla="*/ 76 h 310"/>
                  <a:gd name="T46" fmla="*/ 151 w 245"/>
                  <a:gd name="T47" fmla="*/ 61 h 310"/>
                  <a:gd name="T48" fmla="*/ 122 w 245"/>
                  <a:gd name="T49" fmla="*/ 46 h 310"/>
                  <a:gd name="T50" fmla="*/ 93 w 245"/>
                  <a:gd name="T51" fmla="*/ 31 h 310"/>
                  <a:gd name="T52" fmla="*/ 66 w 245"/>
                  <a:gd name="T53" fmla="*/ 18 h 310"/>
                  <a:gd name="T54" fmla="*/ 40 w 245"/>
                  <a:gd name="T55" fmla="*/ 8 h 310"/>
                  <a:gd name="T56" fmla="*/ 20 w 245"/>
                  <a:gd name="T57" fmla="*/ 1 h 310"/>
                  <a:gd name="T58" fmla="*/ 5 w 245"/>
                  <a:gd name="T59" fmla="*/ 0 h 310"/>
                  <a:gd name="T60" fmla="*/ 11 w 245"/>
                  <a:gd name="T61" fmla="*/ 8 h 310"/>
                  <a:gd name="T62" fmla="*/ 36 w 245"/>
                  <a:gd name="T63" fmla="*/ 20 h 310"/>
                  <a:gd name="T64" fmla="*/ 60 w 245"/>
                  <a:gd name="T65" fmla="*/ 31 h 310"/>
                  <a:gd name="T66" fmla="*/ 86 w 245"/>
                  <a:gd name="T67" fmla="*/ 44 h 310"/>
                  <a:gd name="T68" fmla="*/ 113 w 245"/>
                  <a:gd name="T69" fmla="*/ 57 h 310"/>
                  <a:gd name="T70" fmla="*/ 139 w 245"/>
                  <a:gd name="T71" fmla="*/ 71 h 310"/>
                  <a:gd name="T72" fmla="*/ 165 w 245"/>
                  <a:gd name="T73" fmla="*/ 88 h 310"/>
                  <a:gd name="T74" fmla="*/ 188 w 245"/>
                  <a:gd name="T75" fmla="*/ 106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611"/>
              <p:cNvSpPr>
                <a:spLocks/>
              </p:cNvSpPr>
              <p:nvPr/>
            </p:nvSpPr>
            <p:spPr bwMode="auto">
              <a:xfrm>
                <a:off x="4338" y="3209"/>
                <a:ext cx="125" cy="175"/>
              </a:xfrm>
              <a:custGeom>
                <a:avLst/>
                <a:gdLst>
                  <a:gd name="T0" fmla="*/ 0 w 125"/>
                  <a:gd name="T1" fmla="*/ 175 h 175"/>
                  <a:gd name="T2" fmla="*/ 0 w 125"/>
                  <a:gd name="T3" fmla="*/ 144 h 175"/>
                  <a:gd name="T4" fmla="*/ 11 w 125"/>
                  <a:gd name="T5" fmla="*/ 144 h 175"/>
                  <a:gd name="T6" fmla="*/ 11 w 125"/>
                  <a:gd name="T7" fmla="*/ 118 h 175"/>
                  <a:gd name="T8" fmla="*/ 23 w 125"/>
                  <a:gd name="T9" fmla="*/ 114 h 175"/>
                  <a:gd name="T10" fmla="*/ 20 w 125"/>
                  <a:gd name="T11" fmla="*/ 88 h 175"/>
                  <a:gd name="T12" fmla="*/ 30 w 125"/>
                  <a:gd name="T13" fmla="*/ 84 h 175"/>
                  <a:gd name="T14" fmla="*/ 30 w 125"/>
                  <a:gd name="T15" fmla="*/ 58 h 175"/>
                  <a:gd name="T16" fmla="*/ 39 w 125"/>
                  <a:gd name="T17" fmla="*/ 54 h 175"/>
                  <a:gd name="T18" fmla="*/ 39 w 125"/>
                  <a:gd name="T19" fmla="*/ 28 h 175"/>
                  <a:gd name="T20" fmla="*/ 48 w 125"/>
                  <a:gd name="T21" fmla="*/ 28 h 175"/>
                  <a:gd name="T22" fmla="*/ 56 w 125"/>
                  <a:gd name="T23" fmla="*/ 0 h 175"/>
                  <a:gd name="T24" fmla="*/ 80 w 125"/>
                  <a:gd name="T25" fmla="*/ 0 h 175"/>
                  <a:gd name="T26" fmla="*/ 81 w 125"/>
                  <a:gd name="T27" fmla="*/ 25 h 175"/>
                  <a:gd name="T28" fmla="*/ 92 w 125"/>
                  <a:gd name="T29" fmla="*/ 24 h 175"/>
                  <a:gd name="T30" fmla="*/ 93 w 125"/>
                  <a:gd name="T31" fmla="*/ 49 h 175"/>
                  <a:gd name="T32" fmla="*/ 102 w 125"/>
                  <a:gd name="T33" fmla="*/ 54 h 175"/>
                  <a:gd name="T34" fmla="*/ 99 w 125"/>
                  <a:gd name="T35" fmla="*/ 81 h 175"/>
                  <a:gd name="T36" fmla="*/ 114 w 125"/>
                  <a:gd name="T37" fmla="*/ 82 h 175"/>
                  <a:gd name="T38" fmla="*/ 107 w 125"/>
                  <a:gd name="T39" fmla="*/ 81 h 175"/>
                  <a:gd name="T40" fmla="*/ 108 w 125"/>
                  <a:gd name="T41" fmla="*/ 114 h 175"/>
                  <a:gd name="T42" fmla="*/ 117 w 125"/>
                  <a:gd name="T43" fmla="*/ 117 h 175"/>
                  <a:gd name="T44" fmla="*/ 122 w 125"/>
                  <a:gd name="T45" fmla="*/ 142 h 175"/>
                  <a:gd name="T46" fmla="*/ 125 w 125"/>
                  <a:gd name="T47" fmla="*/ 175 h 175"/>
                  <a:gd name="T48" fmla="*/ 0 w 125"/>
                  <a:gd name="T49" fmla="*/ 175 h 1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75"/>
                  <a:gd name="T77" fmla="*/ 125 w 125"/>
                  <a:gd name="T78" fmla="*/ 175 h 1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75">
                    <a:moveTo>
                      <a:pt x="0" y="175"/>
                    </a:moveTo>
                    <a:lnTo>
                      <a:pt x="0" y="144"/>
                    </a:lnTo>
                    <a:lnTo>
                      <a:pt x="11" y="144"/>
                    </a:lnTo>
                    <a:lnTo>
                      <a:pt x="11" y="118"/>
                    </a:lnTo>
                    <a:lnTo>
                      <a:pt x="23" y="114"/>
                    </a:lnTo>
                    <a:lnTo>
                      <a:pt x="20" y="88"/>
                    </a:lnTo>
                    <a:lnTo>
                      <a:pt x="30" y="84"/>
                    </a:lnTo>
                    <a:lnTo>
                      <a:pt x="30" y="58"/>
                    </a:lnTo>
                    <a:lnTo>
                      <a:pt x="39" y="54"/>
                    </a:lnTo>
                    <a:lnTo>
                      <a:pt x="39" y="28"/>
                    </a:lnTo>
                    <a:lnTo>
                      <a:pt x="48" y="28"/>
                    </a:lnTo>
                    <a:lnTo>
                      <a:pt x="56" y="0"/>
                    </a:lnTo>
                    <a:lnTo>
                      <a:pt x="80" y="0"/>
                    </a:lnTo>
                    <a:lnTo>
                      <a:pt x="81" y="25"/>
                    </a:lnTo>
                    <a:lnTo>
                      <a:pt x="92" y="24"/>
                    </a:lnTo>
                    <a:lnTo>
                      <a:pt x="93" y="49"/>
                    </a:lnTo>
                    <a:lnTo>
                      <a:pt x="102" y="54"/>
                    </a:lnTo>
                    <a:lnTo>
                      <a:pt x="99" y="81"/>
                    </a:lnTo>
                    <a:lnTo>
                      <a:pt x="114" y="82"/>
                    </a:lnTo>
                    <a:lnTo>
                      <a:pt x="107" y="81"/>
                    </a:lnTo>
                    <a:lnTo>
                      <a:pt x="108" y="114"/>
                    </a:lnTo>
                    <a:lnTo>
                      <a:pt x="117" y="117"/>
                    </a:lnTo>
                    <a:lnTo>
                      <a:pt x="122" y="142"/>
                    </a:lnTo>
                    <a:lnTo>
                      <a:pt x="125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4" name="Group 613"/>
            <p:cNvGrpSpPr>
              <a:grpSpLocks/>
            </p:cNvGrpSpPr>
            <p:nvPr/>
          </p:nvGrpSpPr>
          <p:grpSpPr bwMode="auto">
            <a:xfrm>
              <a:off x="5214938" y="1423989"/>
              <a:ext cx="814387" cy="862013"/>
              <a:chOff x="4180" y="744"/>
              <a:chExt cx="513" cy="543"/>
            </a:xfrm>
          </p:grpSpPr>
          <p:sp>
            <p:nvSpPr>
              <p:cNvPr id="1135" name="Rectangle 614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615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616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Text Box 617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9" name="Line 618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0" name="Line 619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1" name="Line 620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42" name="Group 245"/>
            <p:cNvGrpSpPr>
              <a:grpSpLocks/>
            </p:cNvGrpSpPr>
            <p:nvPr/>
          </p:nvGrpSpPr>
          <p:grpSpPr bwMode="auto">
            <a:xfrm>
              <a:off x="5961063" y="1987550"/>
              <a:ext cx="814387" cy="708025"/>
              <a:chOff x="2923" y="3345"/>
              <a:chExt cx="513" cy="446"/>
            </a:xfrm>
          </p:grpSpPr>
          <p:sp>
            <p:nvSpPr>
              <p:cNvPr id="1143" name="Rectangle 246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Rectangle 247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Text Box 248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46" name="Line 249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7" name="Line 250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48" name="Group 637"/>
            <p:cNvGrpSpPr>
              <a:grpSpLocks/>
            </p:cNvGrpSpPr>
            <p:nvPr/>
          </p:nvGrpSpPr>
          <p:grpSpPr bwMode="auto">
            <a:xfrm>
              <a:off x="7132638" y="4359275"/>
              <a:ext cx="814387" cy="708025"/>
              <a:chOff x="2923" y="3345"/>
              <a:chExt cx="513" cy="446"/>
            </a:xfrm>
          </p:grpSpPr>
          <p:sp>
            <p:nvSpPr>
              <p:cNvPr id="1149" name="Rectangle 638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639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Text Box 640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52" name="Line 641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3" name="Line 642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4" name="Group 643"/>
            <p:cNvGrpSpPr>
              <a:grpSpLocks/>
            </p:cNvGrpSpPr>
            <p:nvPr/>
          </p:nvGrpSpPr>
          <p:grpSpPr bwMode="auto">
            <a:xfrm>
              <a:off x="6400800" y="4011613"/>
              <a:ext cx="814388" cy="708025"/>
              <a:chOff x="2923" y="3345"/>
              <a:chExt cx="513" cy="446"/>
            </a:xfrm>
          </p:grpSpPr>
          <p:sp>
            <p:nvSpPr>
              <p:cNvPr id="1155" name="Rectangle 644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Rectangle 645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" name="Text Box 646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58" name="Line 647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" name="Line 648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60" name="Group 649"/>
            <p:cNvGrpSpPr>
              <a:grpSpLocks/>
            </p:cNvGrpSpPr>
            <p:nvPr/>
          </p:nvGrpSpPr>
          <p:grpSpPr bwMode="auto">
            <a:xfrm>
              <a:off x="6942138" y="3538538"/>
              <a:ext cx="814387" cy="708025"/>
              <a:chOff x="2923" y="3345"/>
              <a:chExt cx="513" cy="446"/>
            </a:xfrm>
          </p:grpSpPr>
          <p:sp>
            <p:nvSpPr>
              <p:cNvPr id="1161" name="Rectangle 65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Rectangle 65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Text Box 65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64" name="Line 65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5" name="Line 65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66" name="Group 655"/>
            <p:cNvGrpSpPr>
              <a:grpSpLocks/>
            </p:cNvGrpSpPr>
            <p:nvPr/>
          </p:nvGrpSpPr>
          <p:grpSpPr bwMode="auto">
            <a:xfrm>
              <a:off x="6494463" y="3176588"/>
              <a:ext cx="814387" cy="708025"/>
              <a:chOff x="2923" y="3345"/>
              <a:chExt cx="513" cy="446"/>
            </a:xfrm>
          </p:grpSpPr>
          <p:sp>
            <p:nvSpPr>
              <p:cNvPr id="1167" name="Rectangle 656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Rectangle 657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Text Box 658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 dirty="0"/>
              </a:p>
              <a:p>
                <a:r>
                  <a:rPr lang="en-US" sz="1000" dirty="0"/>
                  <a:t>network</a:t>
                </a:r>
              </a:p>
              <a:p>
                <a:r>
                  <a:rPr lang="en-US" sz="1000" dirty="0"/>
                  <a:t>data link</a:t>
                </a:r>
              </a:p>
              <a:p>
                <a:r>
                  <a:rPr lang="en-US" sz="1000" dirty="0"/>
                  <a:t>physical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70" name="Line 659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1" name="Line 660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72" name="Group 661"/>
            <p:cNvGrpSpPr>
              <a:grpSpLocks/>
            </p:cNvGrpSpPr>
            <p:nvPr/>
          </p:nvGrpSpPr>
          <p:grpSpPr bwMode="auto">
            <a:xfrm>
              <a:off x="6775450" y="2228850"/>
              <a:ext cx="814388" cy="708025"/>
              <a:chOff x="2923" y="3345"/>
              <a:chExt cx="513" cy="446"/>
            </a:xfrm>
          </p:grpSpPr>
          <p:sp>
            <p:nvSpPr>
              <p:cNvPr id="1173" name="Rectangle 662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Rectangle 663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Text Box 664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76" name="Line 665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7" name="Line 666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78" name="Group 623"/>
            <p:cNvGrpSpPr>
              <a:grpSpLocks/>
            </p:cNvGrpSpPr>
            <p:nvPr/>
          </p:nvGrpSpPr>
          <p:grpSpPr bwMode="auto">
            <a:xfrm>
              <a:off x="7972425" y="4392614"/>
              <a:ext cx="814388" cy="862013"/>
              <a:chOff x="4180" y="744"/>
              <a:chExt cx="513" cy="543"/>
            </a:xfrm>
          </p:grpSpPr>
          <p:sp>
            <p:nvSpPr>
              <p:cNvPr id="1179" name="Rectangle 624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Rectangle 625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Rectangle 626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Text Box 627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3" name="Line 628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4" name="Line 629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85" name="Line 630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6" name="Group 632"/>
            <p:cNvGrpSpPr>
              <a:grpSpLocks/>
            </p:cNvGrpSpPr>
            <p:nvPr/>
          </p:nvGrpSpPr>
          <p:grpSpPr bwMode="auto">
            <a:xfrm rot="2937887">
              <a:off x="5241925" y="2987675"/>
              <a:ext cx="3781425" cy="434975"/>
              <a:chOff x="2937" y="3579"/>
              <a:chExt cx="2382" cy="274"/>
            </a:xfrm>
          </p:grpSpPr>
          <p:sp>
            <p:nvSpPr>
              <p:cNvPr id="1187" name="Rectangle 633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" name="Text Box 634"/>
              <p:cNvSpPr txBox="1">
                <a:spLocks noChangeArrowheads="1"/>
              </p:cNvSpPr>
              <p:nvPr/>
            </p:nvSpPr>
            <p:spPr bwMode="auto">
              <a:xfrm>
                <a:off x="3348" y="3607"/>
                <a:ext cx="160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logical end-end transport</a:t>
                </a:r>
                <a:endParaRPr lang="en-US"/>
              </a:p>
            </p:txBody>
          </p:sp>
          <p:sp>
            <p:nvSpPr>
              <p:cNvPr id="1189" name="Freeform 635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0" name="Freeform 636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486775" cy="92869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808B8"/>
                </a:solidFill>
              </a:rPr>
              <a:t>Selective repeat: sender, receiver windows</a:t>
            </a:r>
            <a:endParaRPr lang="en-US" b="1" dirty="0" smtClean="0">
              <a:solidFill>
                <a:srgbClr val="0808B8"/>
              </a:solidFill>
            </a:endParaRP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203FA34-DC48-4D38-9B84-AEC1B6435B07}" type="slidenum">
              <a:rPr lang="en-US"/>
              <a:pPr/>
              <a:t>50</a:t>
            </a:fld>
            <a:endParaRPr lang="en-US"/>
          </a:p>
        </p:txBody>
      </p:sp>
      <p:pic>
        <p:nvPicPr>
          <p:cNvPr id="65541" name="Picture 3" descr="sr_seq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4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Selective repeat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457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ورود داده از بالا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شماره ترتیب بعدی در دسترس است، بسته را بفرست.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انقضای مهلت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بسته را مجددا ارسال کن</a:t>
            </a:r>
          </a:p>
          <a:p>
            <a:pPr algn="r" rtl="1">
              <a:lnSpc>
                <a:spcPct val="130000"/>
              </a:lnSpc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دریافت 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ACK(n)</a:t>
            </a:r>
            <a:endParaRPr lang="fa-IR" sz="2000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بسته </a:t>
            </a:r>
            <a:r>
              <a:rPr lang="en-US" sz="2000" dirty="0" smtClean="0">
                <a:cs typeface="B Nazanin" pitchFamily="2" charset="-78"/>
              </a:rPr>
              <a:t>n</a:t>
            </a:r>
            <a:r>
              <a:rPr lang="fa-IR" sz="2000" dirty="0" smtClean="0">
                <a:cs typeface="B Nazanin" pitchFamily="2" charset="-78"/>
              </a:rPr>
              <a:t> را بعنوان دریافت شده علامت بزن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</a:t>
            </a:r>
            <a:r>
              <a:rPr lang="en-US" sz="2000" dirty="0" smtClean="0">
                <a:cs typeface="B Nazanin" pitchFamily="2" charset="-78"/>
              </a:rPr>
              <a:t>n</a:t>
            </a:r>
            <a:r>
              <a:rPr lang="fa-IR" sz="2000" dirty="0" smtClean="0">
                <a:cs typeface="B Nazanin" pitchFamily="2" charset="-78"/>
              </a:rPr>
              <a:t> کوچکترین بسته غیر تصدیق شده است، شروع پنجره را به شماره ترتیب بعدی جلو ببر</a:t>
            </a:r>
          </a:p>
          <a:p>
            <a:pPr algn="r" rtl="1">
              <a:lnSpc>
                <a:spcPct val="130000"/>
              </a:lnSpc>
              <a:buNone/>
            </a:pPr>
            <a:endParaRPr lang="fa-IR" sz="1600" dirty="0" smtClean="0"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51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1500174"/>
            <a:ext cx="4429156" cy="4429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بسته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n</a:t>
            </a: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در بازه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[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rcvbase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, rcvbase+N-1]</a:t>
            </a: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است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ACK(n)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ارسال کن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اگر بسته خارج از ترتیب است، آنرا بافر کن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اگر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ترتیب است، آنرا تحویل (لایه بالاتر) بده  (همچنین بسته های بافر شده و به ترتیب را هم تحویل بده)، پنجره را به بسته بعدی هنوز دریافت نشده جلو ببر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غیر اینصورت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صرفنظر کن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678" y="1214422"/>
            <a:ext cx="9126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0808B8"/>
                </a:solidFill>
                <a:cs typeface="B Nazanin" pitchFamily="2" charset="-78"/>
              </a:rPr>
              <a:t>گیرنده </a:t>
            </a:r>
            <a:endParaRPr lang="en-GB" dirty="0">
              <a:solidFill>
                <a:srgbClr val="0808B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5272" y="1214422"/>
            <a:ext cx="91263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a-IR" sz="2000" dirty="0" smtClean="0">
                <a:solidFill>
                  <a:srgbClr val="0808B8"/>
                </a:solidFill>
                <a:cs typeface="B Nazanin" pitchFamily="2" charset="-78"/>
              </a:rPr>
              <a:t>فرستنده</a:t>
            </a:r>
            <a:endParaRPr lang="en-GB" dirty="0">
              <a:solidFill>
                <a:srgbClr val="08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6715140" y="255588"/>
            <a:ext cx="2214578" cy="5459428"/>
          </a:xfrm>
        </p:spPr>
        <p:txBody>
          <a:bodyPr anchor="t" anchorCtr="0">
            <a:normAutofit/>
          </a:bodyPr>
          <a:lstStyle/>
          <a:p>
            <a:r>
              <a:rPr lang="en-US" sz="2800" b="1" dirty="0" smtClean="0">
                <a:solidFill>
                  <a:srgbClr val="0808B8"/>
                </a:solidFill>
              </a:rPr>
              <a:t>Selective repeat </a:t>
            </a:r>
            <a:r>
              <a:rPr lang="fa-IR" sz="2800" b="1" dirty="0" smtClean="0">
                <a:solidFill>
                  <a:srgbClr val="0808B8"/>
                </a:solidFill>
              </a:rPr>
              <a:t/>
            </a:r>
            <a:br>
              <a:rPr lang="fa-IR" sz="2800" b="1" dirty="0" smtClean="0">
                <a:solidFill>
                  <a:srgbClr val="0808B8"/>
                </a:solidFill>
              </a:rPr>
            </a:br>
            <a:r>
              <a:rPr lang="en-US" sz="2800" b="1" dirty="0" smtClean="0">
                <a:solidFill>
                  <a:srgbClr val="0808B8"/>
                </a:solidFill>
              </a:rPr>
              <a:t>in </a:t>
            </a:r>
            <a:r>
              <a:rPr lang="fa-IR" sz="2800" b="1" dirty="0" smtClean="0">
                <a:solidFill>
                  <a:srgbClr val="0808B8"/>
                </a:solidFill>
              </a:rPr>
              <a:t/>
            </a:r>
            <a:br>
              <a:rPr lang="fa-IR" sz="2800" b="1" dirty="0" smtClean="0">
                <a:solidFill>
                  <a:srgbClr val="0808B8"/>
                </a:solidFill>
              </a:rPr>
            </a:br>
            <a:r>
              <a:rPr lang="en-US" sz="2800" b="1" dirty="0" smtClean="0">
                <a:solidFill>
                  <a:srgbClr val="0808B8"/>
                </a:solidFill>
              </a:rPr>
              <a:t>action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D7BBF75-B855-4103-A5DC-EF7D16F8DD49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6" name="Picture 5" descr="fig03_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598" y="214290"/>
            <a:ext cx="6497610" cy="62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285728"/>
            <a:ext cx="332422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Selective repeat: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dilemma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808B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sr_dilem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363" y="323850"/>
            <a:ext cx="42259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3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29190" y="214290"/>
            <a:ext cx="3786214" cy="10715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8B8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Selective repeat: dilemma</a:t>
            </a:r>
            <a:endParaRPr kumimoji="0" lang="fa-IR" sz="2400" b="1" i="0" u="none" strike="noStrike" kern="1200" cap="none" spc="0" normalizeH="0" baseline="0" noProof="0" dirty="0" smtClean="0">
              <a:ln>
                <a:noFill/>
              </a:ln>
              <a:solidFill>
                <a:srgbClr val="0808B8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noProof="0" dirty="0" smtClean="0">
                <a:solidFill>
                  <a:srgbClr val="0808B8"/>
                </a:solidFill>
                <a:latin typeface="+mj-lt"/>
                <a:ea typeface="+mj-ea"/>
                <a:cs typeface="B Titr" pitchFamily="2" charset="-78"/>
              </a:rPr>
              <a:t>معضل روش تکرار انتخابی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808B8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57752" y="1500174"/>
            <a:ext cx="3929090" cy="4572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مثال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شماره ترتیب ها 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0,1,2,3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اندازه پنجره = 3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دریافت کننده هیچ تفاوتی بین دو سناریو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نمی بیند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000" dirty="0" smtClean="0">
                <a:cs typeface="B Nazanin" pitchFamily="2" charset="-78"/>
              </a:rPr>
              <a:t>بطور نادرستی داده های تکراری را بعنوان داده درست به بالا تحویل می دهد. </a:t>
            </a:r>
            <a:r>
              <a:rPr lang="en-US" sz="2000" dirty="0" smtClean="0">
                <a:cs typeface="B Nazanin" pitchFamily="2" charset="-78"/>
              </a:rPr>
              <a:t>(a)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سوال: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چه ارتباطی بین اندازه شماره ترتیب و اندازه پنجره وجود دارد؟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8" name="Picture 4" descr="sr_dilem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58" y="285728"/>
            <a:ext cx="430606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5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2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55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001056" cy="1214446"/>
          </a:xfrm>
        </p:spPr>
        <p:txBody>
          <a:bodyPr>
            <a:normAutofit/>
          </a:bodyPr>
          <a:lstStyle/>
          <a:p>
            <a:pPr rtl="1"/>
            <a:r>
              <a:rPr lang="en-US" b="1" dirty="0" smtClean="0">
                <a:cs typeface="B Titr" pitchFamily="2" charset="-78"/>
              </a:rPr>
              <a:t>TCP: Overview</a:t>
            </a:r>
            <a:r>
              <a:rPr lang="en-US" b="1" u="none" dirty="0" smtClean="0">
                <a:cs typeface="B Titr" pitchFamily="2" charset="-78"/>
              </a:rPr>
              <a:t>   </a:t>
            </a:r>
            <a:r>
              <a:rPr lang="fa-IR" sz="2000" u="none" dirty="0" smtClean="0">
                <a:cs typeface="B Titr" pitchFamily="2" charset="-78"/>
              </a:rPr>
              <a:t/>
            </a:r>
            <a:br>
              <a:rPr lang="fa-IR" sz="2000" u="none" dirty="0" smtClean="0">
                <a:cs typeface="B Titr" pitchFamily="2" charset="-78"/>
              </a:rPr>
            </a:br>
            <a:r>
              <a:rPr lang="fa-IR" sz="3100" b="1" dirty="0" smtClean="0">
                <a:cs typeface="B Titr" pitchFamily="2" charset="-78"/>
              </a:rPr>
              <a:t>مرور کلی بر </a:t>
            </a:r>
            <a:r>
              <a:rPr lang="en-US" sz="3100" b="1" dirty="0" smtClean="0">
                <a:cs typeface="B Titr" pitchFamily="2" charset="-78"/>
              </a:rPr>
              <a:t>TCP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B6F0145-1CF1-4A42-94DF-C97F3DCDA1A7}" type="slidenum">
              <a:rPr lang="en-US" smtClean="0"/>
              <a:pPr/>
              <a:t>56</a:t>
            </a:fld>
            <a:endParaRPr lang="en-US" smtClean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14282" y="4500570"/>
          <a:ext cx="8429684" cy="16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7" name="VISIO" r:id="rId4" imgW="6602400" imgH="1122840" progId="">
                  <p:embed/>
                </p:oleObj>
              </mc:Choice>
              <mc:Fallback>
                <p:oleObj name="VISIO" r:id="rId4" imgW="6602400" imgH="112284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4500570"/>
                        <a:ext cx="8429684" cy="16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42918"/>
            <a:ext cx="292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808B8"/>
                </a:solidFill>
                <a:cs typeface="B Titr" pitchFamily="2" charset="-78"/>
              </a:rPr>
              <a:t>RFCs: 793, 1122, 1323, 2018, 2581</a:t>
            </a:r>
            <a:endParaRPr lang="en-GB" b="1" dirty="0">
              <a:solidFill>
                <a:srgbClr val="0808B8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000100" y="1428736"/>
            <a:ext cx="7429552" cy="2857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نقطه به نقطه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یک فرستنده، یک گیرنده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قابل اطمینان، جریان</a:t>
            </a:r>
            <a:r>
              <a:rPr kumimoji="0" lang="fa-IR" sz="2000" b="0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بایت به ترتیب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fa-IR" sz="2000" baseline="0" dirty="0" smtClean="0">
                <a:solidFill>
                  <a:schemeClr val="tx1"/>
                </a:solidFill>
                <a:cs typeface="B Nazanin" pitchFamily="2" charset="-78"/>
              </a:rPr>
              <a:t>هیچ مرزی برای پیام وجود ندارد</a:t>
            </a:r>
            <a:endParaRPr kumimoji="0" lang="fa-IR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خط لوله ای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کنترل ازدحام و کنترل جریان، اندازه پنجره را تعیین می کند.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فرستنده و گیرنده دارای بافر می باشند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001056" cy="1214446"/>
          </a:xfrm>
        </p:spPr>
        <p:txBody>
          <a:bodyPr>
            <a:normAutofit/>
          </a:bodyPr>
          <a:lstStyle/>
          <a:p>
            <a:pPr rtl="1"/>
            <a:r>
              <a:rPr lang="en-US" b="1" dirty="0" smtClean="0">
                <a:cs typeface="B Titr" pitchFamily="2" charset="-78"/>
              </a:rPr>
              <a:t>TCP: Overview</a:t>
            </a:r>
            <a:r>
              <a:rPr lang="en-US" b="1" u="none" dirty="0" smtClean="0">
                <a:cs typeface="B Titr" pitchFamily="2" charset="-78"/>
              </a:rPr>
              <a:t>   </a:t>
            </a:r>
            <a:r>
              <a:rPr lang="fa-IR" sz="2000" u="none" dirty="0" smtClean="0">
                <a:cs typeface="B Titr" pitchFamily="2" charset="-78"/>
              </a:rPr>
              <a:t/>
            </a:r>
            <a:br>
              <a:rPr lang="fa-IR" sz="2000" u="none" dirty="0" smtClean="0">
                <a:cs typeface="B Titr" pitchFamily="2" charset="-78"/>
              </a:rPr>
            </a:br>
            <a:r>
              <a:rPr lang="fa-IR" sz="3100" b="1" dirty="0" smtClean="0">
                <a:cs typeface="B Titr" pitchFamily="2" charset="-78"/>
              </a:rPr>
              <a:t>مرور کلی بر </a:t>
            </a:r>
            <a:r>
              <a:rPr lang="en-US" sz="3100" b="1" dirty="0" smtClean="0">
                <a:cs typeface="B Titr" pitchFamily="2" charset="-78"/>
              </a:rPr>
              <a:t>TCP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B6F0145-1CF1-4A42-94DF-C97F3DCDA1A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720" y="1428736"/>
            <a:ext cx="8429684" cy="478634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انتقال بصورت دوطرفه کامل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جریان داده ها دوطرفه بطور همزمان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noProof="0" dirty="0" smtClean="0">
                <a:cs typeface="B Nazanin" pitchFamily="2" charset="-78"/>
              </a:rPr>
              <a:t>MSS</a:t>
            </a:r>
            <a:r>
              <a:rPr lang="fa-IR" sz="2000" dirty="0" smtClean="0">
                <a:cs typeface="B Nazanin" pitchFamily="2" charset="-78"/>
              </a:rPr>
              <a:t> : حداکثر اندازه سگمنت</a:t>
            </a:r>
            <a:r>
              <a:rPr lang="en-US" sz="2000" dirty="0" smtClean="0">
                <a:cs typeface="B Nazanin" pitchFamily="2" charset="-78"/>
              </a:rPr>
              <a:t> (Maximum Segment Size) </a:t>
            </a:r>
          </a:p>
          <a:p>
            <a:pPr marL="1257300" lvl="2" indent="-342900" algn="r" rtl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معمولاً این مقدار به طول بزرگترین فریم لایه پیوند داده که می تواند توسط ماشین میزبان ارسال شود، تنظیم می شود(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به این مقدار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MTU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گفته می شود). </a:t>
            </a:r>
          </a:p>
          <a:p>
            <a:pPr marL="1257300" lvl="2" indent="-342900" algn="r" rtl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000" baseline="0" dirty="0" smtClean="0">
                <a:cs typeface="B Nazanin" pitchFamily="2" charset="-78"/>
              </a:rPr>
              <a:t>بطوریکه</a:t>
            </a:r>
            <a:r>
              <a:rPr lang="fa-IR" sz="2000" dirty="0" smtClean="0">
                <a:cs typeface="B Nazanin" pitchFamily="2" charset="-78"/>
              </a:rPr>
              <a:t> یک سگمنت( که در یک دیتاگرام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کپسوله شده است) بتواند در یک فریم لایه پیوند داده قرار بگیرد.  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مقدار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معمول برای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MTU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برابر 1460، 536 و 512 می باشد.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اتصال گرا</a:t>
            </a:r>
            <a:endParaRPr kumimoji="0" lang="fa-IR" sz="2000" b="0" i="0" u="sng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fa-IR" sz="2000" baseline="0" dirty="0" smtClean="0">
                <a:solidFill>
                  <a:schemeClr val="tx1"/>
                </a:solidFill>
                <a:cs typeface="B Nazanin" pitchFamily="2" charset="-78"/>
              </a:rPr>
              <a:t>دست تکانی (مبادله پیام های کنترلی)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قبل از مبادله داده، بین فرستنده و گیرنده ارتباط برقرار می شود.</a:t>
            </a:r>
            <a:endParaRPr kumimoji="0" lang="fa-IR" sz="20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کنترل جریان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فرستنده، گیرنده را در سیلاب داده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ها غرق نمی نماید.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881046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TCP segment structure</a:t>
            </a:r>
            <a:br>
              <a:rPr lang="en-US" sz="3600" b="1" dirty="0" smtClean="0">
                <a:solidFill>
                  <a:srgbClr val="0808B8"/>
                </a:solidFill>
              </a:rPr>
            </a:br>
            <a:r>
              <a:rPr lang="fa-IR" sz="3100" b="1" dirty="0" smtClean="0">
                <a:solidFill>
                  <a:srgbClr val="0808B8"/>
                </a:solidFill>
                <a:cs typeface="B Titr" pitchFamily="2" charset="-78"/>
              </a:rPr>
              <a:t>ساختار سگمنت </a:t>
            </a:r>
            <a:r>
              <a:rPr lang="en-US" sz="3100" b="1" dirty="0" smtClean="0">
                <a:solidFill>
                  <a:srgbClr val="0808B8"/>
                </a:solidFill>
                <a:cs typeface="B Titr" pitchFamily="2" charset="-78"/>
              </a:rPr>
              <a:t>TCP</a:t>
            </a:r>
            <a:endParaRPr lang="en-US" dirty="0" smtClean="0">
              <a:solidFill>
                <a:srgbClr val="0808B8"/>
              </a:solidFill>
            </a:endParaRP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024638F-DA31-4249-BBAB-129314C7033E}" type="slidenum">
              <a:rPr lang="en-US" smtClean="0"/>
              <a:pPr/>
              <a:t>58</a:t>
            </a:fld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70677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rgbClr val="0808B8"/>
            </a:solidFill>
            <a:ln w="19050">
              <a:solidFill>
                <a:srgbClr val="0808B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0678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679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source port #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680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dest port #</a:t>
              </a:r>
              <a:endParaRPr lang="en-US" sz="1800">
                <a:latin typeface="Comic Sans MS" pitchFamily="66" charset="0"/>
              </a:endParaRPr>
            </a:p>
          </p:txBody>
        </p:sp>
        <p:sp>
          <p:nvSpPr>
            <p:cNvPr id="70681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82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83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84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32 bits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685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86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87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application</a:t>
              </a:r>
            </a:p>
            <a:p>
              <a:r>
                <a:rPr lang="en-US" sz="2000">
                  <a:latin typeface="Comic Sans MS" pitchFamily="66" charset="0"/>
                </a:rPr>
                <a:t>data </a:t>
              </a:r>
            </a:p>
            <a:p>
              <a:r>
                <a:rPr lang="en-US" sz="2000">
                  <a:latin typeface="Comic Sans MS" pitchFamily="66" charset="0"/>
                </a:rPr>
                <a:t>(variable length)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688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sequence number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689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90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acknowledgement number</a:t>
              </a:r>
            </a:p>
          </p:txBody>
        </p:sp>
        <p:sp>
          <p:nvSpPr>
            <p:cNvPr id="70691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92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93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94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695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Receive window</a:t>
              </a:r>
            </a:p>
          </p:txBody>
        </p:sp>
        <p:sp>
          <p:nvSpPr>
            <p:cNvPr id="70696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Urg data pnter</a:t>
              </a:r>
            </a:p>
          </p:txBody>
        </p:sp>
        <p:sp>
          <p:nvSpPr>
            <p:cNvPr id="70697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checksum</a:t>
              </a:r>
            </a:p>
          </p:txBody>
        </p:sp>
        <p:sp>
          <p:nvSpPr>
            <p:cNvPr id="70698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2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F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699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00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01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02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03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04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05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S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706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2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R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707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P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708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A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709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U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70710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66" charset="0"/>
                </a:rPr>
                <a:t>head</a:t>
              </a:r>
            </a:p>
            <a:p>
              <a:r>
                <a:rPr lang="en-US" sz="1400">
                  <a:latin typeface="Comic Sans MS" pitchFamily="66" charset="0"/>
                </a:rPr>
                <a:t>len</a:t>
              </a:r>
              <a:endParaRPr lang="en-US" sz="1800">
                <a:latin typeface="Comic Sans MS" pitchFamily="66" charset="0"/>
              </a:endParaRPr>
            </a:p>
          </p:txBody>
        </p:sp>
        <p:sp>
          <p:nvSpPr>
            <p:cNvPr id="70711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mic Sans MS" pitchFamily="66" charset="0"/>
                </a:rPr>
                <a:t>not</a:t>
              </a:r>
            </a:p>
            <a:p>
              <a:r>
                <a:rPr lang="en-US" sz="1400">
                  <a:latin typeface="Comic Sans MS" pitchFamily="66" charset="0"/>
                </a:rPr>
                <a:t>used</a:t>
              </a:r>
              <a:endParaRPr lang="en-US" sz="1800">
                <a:latin typeface="Comic Sans MS" pitchFamily="66" charset="0"/>
              </a:endParaRPr>
            </a:p>
          </p:txBody>
        </p:sp>
        <p:sp>
          <p:nvSpPr>
            <p:cNvPr id="70712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omic Sans MS" pitchFamily="66" charset="0"/>
              </a:endParaRPr>
            </a:p>
          </p:txBody>
        </p:sp>
        <p:sp>
          <p:nvSpPr>
            <p:cNvPr id="70713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Options (variable length)</a:t>
              </a:r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70662" name="Text Box 41"/>
          <p:cNvSpPr txBox="1">
            <a:spLocks noChangeArrowheads="1"/>
          </p:cNvSpPr>
          <p:nvPr/>
        </p:nvSpPr>
        <p:spPr bwMode="auto">
          <a:xfrm>
            <a:off x="177800" y="1431925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mic Sans MS" pitchFamily="66" charset="0"/>
              </a:rPr>
              <a:t>URG: urgent data </a:t>
            </a:r>
          </a:p>
          <a:p>
            <a:pPr algn="r"/>
            <a:r>
              <a:rPr lang="en-US" sz="1800" dirty="0">
                <a:latin typeface="Comic Sans MS" pitchFamily="66" charset="0"/>
              </a:rPr>
              <a:t>(generally not used)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70663" name="Text Box 42"/>
          <p:cNvSpPr txBox="1">
            <a:spLocks noChangeArrowheads="1"/>
          </p:cNvSpPr>
          <p:nvPr/>
        </p:nvSpPr>
        <p:spPr bwMode="auto">
          <a:xfrm>
            <a:off x="947738" y="2155825"/>
            <a:ext cx="147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mic Sans MS" pitchFamily="66" charset="0"/>
              </a:rPr>
              <a:t>ACK: ACK #</a:t>
            </a:r>
          </a:p>
          <a:p>
            <a:pPr algn="r"/>
            <a:r>
              <a:rPr lang="en-US" sz="1800">
                <a:latin typeface="Comic Sans MS" pitchFamily="66" charset="0"/>
              </a:rPr>
              <a:t>valid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70664" name="Text Box 43"/>
          <p:cNvSpPr txBox="1">
            <a:spLocks noChangeArrowheads="1"/>
          </p:cNvSpPr>
          <p:nvPr/>
        </p:nvSpPr>
        <p:spPr bwMode="auto">
          <a:xfrm>
            <a:off x="149225" y="2832100"/>
            <a:ext cx="2287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mic Sans MS" pitchFamily="66" charset="0"/>
              </a:rPr>
              <a:t>PSH: push data now</a:t>
            </a:r>
          </a:p>
          <a:p>
            <a:pPr algn="r"/>
            <a:r>
              <a:rPr lang="en-US" sz="1800">
                <a:latin typeface="Comic Sans MS" pitchFamily="66" charset="0"/>
              </a:rPr>
              <a:t>(generally not used)</a:t>
            </a:r>
          </a:p>
        </p:txBody>
      </p:sp>
      <p:sp>
        <p:nvSpPr>
          <p:cNvPr id="70665" name="Text Box 44"/>
          <p:cNvSpPr txBox="1">
            <a:spLocks noChangeArrowheads="1"/>
          </p:cNvSpPr>
          <p:nvPr/>
        </p:nvSpPr>
        <p:spPr bwMode="auto">
          <a:xfrm>
            <a:off x="476250" y="3632200"/>
            <a:ext cx="1979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mic Sans MS" pitchFamily="66" charset="0"/>
              </a:rPr>
              <a:t>RST, SYN, FIN:</a:t>
            </a:r>
          </a:p>
          <a:p>
            <a:pPr algn="r"/>
            <a:r>
              <a:rPr lang="en-US" sz="1800">
                <a:latin typeface="Comic Sans MS" pitchFamily="66" charset="0"/>
              </a:rPr>
              <a:t>connection estab</a:t>
            </a:r>
          </a:p>
          <a:p>
            <a:pPr algn="r"/>
            <a:r>
              <a:rPr lang="en-US" sz="1800">
                <a:latin typeface="Comic Sans MS" pitchFamily="66" charset="0"/>
              </a:rPr>
              <a:t>(setup, teardown</a:t>
            </a:r>
          </a:p>
          <a:p>
            <a:pPr algn="r"/>
            <a:r>
              <a:rPr lang="en-US" sz="1800">
                <a:latin typeface="Comic Sans MS" pitchFamily="66" charset="0"/>
              </a:rPr>
              <a:t>commands)</a:t>
            </a:r>
          </a:p>
        </p:txBody>
      </p:sp>
      <p:sp>
        <p:nvSpPr>
          <p:cNvPr id="70666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0667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0668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0669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704850 h 444"/>
              <a:gd name="T2" fmla="*/ 1981200 w 1458"/>
              <a:gd name="T3" fmla="*/ 0 h 444"/>
              <a:gd name="T4" fmla="*/ 2314575 w 1458"/>
              <a:gd name="T5" fmla="*/ 9525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670" name="Text Box 49"/>
          <p:cNvSpPr txBox="1">
            <a:spLocks noChangeArrowheads="1"/>
          </p:cNvSpPr>
          <p:nvPr/>
        </p:nvSpPr>
        <p:spPr bwMode="auto">
          <a:xfrm>
            <a:off x="7439025" y="3013075"/>
            <a:ext cx="134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# bytes </a:t>
            </a:r>
          </a:p>
          <a:p>
            <a:pPr algn="l"/>
            <a:r>
              <a:rPr lang="en-US" sz="1800">
                <a:latin typeface="Comic Sans MS" pitchFamily="66" charset="0"/>
              </a:rPr>
              <a:t>rcvr willing</a:t>
            </a:r>
          </a:p>
          <a:p>
            <a:pPr algn="l"/>
            <a:r>
              <a:rPr lang="en-US" sz="1800">
                <a:latin typeface="Comic Sans MS" pitchFamily="66" charset="0"/>
              </a:rPr>
              <a:t>to accept</a:t>
            </a:r>
          </a:p>
        </p:txBody>
      </p:sp>
      <p:sp>
        <p:nvSpPr>
          <p:cNvPr id="70671" name="Text Box 50"/>
          <p:cNvSpPr txBox="1">
            <a:spLocks noChangeArrowheads="1"/>
          </p:cNvSpPr>
          <p:nvPr/>
        </p:nvSpPr>
        <p:spPr bwMode="auto">
          <a:xfrm>
            <a:off x="7132638" y="1527175"/>
            <a:ext cx="18208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counting</a:t>
            </a:r>
          </a:p>
          <a:p>
            <a:pPr algn="l"/>
            <a:r>
              <a:rPr lang="en-US" sz="1800">
                <a:latin typeface="Comic Sans MS" pitchFamily="66" charset="0"/>
              </a:rPr>
              <a:t>by bytes </a:t>
            </a:r>
          </a:p>
          <a:p>
            <a:pPr algn="l"/>
            <a:r>
              <a:rPr lang="en-US" sz="1800">
                <a:latin typeface="Comic Sans MS" pitchFamily="66" charset="0"/>
              </a:rPr>
              <a:t>of data</a:t>
            </a:r>
          </a:p>
          <a:p>
            <a:pPr algn="l"/>
            <a:r>
              <a:rPr lang="en-US" sz="1800">
                <a:latin typeface="Comic Sans MS" pitchFamily="66" charset="0"/>
              </a:rPr>
              <a:t>(not segments!)</a:t>
            </a:r>
          </a:p>
        </p:txBody>
      </p:sp>
      <p:sp>
        <p:nvSpPr>
          <p:cNvPr id="70672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mic Sans MS" pitchFamily="66" charset="0"/>
              </a:rPr>
              <a:t>Internet</a:t>
            </a:r>
          </a:p>
          <a:p>
            <a:pPr algn="r"/>
            <a:r>
              <a:rPr lang="en-US" sz="1800">
                <a:latin typeface="Comic Sans MS" pitchFamily="66" charset="0"/>
              </a:rPr>
              <a:t>checksum</a:t>
            </a:r>
          </a:p>
          <a:p>
            <a:pPr algn="r"/>
            <a:r>
              <a:rPr lang="en-US" sz="1800">
                <a:latin typeface="Comic Sans MS" pitchFamily="66" charset="0"/>
              </a:rPr>
              <a:t>(as in UDP)</a:t>
            </a:r>
          </a:p>
        </p:txBody>
      </p:sp>
      <p:sp>
        <p:nvSpPr>
          <p:cNvPr id="70673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0674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0675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0676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TCP seq. #’s and ACKs</a:t>
            </a:r>
          </a:p>
        </p:txBody>
      </p:sp>
      <p:sp>
        <p:nvSpPr>
          <p:cNvPr id="7177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14282" y="1295400"/>
            <a:ext cx="3257550" cy="4848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omic Sans MS" pitchFamily="66" charset="0"/>
              </a:rPr>
              <a:t>Seq. #’s:</a:t>
            </a:r>
            <a:endParaRPr lang="en-US" sz="2000" dirty="0" smtClean="0">
              <a:latin typeface="Comic Sans MS" pitchFamily="66" charset="0"/>
            </a:endParaRPr>
          </a:p>
          <a:p>
            <a:pPr algn="r" rtl="1"/>
            <a:r>
              <a:rPr lang="fa-IR" sz="2000" dirty="0" smtClean="0">
                <a:latin typeface="Comic Sans MS" pitchFamily="66" charset="0"/>
                <a:cs typeface="B Nazanin" pitchFamily="2" charset="-78"/>
              </a:rPr>
              <a:t>شماره ترتیب اولین بایتی که در فیلد داده می باشد.</a:t>
            </a:r>
            <a:endParaRPr lang="en-US" sz="2000" dirty="0" smtClean="0">
              <a:latin typeface="Comic Sans MS" pitchFamily="66" charset="0"/>
              <a:cs typeface="B Nazanin" pitchFamily="2" charset="-78"/>
            </a:endParaRPr>
          </a:p>
          <a:p>
            <a:pPr>
              <a:buFont typeface="ZapfDingbats" pitchFamily="82" charset="2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omic Sans MS" pitchFamily="66" charset="0"/>
              </a:rPr>
              <a:t>ACKs:</a:t>
            </a:r>
            <a:endParaRPr lang="en-US" sz="2000" dirty="0" smtClean="0">
              <a:latin typeface="Comic Sans MS" pitchFamily="66" charset="0"/>
            </a:endParaRPr>
          </a:p>
          <a:p>
            <a:pPr algn="r" rtl="1"/>
            <a:r>
              <a:rPr lang="fa-IR" sz="2000" dirty="0" smtClean="0">
                <a:latin typeface="Comic Sans MS" pitchFamily="66" charset="0"/>
                <a:cs typeface="B Nazanin" pitchFamily="2" charset="-78"/>
              </a:rPr>
              <a:t>شماره ترتیب بایتی که انتظار دریافت آنرا داریم.</a:t>
            </a:r>
          </a:p>
          <a:p>
            <a:pPr algn="r" rtl="1"/>
            <a:r>
              <a:rPr lang="fa-IR" sz="2000" dirty="0" smtClean="0">
                <a:latin typeface="Comic Sans MS" pitchFamily="66" charset="0"/>
                <a:cs typeface="B Nazanin" pitchFamily="2" charset="-78"/>
              </a:rPr>
              <a:t>بصورت </a:t>
            </a:r>
            <a:r>
              <a:rPr lang="en-US" sz="2000" dirty="0" err="1" smtClean="0">
                <a:latin typeface="Comic Sans MS" pitchFamily="66" charset="0"/>
                <a:cs typeface="B Nazanin" pitchFamily="2" charset="-78"/>
              </a:rPr>
              <a:t>Ack</a:t>
            </a:r>
            <a:r>
              <a:rPr lang="fa-IR" sz="2000" dirty="0" smtClean="0">
                <a:latin typeface="Comic Sans MS" pitchFamily="66" charset="0"/>
                <a:cs typeface="B Nazanin" pitchFamily="2" charset="-78"/>
              </a:rPr>
              <a:t> تجمیعی می باشد.</a:t>
            </a:r>
            <a:endParaRPr lang="en-US" sz="2000" dirty="0" smtClean="0">
              <a:latin typeface="Comic Sans MS" pitchFamily="66" charset="0"/>
              <a:cs typeface="B Nazanin" pitchFamily="2" charset="-78"/>
            </a:endParaRPr>
          </a:p>
          <a:p>
            <a:pPr algn="r" rtl="1"/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EAB2FEE-64D5-4213-B901-0F54CE9EF1AC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174" name="Line 2"/>
          <p:cNvSpPr>
            <a:spLocks noChangeShapeType="1"/>
          </p:cNvSpPr>
          <p:nvPr/>
        </p:nvSpPr>
        <p:spPr bwMode="auto">
          <a:xfrm>
            <a:off x="4972050" y="4686300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175" name="Line 3"/>
          <p:cNvSpPr>
            <a:spLocks noChangeShapeType="1"/>
          </p:cNvSpPr>
          <p:nvPr/>
        </p:nvSpPr>
        <p:spPr bwMode="auto">
          <a:xfrm>
            <a:off x="4895850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4133850" y="1408113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20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1408113"/>
                        <a:ext cx="6064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7658100" y="1322388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21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1322388"/>
                        <a:ext cx="6064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4783138" y="146050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808B8"/>
                </a:solidFill>
                <a:latin typeface="Comic Sans MS" pitchFamily="66" charset="0"/>
              </a:rPr>
              <a:t>Host A</a:t>
            </a:r>
            <a:endParaRPr lang="en-US" sz="1000" dirty="0">
              <a:solidFill>
                <a:srgbClr val="0808B8"/>
              </a:solidFill>
              <a:latin typeface="Comic Sans MS" pitchFamily="66" charset="0"/>
            </a:endParaRP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6775450" y="1450975"/>
            <a:ext cx="912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808B8"/>
                </a:solidFill>
                <a:latin typeface="Comic Sans MS" pitchFamily="66" charset="0"/>
              </a:rPr>
              <a:t>Host B</a:t>
            </a:r>
            <a:endParaRPr lang="en-US" sz="1000">
              <a:solidFill>
                <a:srgbClr val="0808B8"/>
              </a:solidFill>
              <a:latin typeface="Comic Sans MS" pitchFamily="66" charset="0"/>
            </a:endParaRPr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 rot="706751">
            <a:off x="4981575" y="2220913"/>
            <a:ext cx="2417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latin typeface="Comic Sans MS" pitchFamily="66" charset="0"/>
              </a:rPr>
              <a:t>Seq</a:t>
            </a:r>
            <a:r>
              <a:rPr lang="en-US" sz="1400" dirty="0">
                <a:latin typeface="Comic Sans MS" pitchFamily="66" charset="0"/>
              </a:rPr>
              <a:t>=42, ACK=79, data = ‘C’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 rot="-844223">
            <a:off x="5037138" y="327818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Seq=79, ACK=43, data = ‘C’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7182" name="Text Box 12"/>
          <p:cNvSpPr txBox="1">
            <a:spLocks noChangeArrowheads="1"/>
          </p:cNvSpPr>
          <p:nvPr/>
        </p:nvSpPr>
        <p:spPr bwMode="auto">
          <a:xfrm rot="683987">
            <a:off x="5099050" y="451961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Comic Sans MS" pitchFamily="66" charset="0"/>
              </a:rPr>
              <a:t>Seq=43, ACK=80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4022725" y="1931988"/>
            <a:ext cx="776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User</a:t>
            </a:r>
          </a:p>
          <a:p>
            <a:r>
              <a:rPr lang="en-US">
                <a:latin typeface="Comic Sans MS" pitchFamily="66" charset="0"/>
              </a:rPr>
              <a:t>types</a:t>
            </a:r>
          </a:p>
          <a:p>
            <a:r>
              <a:rPr lang="en-US">
                <a:latin typeface="Comic Sans MS" pitchFamily="66" charset="0"/>
              </a:rPr>
              <a:t>‘C’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7184" name="Text Box 14"/>
          <p:cNvSpPr txBox="1">
            <a:spLocks noChangeArrowheads="1"/>
          </p:cNvSpPr>
          <p:nvPr/>
        </p:nvSpPr>
        <p:spPr bwMode="auto">
          <a:xfrm>
            <a:off x="3800475" y="4046538"/>
            <a:ext cx="1290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host ACKs</a:t>
            </a:r>
          </a:p>
          <a:p>
            <a:r>
              <a:rPr lang="en-US" dirty="0">
                <a:latin typeface="Comic Sans MS" pitchFamily="66" charset="0"/>
              </a:rPr>
              <a:t>receipt </a:t>
            </a:r>
          </a:p>
          <a:p>
            <a:r>
              <a:rPr lang="en-US" dirty="0">
                <a:latin typeface="Comic Sans MS" pitchFamily="66" charset="0"/>
              </a:rPr>
              <a:t>of echoed</a:t>
            </a:r>
          </a:p>
          <a:p>
            <a:r>
              <a:rPr lang="en-US" dirty="0">
                <a:latin typeface="Comic Sans MS" pitchFamily="66" charset="0"/>
              </a:rPr>
              <a:t>‘C’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7185" name="Text Box 15"/>
          <p:cNvSpPr txBox="1">
            <a:spLocks noChangeArrowheads="1"/>
          </p:cNvSpPr>
          <p:nvPr/>
        </p:nvSpPr>
        <p:spPr bwMode="auto">
          <a:xfrm>
            <a:off x="7496175" y="2589213"/>
            <a:ext cx="1290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host ACKs</a:t>
            </a:r>
          </a:p>
          <a:p>
            <a:r>
              <a:rPr lang="en-US">
                <a:latin typeface="Comic Sans MS" pitchFamily="66" charset="0"/>
              </a:rPr>
              <a:t>receipt of</a:t>
            </a:r>
          </a:p>
          <a:p>
            <a:r>
              <a:rPr lang="en-US">
                <a:latin typeface="Comic Sans MS" pitchFamily="66" charset="0"/>
              </a:rPr>
              <a:t>‘C’, echoes</a:t>
            </a:r>
          </a:p>
          <a:p>
            <a:r>
              <a:rPr lang="en-US">
                <a:latin typeface="Comic Sans MS" pitchFamily="66" charset="0"/>
              </a:rPr>
              <a:t>back ‘C’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7186" name="Line 16"/>
          <p:cNvSpPr>
            <a:spLocks noChangeShapeType="1"/>
          </p:cNvSpPr>
          <p:nvPr/>
        </p:nvSpPr>
        <p:spPr bwMode="auto">
          <a:xfrm flipH="1">
            <a:off x="4886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7187" name="Line 17"/>
          <p:cNvSpPr>
            <a:spLocks noChangeShapeType="1"/>
          </p:cNvSpPr>
          <p:nvPr/>
        </p:nvSpPr>
        <p:spPr bwMode="auto">
          <a:xfrm flipH="1">
            <a:off x="8786842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latin typeface="Comic Sans MS" pitchFamily="66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93100" y="5527675"/>
            <a:ext cx="658813" cy="366713"/>
            <a:chOff x="3304" y="3530"/>
            <a:chExt cx="415" cy="231"/>
          </a:xfrm>
        </p:grpSpPr>
        <p:sp>
          <p:nvSpPr>
            <p:cNvPr id="7190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time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392738" y="579437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808B8"/>
                </a:solidFill>
                <a:latin typeface="Comic Sans MS" pitchFamily="66" charset="0"/>
              </a:rPr>
              <a:t>simple telnet scenario</a:t>
            </a:r>
            <a:endParaRPr lang="en-US" sz="1000" dirty="0">
              <a:solidFill>
                <a:srgbClr val="0808B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6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6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808B8"/>
                </a:solidFill>
              </a:rPr>
              <a:t>TCP Round Trip Time(RTT) and Timeout</a:t>
            </a:r>
            <a:endParaRPr lang="en-US" sz="28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45720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سوال : مقدار زمان انقضای </a:t>
            </a:r>
            <a:r>
              <a:rPr lang="en-US" sz="2000" u="sng" dirty="0" smtClean="0">
                <a:solidFill>
                  <a:srgbClr val="FF0000"/>
                </a:solidFill>
                <a:cs typeface="B Nazanin" pitchFamily="2" charset="-78"/>
              </a:rPr>
              <a:t>TCP</a:t>
            </a: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 را چگونه بایستی تنظیم نمود؟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بایستی از </a:t>
            </a:r>
            <a:r>
              <a:rPr lang="en-US" sz="2000" dirty="0" smtClean="0">
                <a:cs typeface="B Nazanin" pitchFamily="2" charset="-78"/>
              </a:rPr>
              <a:t>RTT</a:t>
            </a:r>
            <a:r>
              <a:rPr lang="fa-IR" sz="2000" dirty="0" smtClean="0">
                <a:cs typeface="B Nazanin" pitchFamily="2" charset="-78"/>
              </a:rPr>
              <a:t> بزرگتر باشد.</a:t>
            </a:r>
          </a:p>
          <a:p>
            <a:pPr lvl="1" algn="r" rtl="1">
              <a:lnSpc>
                <a:spcPct val="130000"/>
              </a:lnSpc>
              <a:buFont typeface="Courier New" pitchFamily="49" charset="0"/>
              <a:buChar char="o"/>
            </a:pPr>
            <a:r>
              <a:rPr lang="fa-IR" sz="1600" dirty="0" smtClean="0">
                <a:cs typeface="B Nazanin" pitchFamily="2" charset="-78"/>
              </a:rPr>
              <a:t>اما </a:t>
            </a:r>
            <a:r>
              <a:rPr lang="en-US" sz="1600" dirty="0" smtClean="0">
                <a:cs typeface="B Nazanin" pitchFamily="2" charset="-78"/>
              </a:rPr>
              <a:t>RTT</a:t>
            </a:r>
            <a:r>
              <a:rPr lang="fa-IR" sz="1600" dirty="0" smtClean="0">
                <a:cs typeface="B Nazanin" pitchFamily="2" charset="-78"/>
              </a:rPr>
              <a:t> تغییر می کند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خیلی کوتاه باشد، انقضای زودهنگام خواهیم داشت.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600" dirty="0" smtClean="0">
                <a:cs typeface="B Nazanin" pitchFamily="2" charset="-78"/>
              </a:rPr>
              <a:t>ارسال های مجدد غیر ضروری 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خیلی طولانی، عکس العمل کند نسبت به از دست دادن سگمنت خواهیم داشت.</a:t>
            </a:r>
            <a:endParaRPr lang="fa-IR" sz="1600" dirty="0" smtClean="0"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60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1500174"/>
            <a:ext cx="3929090" cy="457203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سوال : چگونه تخمینی برای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RTT</a:t>
            </a: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داشته باشیم؟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SampleRTT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زمان اندازه گیری شده از لحظه ارسال سگمنت تا دریافت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آن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از ارسال های مجدد صرفنظر می نماییم</a:t>
            </a:r>
          </a:p>
          <a:p>
            <a:pPr marL="342900" lvl="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 dirty="0" err="1" smtClean="0">
                <a:cs typeface="B Nazanin" pitchFamily="2" charset="-78"/>
              </a:rPr>
              <a:t>SampleRTT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متغیر می باشد، نیاز به تخمینی هموارتر داریم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استفاده از میانگین چندین اندازه گیری اخیر،</a:t>
            </a:r>
            <a:b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</a:b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نه خود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SampleRTT</a:t>
            </a:r>
            <a:r>
              <a:rPr kumimoji="0" lang="fa-I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جاری</a:t>
            </a: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3-</a:t>
            </a:r>
            <a:fld id="{2FBEED00-7B61-4FA9-B38B-A1949334C58E}" type="slidenum">
              <a:rPr lang="en-US" sz="1200">
                <a:solidFill>
                  <a:srgbClr val="000000"/>
                </a:solidFill>
              </a:rPr>
              <a:pPr/>
              <a:t>61</a:t>
            </a:fld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77827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3200">
                <a:ea typeface="ＭＳ Ｐゴシック" charset="0"/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but RTT varies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too short:</a:t>
            </a:r>
            <a:r>
              <a:rPr lang="en-US">
                <a:ea typeface="ＭＳ Ｐゴシック" charset="0"/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>
                <a:ea typeface="ＭＳ Ｐゴシック" charset="0"/>
                <a:cs typeface="+mn-cs"/>
              </a:rPr>
              <a:t>too long:</a:t>
            </a:r>
            <a:r>
              <a:rPr lang="en-US">
                <a:ea typeface="ＭＳ Ｐゴシック" charset="0"/>
                <a:cs typeface="+mn-cs"/>
              </a:rPr>
              <a:t> slow reaction to segment loss</a:t>
            </a:r>
          </a:p>
        </p:txBody>
      </p:sp>
      <p:sp>
        <p:nvSpPr>
          <p:cNvPr id="624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Q:</a:t>
            </a:r>
            <a:r>
              <a:rPr lang="en-US" smtClean="0"/>
              <a:t> how to estimate RTT?</a:t>
            </a:r>
          </a:p>
          <a:p>
            <a:r>
              <a:rPr lang="en-US" sz="2400" b="1" smtClean="0">
                <a:solidFill>
                  <a:srgbClr val="000099"/>
                </a:solidFill>
                <a:latin typeface="Courier New" pitchFamily="49" charset="0"/>
              </a:rPr>
              <a:t>SampleRTT</a:t>
            </a:r>
            <a:r>
              <a:rPr lang="en-US" sz="2400" smtClean="0">
                <a:solidFill>
                  <a:srgbClr val="000099"/>
                </a:solidFill>
              </a:rPr>
              <a:t>:</a:t>
            </a:r>
            <a:r>
              <a:rPr lang="en-US" sz="2400" smtClean="0"/>
              <a:t> measured time from segment transmission until ACK receipt</a:t>
            </a:r>
          </a:p>
          <a:p>
            <a:pPr lvl="1"/>
            <a:r>
              <a:rPr lang="en-US" smtClean="0"/>
              <a:t>ignore retransmissions</a:t>
            </a:r>
          </a:p>
          <a:p>
            <a:r>
              <a:rPr lang="en-US" sz="2400" b="1" smtClean="0">
                <a:latin typeface="Courier New" pitchFamily="49" charset="0"/>
              </a:rPr>
              <a:t>SampleRTT</a:t>
            </a:r>
            <a:r>
              <a:rPr lang="en-US" sz="2400" smtClean="0"/>
              <a:t> will vary, want estimated RTT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smoother</a:t>
            </a:r>
            <a:r>
              <a:rPr lang="ja-JP" altLang="en-US" sz="2400" smtClean="0"/>
              <a:t>”</a:t>
            </a:r>
            <a:endParaRPr lang="en-US" altLang="ja-JP" smtClean="0"/>
          </a:p>
          <a:p>
            <a:pPr lvl="1"/>
            <a:r>
              <a:rPr lang="en-US" smtClean="0"/>
              <a:t>average several </a:t>
            </a:r>
            <a:r>
              <a:rPr lang="en-US" i="1" smtClean="0"/>
              <a:t>recent</a:t>
            </a:r>
            <a:r>
              <a:rPr lang="en-US" smtClean="0"/>
              <a:t> measurements, not just current </a:t>
            </a:r>
            <a:r>
              <a:rPr lang="en-US" b="1" smtClean="0">
                <a:latin typeface="Courier New" pitchFamily="49" charset="0"/>
              </a:rPr>
              <a:t>SampleRTT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50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-</a:t>
            </a:r>
            <a:fld id="{CFBC6C3A-7E30-44D3-B864-B63356CF2893}" type="slidenum">
              <a:rPr lang="en-US" sz="1200">
                <a:solidFill>
                  <a:srgbClr val="000000"/>
                </a:solidFill>
              </a:rPr>
              <a:pPr/>
              <a:t>62</a:t>
            </a:fld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78851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7886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8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EstimatedRTT = (1- 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  <a:sym typeface="Symbol" charset="0"/>
              </a:rPr>
              <a:t>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)*EstimatedRTT + 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  <a:sym typeface="Symbol" charset="0"/>
              </a:rPr>
              <a:t>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*SampleRTT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indent="-2921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exponential weighted moving average</a:t>
            </a:r>
          </a:p>
          <a:p>
            <a:pPr marL="292100" indent="-2921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influence of past sample decreases exponentially fast</a:t>
            </a:r>
          </a:p>
          <a:p>
            <a:pPr marL="292100" indent="-29210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typical value: </a:t>
            </a:r>
            <a:r>
              <a:rPr lang="en-US" sz="2400" b="1" dirty="0">
                <a:solidFill>
                  <a:srgbClr val="000000"/>
                </a:solidFill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0.125</a:t>
            </a:r>
          </a:p>
        </p:txBody>
      </p:sp>
      <p:pic>
        <p:nvPicPr>
          <p:cNvPr id="78854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3497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RTT (milliseconds)</a:t>
            </a:r>
          </a:p>
        </p:txBody>
      </p:sp>
      <p:sp>
        <p:nvSpPr>
          <p:cNvPr id="63498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RTT:</a:t>
            </a: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gaia.cs.umass.edu</a:t>
            </a: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to</a:t>
            </a:r>
            <a:r>
              <a:rPr lang="en-US" sz="140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fantasia.eurecom.fr</a:t>
            </a:r>
          </a:p>
        </p:txBody>
      </p:sp>
      <p:sp>
        <p:nvSpPr>
          <p:cNvPr id="63499" name="Text Box 20"/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sampleRTT</a:t>
            </a:r>
          </a:p>
        </p:txBody>
      </p:sp>
      <p:sp>
        <p:nvSpPr>
          <p:cNvPr id="63500" name="Text Box 21"/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EstimatedRTT</a:t>
            </a:r>
          </a:p>
        </p:txBody>
      </p:sp>
      <p:sp>
        <p:nvSpPr>
          <p:cNvPr id="63501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3502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3503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78863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mtClean="0">
                  <a:solidFill>
                    <a:srgbClr val="000000"/>
                  </a:solidFill>
                </a:rPr>
                <a:t>time (seconds)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5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3-</a:t>
            </a:r>
            <a:fld id="{23F9BF01-AFBE-49F4-ADB8-6DF5A955F5F8}" type="slidenum">
              <a:rPr lang="en-US" sz="1200">
                <a:solidFill>
                  <a:srgbClr val="000000"/>
                </a:solidFill>
              </a:rPr>
              <a:pPr/>
              <a:t>63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timeout interval:</a:t>
            </a:r>
            <a:r>
              <a:rPr lang="en-US" sz="2400" b="1" smtClean="0">
                <a:latin typeface="Courier New" pitchFamily="49" charset="0"/>
              </a:rPr>
              <a:t> EstimatedRTT</a:t>
            </a:r>
            <a:r>
              <a:rPr lang="en-US" sz="2400" smtClean="0"/>
              <a:t> plus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safety margin</a:t>
            </a:r>
            <a:r>
              <a:rPr lang="ja-JP" altLang="en-US" sz="2400" smtClean="0"/>
              <a:t>”</a:t>
            </a:r>
            <a:endParaRPr lang="en-US" altLang="ja-JP" sz="240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large variation in </a:t>
            </a:r>
            <a:r>
              <a:rPr lang="en-US" sz="2000" b="1" smtClean="0">
                <a:latin typeface="Courier New" pitchFamily="49" charset="0"/>
              </a:rPr>
              <a:t>EstimatedRTT -&gt;</a:t>
            </a:r>
            <a:r>
              <a:rPr lang="en-US" sz="2000" smtClean="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 smtClean="0"/>
              <a:t>estimate SampleRTT deviation from EstimatedRTT: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DevRTT = (1-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  <a:sym typeface="Symbol" charset="0"/>
              </a:rPr>
              <a:t>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)*DevRTT +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             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  <a:sym typeface="Symbol" charset="0"/>
              </a:rPr>
              <a:t>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*|SampleRTT-EstimatedRTT|</a:t>
            </a:r>
          </a:p>
        </p:txBody>
      </p:sp>
      <p:pic>
        <p:nvPicPr>
          <p:cNvPr id="7987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smtClean="0">
                <a:solidFill>
                  <a:srgbClr val="000000"/>
                </a:solidFill>
                <a:latin typeface="Courier New" charset="0"/>
              </a:rPr>
              <a:t>(typically, </a:t>
            </a:r>
            <a:r>
              <a:rPr lang="en-US" sz="2000" b="1" smtClean="0">
                <a:solidFill>
                  <a:srgbClr val="000000"/>
                </a:solidFill>
                <a:latin typeface="Courier New" charset="0"/>
                <a:sym typeface="Symbol" charset="0"/>
              </a:rPr>
              <a:t> = 0.25)</a:t>
            </a:r>
          </a:p>
        </p:txBody>
      </p:sp>
      <p:sp>
        <p:nvSpPr>
          <p:cNvPr id="64521" name="Rectangle 13"/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TimeoutInterval = EstimatedRTT + 4*DevRTT</a:t>
            </a:r>
          </a:p>
        </p:txBody>
      </p:sp>
      <p:sp>
        <p:nvSpPr>
          <p:cNvPr id="64522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smtClean="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64523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000" smtClean="0">
                <a:solidFill>
                  <a:srgbClr val="000099"/>
                </a:solidFill>
              </a:rPr>
              <a:t>“</a:t>
            </a:r>
            <a:r>
              <a:rPr lang="en-US" altLang="ja-JP" sz="2000" smtClean="0">
                <a:solidFill>
                  <a:srgbClr val="000099"/>
                </a:solidFill>
              </a:rPr>
              <a:t>safety margin</a:t>
            </a:r>
            <a:r>
              <a:rPr lang="ja-JP" altLang="en-US" sz="2000" smtClean="0">
                <a:solidFill>
                  <a:srgbClr val="000099"/>
                </a:solidFill>
              </a:rPr>
              <a:t>”</a:t>
            </a:r>
            <a:endParaRPr lang="en-US" sz="2000" smtClean="0">
              <a:solidFill>
                <a:srgbClr val="000099"/>
              </a:solidFill>
            </a:endParaRPr>
          </a:p>
        </p:txBody>
      </p:sp>
      <p:sp>
        <p:nvSpPr>
          <p:cNvPr id="64524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64525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pic>
        <p:nvPicPr>
          <p:cNvPr id="79885" name="Picture 2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latin typeface="Arial" pitchFamily="34" charset="0"/>
              </a:rPr>
              <a:t>* Check out the online interactive exercises for more examples: h</a:t>
            </a:r>
            <a:r>
              <a:rPr lang="en-US" sz="1200" smtClean="0">
                <a:solidFill>
                  <a:srgbClr val="000000"/>
                </a:solidFill>
                <a:latin typeface="Arial" pitchFamily="34" charset="0"/>
              </a:rPr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1843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2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3.1 Transport-layer services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3.2 Multiplexing and </a:t>
            </a:r>
            <a:r>
              <a:rPr lang="en-US" sz="2400" dirty="0" err="1" smtClean="0">
                <a:solidFill>
                  <a:prstClr val="black"/>
                </a:solidFill>
                <a:latin typeface="Comic Sans MS" pitchFamily="66" charset="0"/>
              </a:rPr>
              <a:t>demultiplexing</a:t>
            </a:r>
            <a:endParaRPr lang="en-US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3.3 Connectionless transport: UDP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3.5 Connection-oriented transport: TCP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segment structure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reliable data transfer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flow control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prstClr val="black"/>
                </a:solidFill>
                <a:latin typeface="Comic Sans MS" pitchFamily="66" charset="0"/>
              </a:rPr>
              <a:t>connection management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3.6 Principles of congestion control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  <a:latin typeface="Comic Sans MS" pitchFamily="66" charset="0"/>
              </a:rPr>
              <a:t>3.7 TCP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9854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rtl="1"/>
            <a:r>
              <a:rPr lang="en-US" sz="3600" b="1" dirty="0" smtClean="0">
                <a:solidFill>
                  <a:srgbClr val="0000FF"/>
                </a:solidFill>
                <a:cs typeface="B Titr" pitchFamily="2" charset="-78"/>
              </a:rPr>
              <a:t>TCP reliable data transfer</a:t>
            </a:r>
            <a:r>
              <a:rPr lang="fa-IR" sz="3600" b="1" dirty="0" smtClean="0">
                <a:solidFill>
                  <a:srgbClr val="0000FF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0000FF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0000FF"/>
                </a:solidFill>
                <a:cs typeface="B Titr" pitchFamily="2" charset="-78"/>
              </a:rPr>
              <a:t>انتقال مطمئن داده در </a:t>
            </a:r>
            <a:r>
              <a:rPr lang="en-US" sz="36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endParaRPr lang="en-US" sz="28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45720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 dirty="0" smtClean="0">
                <a:cs typeface="B Nazanin" pitchFamily="2" charset="-78"/>
              </a:rPr>
              <a:t>TCP</a:t>
            </a:r>
            <a:r>
              <a:rPr lang="fa-IR" sz="2000" dirty="0" smtClean="0">
                <a:cs typeface="B Nazanin" pitchFamily="2" charset="-78"/>
              </a:rPr>
              <a:t> سرویس </a:t>
            </a:r>
            <a:r>
              <a:rPr lang="en-US" sz="2000" dirty="0" err="1" smtClean="0">
                <a:cs typeface="B Nazanin" pitchFamily="2" charset="-78"/>
              </a:rPr>
              <a:t>rdt</a:t>
            </a:r>
            <a:r>
              <a:rPr lang="fa-IR" sz="2000" dirty="0" smtClean="0">
                <a:cs typeface="B Nazanin" pitchFamily="2" charset="-78"/>
              </a:rPr>
              <a:t> خود را بر روی سرویس غیرمطمئن </a:t>
            </a:r>
            <a:r>
              <a:rPr lang="en-US" sz="2000" dirty="0" smtClean="0">
                <a:cs typeface="B Nazanin" pitchFamily="2" charset="-78"/>
              </a:rPr>
              <a:t>IP</a:t>
            </a:r>
            <a:r>
              <a:rPr lang="fa-IR" sz="2000" dirty="0" smtClean="0">
                <a:cs typeface="B Nazanin" pitchFamily="2" charset="-78"/>
              </a:rPr>
              <a:t> ایجاد می نماید.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از سگمنت های خط لوله ای استفاده می نماید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از </a:t>
            </a:r>
            <a:r>
              <a:rPr lang="en-US" sz="2000" dirty="0" err="1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های تجمیعی بهره می برد.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فقط از یک زمان سنج استفاده می نماید.</a:t>
            </a:r>
            <a:endParaRPr lang="fa-IR" sz="1600" dirty="0" smtClean="0"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3-</a:t>
            </a:r>
            <a:fld id="{39C0C5C5-EB71-4EB4-BA97-D0119D134F2C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7158" y="1428736"/>
            <a:ext cx="3929090" cy="457203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در موارد زیر اقدام به ارسال مجدد می نماید:</a:t>
            </a:r>
          </a:p>
          <a:p>
            <a:pPr marL="742950" lvl="1" indent="-28575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رخ داد های انقضای زمان</a:t>
            </a:r>
          </a:p>
          <a:p>
            <a:pPr marL="742950" lvl="1" indent="-28575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دریافت </a:t>
            </a:r>
            <a:r>
              <a:rPr lang="en-US" dirty="0" err="1" smtClean="0">
                <a:solidFill>
                  <a:prstClr val="black"/>
                </a:solidFill>
                <a:cs typeface="B Nazanin" pitchFamily="2" charset="-78"/>
              </a:rPr>
              <a:t>ack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های تکراری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در ابتدا به </a:t>
            </a:r>
            <a:r>
              <a:rPr lang="fa-IR" sz="2000" dirty="0" smtClean="0">
                <a:solidFill>
                  <a:srgbClr val="0000FF"/>
                </a:solidFill>
                <a:cs typeface="B Nazanin" pitchFamily="2" charset="-78"/>
              </a:rPr>
              <a:t>ارسال کننده سادۀ </a:t>
            </a:r>
            <a:r>
              <a:rPr lang="en-US" sz="2000" dirty="0" smtClean="0">
                <a:solidFill>
                  <a:srgbClr val="0000FF"/>
                </a:solidFill>
                <a:cs typeface="B Nazanin" pitchFamily="2" charset="-78"/>
              </a:rPr>
              <a:t>TCP</a:t>
            </a: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توجه می نماییم:</a:t>
            </a:r>
          </a:p>
          <a:p>
            <a:pPr marL="742950" lvl="1" indent="-28575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از </a:t>
            </a:r>
            <a:r>
              <a:rPr lang="en-US" dirty="0" err="1" smtClean="0">
                <a:solidFill>
                  <a:prstClr val="black"/>
                </a:solidFill>
                <a:cs typeface="B Nazanin" pitchFamily="2" charset="-78"/>
              </a:rPr>
              <a:t>ack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های تکراری صرفنظر می شود.</a:t>
            </a:r>
          </a:p>
          <a:p>
            <a:pPr marL="742950" lvl="1" indent="-28575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کنترل جریان و کنترل ازدحام هم نادیده گرفته خواهد شد.</a:t>
            </a:r>
          </a:p>
        </p:txBody>
      </p:sp>
    </p:spTree>
    <p:extLst>
      <p:ext uri="{BB962C8B-B14F-4D97-AF65-F5344CB8AC3E}">
        <p14:creationId xmlns:p14="http://schemas.microsoft.com/office/powerpoint/2010/main" val="38132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sender events: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600" b="1" dirty="0" smtClean="0">
                <a:solidFill>
                  <a:srgbClr val="0000FF"/>
                </a:solidFill>
                <a:cs typeface="B Titr" pitchFamily="2" charset="-78"/>
              </a:rPr>
              <a:t>رویدادهای مربوط به ارسال کننده </a:t>
            </a:r>
            <a:r>
              <a:rPr lang="en-US" sz="36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endParaRPr lang="en-US" sz="28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45720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sz="2000" b="1" u="sng" dirty="0" smtClean="0">
                <a:solidFill>
                  <a:srgbClr val="FF0000"/>
                </a:solidFill>
                <a:cs typeface="B Nazanin" pitchFamily="2" charset="-78"/>
              </a:rPr>
              <a:t>داده از لایه کاربرد دریافت می شود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سگمنتی با یک شماره ترتیب </a:t>
            </a:r>
            <a:r>
              <a:rPr lang="en-US" sz="2000" dirty="0" smtClean="0">
                <a:cs typeface="B Nazanin" pitchFamily="2" charset="-78"/>
              </a:rPr>
              <a:t>(</a:t>
            </a:r>
            <a:r>
              <a:rPr lang="en-US" sz="2000" dirty="0" err="1" smtClean="0">
                <a:cs typeface="B Nazanin" pitchFamily="2" charset="-78"/>
              </a:rPr>
              <a:t>seq</a:t>
            </a:r>
            <a:r>
              <a:rPr lang="en-US" sz="2000" dirty="0" smtClean="0">
                <a:cs typeface="B Nazanin" pitchFamily="2" charset="-78"/>
              </a:rPr>
              <a:t>#)</a:t>
            </a:r>
            <a:r>
              <a:rPr lang="fa-IR" sz="2000" dirty="0" smtClean="0">
                <a:cs typeface="B Nazanin" pitchFamily="2" charset="-78"/>
              </a:rPr>
              <a:t> ایجاد می نماید.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شماره ترتیب، شماره اولین بایت داده درون  سگمنت می باشد.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اگر زمان سنج در حال اجرا نباشد، آنرا شروع می نماید(زمان سنج را به عنوان قدیمی ترین سگمنت تایید نشده در نظر بگیرید)</a:t>
            </a:r>
            <a:endParaRPr lang="fa-IR" sz="1600" dirty="0" smtClean="0"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3-</a:t>
            </a:r>
            <a:fld id="{39C0C5C5-EB71-4EB4-BA97-D0119D134F2C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1500174"/>
            <a:ext cx="4214842" cy="457203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a-IR" sz="2000" b="1" u="sng" dirty="0" smtClean="0">
                <a:solidFill>
                  <a:srgbClr val="FF0000"/>
                </a:solidFill>
                <a:cs typeface="B Nazanin" pitchFamily="2" charset="-78"/>
              </a:rPr>
              <a:t>انقضای زمان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سگمنتی را که باعث بوجود آمدن زمان انقضا شده را مجددآ ارسال می دارد.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زمان سنج را مجددا شروع به کار می نماید.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</a:pPr>
            <a:r>
              <a:rPr lang="fa-IR" sz="2000" b="1" u="sng" dirty="0" smtClean="0">
                <a:solidFill>
                  <a:srgbClr val="FF0000"/>
                </a:solidFill>
                <a:cs typeface="B Nazanin" pitchFamily="2" charset="-78"/>
              </a:rPr>
              <a:t>دریافت تصدیق</a:t>
            </a:r>
            <a:r>
              <a:rPr lang="en-US" sz="2000" b="1" u="sng" dirty="0" smtClean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sz="2000" b="1" u="sng" dirty="0" err="1" smtClean="0">
                <a:solidFill>
                  <a:srgbClr val="FF0000"/>
                </a:solidFill>
                <a:cs typeface="B Nazanin" pitchFamily="2" charset="-78"/>
              </a:rPr>
              <a:t>Ack</a:t>
            </a:r>
            <a:r>
              <a:rPr lang="en-US" sz="2000" b="1" u="sng" dirty="0" smtClean="0">
                <a:solidFill>
                  <a:srgbClr val="FF0000"/>
                </a:solidFill>
                <a:cs typeface="B Nazanin" pitchFamily="2" charset="-78"/>
              </a:rPr>
              <a:t>) </a:t>
            </a:r>
            <a:endParaRPr lang="fa-IR" sz="2000" b="1" u="sng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اگر تایید مربوط به سگمنتی باشد که تصدیق نشده باشد: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آن سگمنت را بعنوان تصدیق شده به روز می نماید.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زمان سنج را در صورت موجود بودن سگمنت های تصدیق نشده دیگر، راه اندازی می نماید.</a:t>
            </a:r>
          </a:p>
        </p:txBody>
      </p:sp>
    </p:spTree>
    <p:extLst>
      <p:ext uri="{BB962C8B-B14F-4D97-AF65-F5344CB8AC3E}">
        <p14:creationId xmlns:p14="http://schemas.microsoft.com/office/powerpoint/2010/main" val="39173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69054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TCP: retransmission scenarios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81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3-</a:t>
            </a:r>
            <a:fld id="{25B92CEF-68EA-42BD-9EC0-8BE1D13EEFCA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200" name="Line 2"/>
          <p:cNvSpPr>
            <a:spLocks noChangeShapeType="1"/>
          </p:cNvSpPr>
          <p:nvPr/>
        </p:nvSpPr>
        <p:spPr bwMode="auto">
          <a:xfrm flipH="1">
            <a:off x="5810250" y="2944796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01" name="Line 5"/>
          <p:cNvSpPr>
            <a:spLocks noChangeShapeType="1"/>
          </p:cNvSpPr>
          <p:nvPr/>
        </p:nvSpPr>
        <p:spPr bwMode="auto">
          <a:xfrm flipH="1">
            <a:off x="5781675" y="2535221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 rot="728579">
            <a:off x="6075363" y="3616309"/>
            <a:ext cx="1817687" cy="28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04" name="Line 33"/>
          <p:cNvSpPr>
            <a:spLocks noChangeShapeType="1"/>
          </p:cNvSpPr>
          <p:nvPr/>
        </p:nvSpPr>
        <p:spPr bwMode="auto">
          <a:xfrm>
            <a:off x="5800725" y="1811321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5387975" y="1142984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2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142984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35"/>
          <p:cNvSpPr txBox="1">
            <a:spLocks noChangeArrowheads="1"/>
          </p:cNvSpPr>
          <p:nvPr/>
        </p:nvSpPr>
        <p:spPr bwMode="auto">
          <a:xfrm>
            <a:off x="5797550" y="1142984"/>
            <a:ext cx="94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Host A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06" name="Text Box 36"/>
          <p:cNvSpPr txBox="1">
            <a:spLocks noChangeArrowheads="1"/>
          </p:cNvSpPr>
          <p:nvPr/>
        </p:nvSpPr>
        <p:spPr bwMode="auto">
          <a:xfrm rot="808459">
            <a:off x="5936968" y="2220996"/>
            <a:ext cx="21595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Seq=100, 20 bytes data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07" name="Text Box 37"/>
          <p:cNvSpPr txBox="1">
            <a:spLocks noChangeArrowheads="1"/>
          </p:cNvSpPr>
          <p:nvPr/>
        </p:nvSpPr>
        <p:spPr bwMode="auto">
          <a:xfrm rot="-1770084">
            <a:off x="6743700" y="2870184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ACK=100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10200" y="5745146"/>
            <a:ext cx="658813" cy="366713"/>
            <a:chOff x="3304" y="3530"/>
            <a:chExt cx="415" cy="231"/>
          </a:xfrm>
        </p:grpSpPr>
        <p:sp>
          <p:nvSpPr>
            <p:cNvPr id="8257" name="Rectangle 40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8" name="Text Box 41"/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time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8209" name="Text Box 42"/>
          <p:cNvSpPr txBox="1">
            <a:spLocks noChangeArrowheads="1"/>
          </p:cNvSpPr>
          <p:nvPr/>
        </p:nvSpPr>
        <p:spPr bwMode="auto">
          <a:xfrm>
            <a:off x="6432550" y="5516546"/>
            <a:ext cx="218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premature timeout</a:t>
            </a:r>
            <a:endParaRPr lang="en-US" sz="1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aphicFrame>
        <p:nvGraphicFramePr>
          <p:cNvPr id="8195" name="Object 43"/>
          <p:cNvGraphicFramePr>
            <a:graphicFrameLocks noChangeAspect="1"/>
          </p:cNvGraphicFramePr>
          <p:nvPr/>
        </p:nvGraphicFramePr>
        <p:xfrm>
          <a:off x="8045450" y="1152509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3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1152509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44"/>
          <p:cNvSpPr txBox="1">
            <a:spLocks noChangeArrowheads="1"/>
          </p:cNvSpPr>
          <p:nvPr/>
        </p:nvSpPr>
        <p:spPr bwMode="auto">
          <a:xfrm>
            <a:off x="7215206" y="1162034"/>
            <a:ext cx="920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Host B</a:t>
            </a:r>
            <a:endParaRPr lang="en-US" sz="1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1" name="Line 45"/>
          <p:cNvSpPr>
            <a:spLocks noChangeShapeType="1"/>
          </p:cNvSpPr>
          <p:nvPr/>
        </p:nvSpPr>
        <p:spPr bwMode="auto">
          <a:xfrm>
            <a:off x="5800725" y="3678221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2" name="Text Box 46"/>
          <p:cNvSpPr txBox="1">
            <a:spLocks noChangeArrowheads="1"/>
          </p:cNvSpPr>
          <p:nvPr/>
        </p:nvSpPr>
        <p:spPr bwMode="auto">
          <a:xfrm rot="706751">
            <a:off x="6015670" y="3592596"/>
            <a:ext cx="19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Seq=92, 8 bytes data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3" name="Line 47"/>
          <p:cNvSpPr>
            <a:spLocks noChangeShapeType="1"/>
          </p:cNvSpPr>
          <p:nvPr/>
        </p:nvSpPr>
        <p:spPr bwMode="auto">
          <a:xfrm>
            <a:off x="5791200" y="1706546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4" name="Line 48"/>
          <p:cNvSpPr>
            <a:spLocks noChangeShapeType="1"/>
          </p:cNvSpPr>
          <p:nvPr/>
        </p:nvSpPr>
        <p:spPr bwMode="auto">
          <a:xfrm>
            <a:off x="8305800" y="1592246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5" name="Text Box 49"/>
          <p:cNvSpPr txBox="1">
            <a:spLocks noChangeArrowheads="1"/>
          </p:cNvSpPr>
          <p:nvPr/>
        </p:nvSpPr>
        <p:spPr bwMode="auto">
          <a:xfrm rot="-1338105">
            <a:off x="7105650" y="2981309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ACK=120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6" name="Line 52"/>
          <p:cNvSpPr>
            <a:spLocks noChangeShapeType="1"/>
          </p:cNvSpPr>
          <p:nvPr/>
        </p:nvSpPr>
        <p:spPr bwMode="auto">
          <a:xfrm>
            <a:off x="5788025" y="2163746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17" name="Text Box 53"/>
          <p:cNvSpPr txBox="1">
            <a:spLocks noChangeArrowheads="1"/>
          </p:cNvSpPr>
          <p:nvPr/>
        </p:nvSpPr>
        <p:spPr bwMode="auto">
          <a:xfrm rot="706751">
            <a:off x="6044245" y="1811421"/>
            <a:ext cx="19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Seq=92, 8 bytes data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468938" y="1817671"/>
            <a:ext cx="325437" cy="1860550"/>
            <a:chOff x="3445" y="1270"/>
            <a:chExt cx="205" cy="1172"/>
          </a:xfrm>
        </p:grpSpPr>
        <p:sp>
          <p:nvSpPr>
            <p:cNvPr id="8251" name="Rectangle 4"/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2" name="Text Box 38"/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Seq=92 timeout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3" name="Line 50"/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4" name="Line 51"/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5" name="Line 54"/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6" name="Line 55"/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8219" name="Line 60"/>
          <p:cNvSpPr>
            <a:spLocks noChangeShapeType="1"/>
          </p:cNvSpPr>
          <p:nvPr/>
        </p:nvSpPr>
        <p:spPr bwMode="auto">
          <a:xfrm flipH="1">
            <a:off x="5816600" y="4322746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0" name="Text Box 61"/>
          <p:cNvSpPr txBox="1">
            <a:spLocks noChangeArrowheads="1"/>
          </p:cNvSpPr>
          <p:nvPr/>
        </p:nvSpPr>
        <p:spPr bwMode="auto">
          <a:xfrm rot="-1338105">
            <a:off x="6921500" y="4410059"/>
            <a:ext cx="966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ACK=120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838200" y="1173146"/>
            <a:ext cx="3143250" cy="5226050"/>
            <a:chOff x="316" y="875"/>
            <a:chExt cx="1980" cy="3292"/>
          </a:xfrm>
        </p:grpSpPr>
        <p:sp>
          <p:nvSpPr>
            <p:cNvPr id="8232" name="Line 9"/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33" name="Line 10"/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8196" name="Object 11"/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24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" y="875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4" name="Text Box 12"/>
            <p:cNvSpPr txBox="1">
              <a:spLocks noChangeArrowheads="1"/>
            </p:cNvSpPr>
            <p:nvPr/>
          </p:nvSpPr>
          <p:spPr bwMode="auto">
            <a:xfrm>
              <a:off x="574" y="875"/>
              <a:ext cx="5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Host A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35" name="Text Box 13"/>
            <p:cNvSpPr txBox="1">
              <a:spLocks noChangeArrowheads="1"/>
            </p:cNvSpPr>
            <p:nvPr/>
          </p:nvSpPr>
          <p:spPr bwMode="auto">
            <a:xfrm rot="706751">
              <a:off x="783" y="1302"/>
              <a:ext cx="124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Seq=92, 8 bytes data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36" name="Text Box 14"/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37" name="Text Box 15"/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38" name="Text Box 16"/>
            <p:cNvSpPr txBox="1">
              <a:spLocks noChangeArrowheads="1"/>
            </p:cNvSpPr>
            <p:nvPr/>
          </p:nvSpPr>
          <p:spPr bwMode="auto">
            <a:xfrm rot="16200000">
              <a:off x="130" y="1795"/>
              <a:ext cx="6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omic Sans MS" pitchFamily="66" charset="0"/>
                </a:rPr>
                <a:t>timeout</a:t>
              </a:r>
              <a:endParaRPr lang="en-US" sz="1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39" name="Text Box 21"/>
            <p:cNvSpPr txBox="1">
              <a:spLocks noChangeArrowheads="1"/>
            </p:cNvSpPr>
            <p:nvPr/>
          </p:nvSpPr>
          <p:spPr bwMode="auto">
            <a:xfrm>
              <a:off x="768" y="3936"/>
              <a:ext cx="1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lost ACK scenario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8197" name="Object 22"/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25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88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0" name="Text Box 23"/>
            <p:cNvSpPr txBox="1">
              <a:spLocks noChangeArrowheads="1"/>
            </p:cNvSpPr>
            <p:nvPr/>
          </p:nvSpPr>
          <p:spPr bwMode="auto">
            <a:xfrm>
              <a:off x="1453" y="887"/>
              <a:ext cx="5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omic Sans MS" pitchFamily="66" charset="0"/>
                </a:rPr>
                <a:t>Host B</a:t>
              </a:r>
              <a:endParaRPr lang="en-US" sz="10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1" name="Text Box 24"/>
            <p:cNvSpPr txBox="1">
              <a:spLocks noChangeArrowheads="1"/>
            </p:cNvSpPr>
            <p:nvPr/>
          </p:nvSpPr>
          <p:spPr bwMode="auto">
            <a:xfrm>
              <a:off x="1012" y="1915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2" name="Line 25"/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3" name="Text Box 26"/>
            <p:cNvSpPr txBox="1">
              <a:spLocks noChangeArrowheads="1"/>
            </p:cNvSpPr>
            <p:nvPr/>
          </p:nvSpPr>
          <p:spPr bwMode="auto">
            <a:xfrm rot="706751">
              <a:off x="729" y="2436"/>
              <a:ext cx="124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Seq=92, 8 bytes data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4" name="Line 27"/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5" name="Line 28"/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6" name="Line 29"/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7" name="Text Box 30"/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8" name="Line 31"/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49" name="Line 32"/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50" name="Text Box 62"/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time</a:t>
              </a:r>
            </a:p>
          </p:txBody>
        </p:sp>
      </p:grpSp>
      <p:sp>
        <p:nvSpPr>
          <p:cNvPr id="8222" name="Rectangle 65"/>
          <p:cNvSpPr>
            <a:spLocks noChangeArrowheads="1"/>
          </p:cNvSpPr>
          <p:nvPr/>
        </p:nvSpPr>
        <p:spPr bwMode="auto">
          <a:xfrm>
            <a:off x="5564188" y="3944921"/>
            <a:ext cx="203200" cy="132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3" name="Text Box 66"/>
          <p:cNvSpPr txBox="1">
            <a:spLocks noChangeArrowheads="1"/>
          </p:cNvSpPr>
          <p:nvPr/>
        </p:nvSpPr>
        <p:spPr bwMode="auto">
          <a:xfrm rot="-5400000">
            <a:off x="4891881" y="4456890"/>
            <a:ext cx="1493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  <a:latin typeface="Comic Sans MS" pitchFamily="66" charset="0"/>
              </a:rPr>
              <a:t>Seq=92 timeout</a:t>
            </a:r>
            <a:endParaRPr lang="en-US" sz="10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4" name="Line 67"/>
          <p:cNvSpPr>
            <a:spLocks noChangeShapeType="1"/>
          </p:cNvSpPr>
          <p:nvPr/>
        </p:nvSpPr>
        <p:spPr bwMode="auto">
          <a:xfrm flipV="1">
            <a:off x="5656263" y="3687746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5" name="Line 68"/>
          <p:cNvSpPr>
            <a:spLocks noChangeShapeType="1"/>
          </p:cNvSpPr>
          <p:nvPr/>
        </p:nvSpPr>
        <p:spPr bwMode="auto">
          <a:xfrm flipH="1">
            <a:off x="5638800" y="5364146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6" name="Line 69"/>
          <p:cNvSpPr>
            <a:spLocks noChangeShapeType="1"/>
          </p:cNvSpPr>
          <p:nvPr/>
        </p:nvSpPr>
        <p:spPr bwMode="auto">
          <a:xfrm flipH="1">
            <a:off x="5562600" y="5592746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7" name="Line 70"/>
          <p:cNvSpPr>
            <a:spLocks noChangeShapeType="1"/>
          </p:cNvSpPr>
          <p:nvPr/>
        </p:nvSpPr>
        <p:spPr bwMode="auto">
          <a:xfrm flipH="1">
            <a:off x="5611813" y="3687746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228" name="Text Box 71"/>
          <p:cNvSpPr txBox="1">
            <a:spLocks noChangeArrowheads="1"/>
          </p:cNvSpPr>
          <p:nvPr/>
        </p:nvSpPr>
        <p:spPr bwMode="auto">
          <a:xfrm>
            <a:off x="152400" y="5059346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SendBase</a:t>
            </a:r>
          </a:p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 100</a:t>
            </a:r>
          </a:p>
        </p:txBody>
      </p:sp>
      <p:sp>
        <p:nvSpPr>
          <p:cNvPr id="8229" name="Text Box 73"/>
          <p:cNvSpPr txBox="1">
            <a:spLocks noChangeArrowheads="1"/>
          </p:cNvSpPr>
          <p:nvPr/>
        </p:nvSpPr>
        <p:spPr bwMode="auto">
          <a:xfrm>
            <a:off x="4416425" y="4068746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SendBase</a:t>
            </a:r>
          </a:p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 120</a:t>
            </a:r>
          </a:p>
        </p:txBody>
      </p:sp>
      <p:sp>
        <p:nvSpPr>
          <p:cNvPr id="8230" name="Text Box 74"/>
          <p:cNvSpPr txBox="1">
            <a:spLocks noChangeArrowheads="1"/>
          </p:cNvSpPr>
          <p:nvPr/>
        </p:nvSpPr>
        <p:spPr bwMode="auto">
          <a:xfrm>
            <a:off x="4416425" y="5211746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SendBase</a:t>
            </a:r>
          </a:p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 120</a:t>
            </a:r>
          </a:p>
        </p:txBody>
      </p:sp>
      <p:sp>
        <p:nvSpPr>
          <p:cNvPr id="8231" name="Text Box 75"/>
          <p:cNvSpPr txBox="1">
            <a:spLocks noChangeArrowheads="1"/>
          </p:cNvSpPr>
          <p:nvPr/>
        </p:nvSpPr>
        <p:spPr bwMode="auto">
          <a:xfrm>
            <a:off x="4343400" y="3611546"/>
            <a:ext cx="1221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Sendbase</a:t>
            </a:r>
          </a:p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 100</a:t>
            </a:r>
          </a:p>
        </p:txBody>
      </p:sp>
    </p:spTree>
    <p:extLst>
      <p:ext uri="{BB962C8B-B14F-4D97-AF65-F5344CB8AC3E}">
        <p14:creationId xmlns:p14="http://schemas.microsoft.com/office/powerpoint/2010/main" val="20772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77150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TCP retransmission scenarios (more)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3-</a:t>
            </a:r>
            <a:fld id="{A92A6158-8E66-4D82-82D7-294EC2F02B1F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 smtClean="0">
              <a:solidFill>
                <a:prstClr val="black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66800" y="1295400"/>
            <a:ext cx="3609975" cy="4786313"/>
            <a:chOff x="432" y="816"/>
            <a:chExt cx="2274" cy="3015"/>
          </a:xfrm>
        </p:grpSpPr>
        <p:sp>
          <p:nvSpPr>
            <p:cNvPr id="9225" name="Line 4"/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18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16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786" y="864"/>
              <a:ext cx="5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Host A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 rot="706751">
              <a:off x="995" y="1291"/>
              <a:ext cx="124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Seq=92, 8 bytes data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ACK=100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0" name="Text Box 10"/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 rot="16200000">
              <a:off x="342" y="1784"/>
              <a:ext cx="6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timeout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2" name="Text Box 12"/>
            <p:cNvSpPr txBox="1">
              <a:spLocks noChangeArrowheads="1"/>
            </p:cNvSpPr>
            <p:nvPr/>
          </p:nvSpPr>
          <p:spPr bwMode="auto">
            <a:xfrm>
              <a:off x="872" y="3600"/>
              <a:ext cx="17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Cumulative ACK scenario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9219" name="Object 13"/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9519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3" name="Text Box 14"/>
            <p:cNvSpPr txBox="1">
              <a:spLocks noChangeArrowheads="1"/>
            </p:cNvSpPr>
            <p:nvPr/>
          </p:nvSpPr>
          <p:spPr bwMode="auto">
            <a:xfrm>
              <a:off x="1824" y="864"/>
              <a:ext cx="5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  <a:latin typeface="Comic Sans MS" pitchFamily="66" charset="0"/>
                </a:rPr>
                <a:t>Host B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4" name="Text Box 15"/>
            <p:cNvSpPr txBox="1">
              <a:spLocks noChangeArrowheads="1"/>
            </p:cNvSpPr>
            <p:nvPr/>
          </p:nvSpPr>
          <p:spPr bwMode="auto">
            <a:xfrm>
              <a:off x="1224" y="1904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 rot="706751">
              <a:off x="915" y="1775"/>
              <a:ext cx="136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Seq=100, 20 bytes data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7" name="Line 18"/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40" name="Text Box 21"/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Comic Sans MS" pitchFamily="66" charset="0"/>
                </a:rPr>
                <a:t>ACK=120</a:t>
              </a:r>
              <a:endParaRPr lang="en-US" sz="10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42" name="Line 23"/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243" name="Text Box 24"/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time</a:t>
              </a:r>
            </a:p>
          </p:txBody>
        </p:sp>
      </p:grpSp>
      <p:sp>
        <p:nvSpPr>
          <p:cNvPr id="9224" name="Text Box 26"/>
          <p:cNvSpPr txBox="1">
            <a:spLocks noChangeArrowheads="1"/>
          </p:cNvSpPr>
          <p:nvPr/>
        </p:nvSpPr>
        <p:spPr bwMode="auto">
          <a:xfrm>
            <a:off x="152400" y="3962400"/>
            <a:ext cx="12314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SendBase</a:t>
            </a:r>
          </a:p>
          <a:p>
            <a:r>
              <a:rPr lang="en-US">
                <a:solidFill>
                  <a:prstClr val="black"/>
                </a:solidFill>
                <a:latin typeface="Comic Sans MS" pitchFamily="66" charset="0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4931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Fast  Retransmit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ارسال مجدد سریع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45720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زمانهای انقضاء اغلب نسبتاً طولانی می باشند.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تاخیر طولانی قبل از ارسال مجدد بسته از دست رفته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هدف، شناسایی سریع سگمنت های از دست رفته از طریق </a:t>
            </a:r>
            <a:r>
              <a:rPr lang="en-US" sz="2000" dirty="0" err="1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های تکراری است.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600" dirty="0" smtClean="0">
                <a:cs typeface="B Nazanin" pitchFamily="2" charset="-78"/>
              </a:rPr>
              <a:t>فرستنده اغلب سگمنت های بسیاری را پشت سرهم ارسال میدارد.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600" dirty="0" smtClean="0">
                <a:cs typeface="B Nazanin" pitchFamily="2" charset="-78"/>
              </a:rPr>
              <a:t>اگر سگمنتی از دست برود، احتمالاً </a:t>
            </a:r>
            <a:r>
              <a:rPr lang="en-US" sz="1600" dirty="0" err="1" smtClean="0">
                <a:cs typeface="B Nazanin" pitchFamily="2" charset="-78"/>
              </a:rPr>
              <a:t>Ack</a:t>
            </a:r>
            <a:r>
              <a:rPr lang="fa-IR" sz="1600" dirty="0" smtClean="0">
                <a:cs typeface="B Nazanin" pitchFamily="2" charset="-78"/>
              </a:rPr>
              <a:t>های تکراری زیادی را در پی خواهد داشت.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3-</a:t>
            </a:r>
            <a:fld id="{39C0C5C5-EB71-4EB4-BA97-D0119D134F2C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5720" y="1500174"/>
            <a:ext cx="4214842" cy="457203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اگر گیرنده سه </a:t>
            </a:r>
            <a:r>
              <a:rPr lang="en-US" sz="2000" dirty="0" smtClean="0">
                <a:solidFill>
                  <a:prstClr val="black"/>
                </a:solidFill>
                <a:cs typeface="B Nazanin" pitchFamily="2" charset="-78"/>
              </a:rPr>
              <a:t>ACK</a:t>
            </a: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برای یک داده ای دریافت نماید، فرض را بر این می گذارد که سگمنت بعد از </a:t>
            </a:r>
            <a:r>
              <a:rPr lang="en-US" sz="2000" dirty="0" smtClean="0">
                <a:solidFill>
                  <a:prstClr val="black"/>
                </a:solidFill>
                <a:cs typeface="B Nazanin" pitchFamily="2" charset="-78"/>
              </a:rPr>
              <a:t>ACK</a:t>
            </a: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از دست رفته است.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ارسال سریع: قبل از آنکه زمان زمان سنج منقضی بشود، سگمنت را مجدداً ارسال می دارد.</a:t>
            </a:r>
            <a:endParaRPr lang="fa-IR" dirty="0" smtClean="0">
              <a:solidFill>
                <a:prstClr val="black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3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83818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Multiplexing/</a:t>
            </a:r>
            <a:r>
              <a:rPr lang="en-US" sz="3600" b="1" dirty="0" err="1" smtClean="0"/>
              <a:t>demultiplexing</a:t>
            </a:r>
            <a:endParaRPr lang="en-US" sz="3600" b="1" dirty="0" smtClean="0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2CBFF80-C624-422A-B07A-1BB59E927E1B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44500" y="1295400"/>
            <a:ext cx="3808413" cy="1295400"/>
            <a:chOff x="444500" y="1295400"/>
            <a:chExt cx="3808413" cy="1295400"/>
          </a:xfrm>
        </p:grpSpPr>
        <p:sp>
          <p:nvSpPr>
            <p:cNvPr id="23590" name="Text Box 72"/>
            <p:cNvSpPr txBox="1">
              <a:spLocks noChangeArrowheads="1"/>
            </p:cNvSpPr>
            <p:nvPr/>
          </p:nvSpPr>
          <p:spPr bwMode="auto">
            <a:xfrm>
              <a:off x="444500" y="1589088"/>
              <a:ext cx="176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23591" name="Text Box 75"/>
            <p:cNvSpPr txBox="1">
              <a:spLocks noChangeArrowheads="1"/>
            </p:cNvSpPr>
            <p:nvPr/>
          </p:nvSpPr>
          <p:spPr bwMode="auto">
            <a:xfrm>
              <a:off x="468313" y="1366838"/>
              <a:ext cx="1762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92" name="Rectangle 76"/>
            <p:cNvSpPr>
              <a:spLocks noChangeArrowheads="1"/>
            </p:cNvSpPr>
            <p:nvPr/>
          </p:nvSpPr>
          <p:spPr bwMode="auto">
            <a:xfrm>
              <a:off x="444500" y="1524000"/>
              <a:ext cx="3808413" cy="1066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r>
                <a:rPr lang="fa-IR" sz="2000" dirty="0" smtClean="0">
                  <a:cs typeface="B Nazanin" pitchFamily="2" charset="-78"/>
                </a:rPr>
                <a:t>تحویل دادن سگمنت دریافتی به سوکت </a:t>
              </a:r>
            </a:p>
            <a:p>
              <a:pPr algn="r" rtl="1"/>
              <a:r>
                <a:rPr lang="fa-IR" sz="2000" dirty="0" smtClean="0">
                  <a:cs typeface="B Nazanin" pitchFamily="2" charset="-78"/>
                </a:rPr>
                <a:t>مناسب</a:t>
              </a:r>
              <a:endParaRPr lang="en-US" sz="2000" dirty="0">
                <a:cs typeface="B Nazanin" pitchFamily="2" charset="-78"/>
              </a:endParaRPr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533400" y="1295400"/>
              <a:ext cx="3382963" cy="396875"/>
              <a:chOff x="1080" y="3713"/>
              <a:chExt cx="1712" cy="250"/>
            </a:xfrm>
          </p:grpSpPr>
          <p:sp>
            <p:nvSpPr>
              <p:cNvPr id="23603" name="Rectangle 7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Text Box 79"/>
              <p:cNvSpPr txBox="1">
                <a:spLocks noChangeArrowheads="1"/>
              </p:cNvSpPr>
              <p:nvPr/>
            </p:nvSpPr>
            <p:spPr bwMode="auto">
              <a:xfrm>
                <a:off x="1080" y="3713"/>
                <a:ext cx="1712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u="sng">
                    <a:solidFill>
                      <a:srgbClr val="FF0000"/>
                    </a:solidFill>
                  </a:rPr>
                  <a:t>Demultiplexing at rcv host: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5105400" y="1142984"/>
            <a:ext cx="3609975" cy="1566858"/>
            <a:chOff x="5105400" y="1142984"/>
            <a:chExt cx="3609975" cy="1566858"/>
          </a:xfrm>
        </p:grpSpPr>
        <p:sp>
          <p:nvSpPr>
            <p:cNvPr id="23595" name="Rectangle 83"/>
            <p:cNvSpPr>
              <a:spLocks noChangeArrowheads="1"/>
            </p:cNvSpPr>
            <p:nvPr/>
          </p:nvSpPr>
          <p:spPr bwMode="auto">
            <a:xfrm>
              <a:off x="5105400" y="1430322"/>
              <a:ext cx="3609975" cy="12795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r>
                <a:rPr lang="fa-IR" sz="2000" dirty="0" smtClean="0">
                  <a:cs typeface="B Nazanin" pitchFamily="2" charset="-78"/>
                </a:rPr>
                <a:t>جمع آوری داده از سوکت های مختلف </a:t>
              </a:r>
            </a:p>
            <a:p>
              <a:pPr algn="r" rtl="1"/>
              <a:r>
                <a:rPr lang="fa-IR" sz="2000" dirty="0" smtClean="0">
                  <a:cs typeface="B Nazanin" pitchFamily="2" charset="-78"/>
                </a:rPr>
                <a:t>و اضافه نمودن سرآیند به آنها </a:t>
              </a:r>
            </a:p>
            <a:p>
              <a:pPr algn="r" rtl="1"/>
              <a:r>
                <a:rPr lang="fa-IR" sz="2000" dirty="0" smtClean="0">
                  <a:cs typeface="B Nazanin" pitchFamily="2" charset="-78"/>
                </a:rPr>
                <a:t>(مورد استفاده برای عمل دی مالتی پلکس)</a:t>
              </a:r>
              <a:endParaRPr lang="en-US" sz="2400" dirty="0">
                <a:latin typeface="Times New Roman" pitchFamily="18" charset="0"/>
                <a:cs typeface="B Nazanin" pitchFamily="2" charset="-78"/>
              </a:endParaRPr>
            </a:p>
          </p:txBody>
        </p:sp>
        <p:grpSp>
          <p:nvGrpSpPr>
            <p:cNvPr id="4" name="Group 84"/>
            <p:cNvGrpSpPr>
              <a:grpSpLocks/>
            </p:cNvGrpSpPr>
            <p:nvPr/>
          </p:nvGrpSpPr>
          <p:grpSpPr bwMode="auto">
            <a:xfrm>
              <a:off x="5257800" y="1142984"/>
              <a:ext cx="3257550" cy="396875"/>
              <a:chOff x="913" y="3713"/>
              <a:chExt cx="2052" cy="250"/>
            </a:xfrm>
          </p:grpSpPr>
          <p:sp>
            <p:nvSpPr>
              <p:cNvPr id="23601" name="Rectangle 85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Text Box 86"/>
              <p:cNvSpPr txBox="1">
                <a:spLocks noChangeArrowheads="1"/>
              </p:cNvSpPr>
              <p:nvPr/>
            </p:nvSpPr>
            <p:spPr bwMode="auto">
              <a:xfrm>
                <a:off x="913" y="3713"/>
                <a:ext cx="2052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u="sng" dirty="0">
                    <a:solidFill>
                      <a:srgbClr val="FF0000"/>
                    </a:solidFill>
                  </a:rPr>
                  <a:t>Multiplexing at send host: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57200" y="2819400"/>
            <a:ext cx="8159750" cy="3544888"/>
            <a:chOff x="457200" y="2819400"/>
            <a:chExt cx="8159750" cy="3544888"/>
          </a:xfrm>
        </p:grpSpPr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685800" y="3508375"/>
              <a:ext cx="2001838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/>
                <a:t>application</a:t>
              </a: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685800" y="3984625"/>
              <a:ext cx="2001838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/>
                <a:t>transport</a:t>
              </a:r>
            </a:p>
          </p:txBody>
        </p:sp>
        <p:sp>
          <p:nvSpPr>
            <p:cNvPr id="61" name="Rectangle 13"/>
            <p:cNvSpPr>
              <a:spLocks noChangeArrowheads="1"/>
            </p:cNvSpPr>
            <p:nvPr/>
          </p:nvSpPr>
          <p:spPr bwMode="auto">
            <a:xfrm>
              <a:off x="685800" y="4460875"/>
              <a:ext cx="2001838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/>
                <a:t>network</a:t>
              </a:r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685800" y="4937125"/>
              <a:ext cx="2001838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/>
                <a:t>link</a:t>
              </a:r>
            </a:p>
          </p:txBody>
        </p:sp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685800" y="5413375"/>
              <a:ext cx="2001838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/>
                <a:t>physical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3319463" y="3852863"/>
              <a:ext cx="598487" cy="1952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3319463" y="3548063"/>
              <a:ext cx="598487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auto">
            <a:xfrm>
              <a:off x="6615113" y="3429000"/>
              <a:ext cx="2001837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application</a:t>
              </a:r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6615113" y="3905250"/>
              <a:ext cx="2001837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transport</a:t>
              </a:r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6615113" y="4381500"/>
              <a:ext cx="2001837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network</a:t>
              </a:r>
            </a:p>
          </p:txBody>
        </p: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6615113" y="4857750"/>
              <a:ext cx="2001837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link</a:t>
              </a:r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>
              <a:off x="6615113" y="5334000"/>
              <a:ext cx="2001837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physical</a:t>
              </a:r>
            </a:p>
          </p:txBody>
        </p:sp>
        <p:sp>
          <p:nvSpPr>
            <p:cNvPr id="71" name="Rectangle 30"/>
            <p:cNvSpPr>
              <a:spLocks noChangeArrowheads="1"/>
            </p:cNvSpPr>
            <p:nvPr/>
          </p:nvSpPr>
          <p:spPr bwMode="auto">
            <a:xfrm>
              <a:off x="3287713" y="3508375"/>
              <a:ext cx="2735262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application</a:t>
              </a:r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3287713" y="3984625"/>
              <a:ext cx="2735262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transport</a:t>
              </a:r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3287713" y="4460875"/>
              <a:ext cx="2735262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network</a:t>
              </a:r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>
              <a:off x="3287713" y="4937125"/>
              <a:ext cx="2735262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link</a:t>
              </a: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3287713" y="5413375"/>
              <a:ext cx="2735262" cy="476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physical</a:t>
              </a:r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>
              <a:off x="5314950" y="3859213"/>
              <a:ext cx="598488" cy="1952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7"/>
            <p:cNvSpPr>
              <a:spLocks noChangeArrowheads="1"/>
            </p:cNvSpPr>
            <p:nvPr/>
          </p:nvSpPr>
          <p:spPr bwMode="auto">
            <a:xfrm>
              <a:off x="5314950" y="3554413"/>
              <a:ext cx="598488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P2</a:t>
              </a:r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1944688" y="3883025"/>
              <a:ext cx="598487" cy="1952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1944688" y="3578225"/>
              <a:ext cx="598487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P3</a:t>
              </a:r>
            </a:p>
          </p:txBody>
        </p:sp>
        <p:sp>
          <p:nvSpPr>
            <p:cNvPr id="80" name="Rectangle 42"/>
            <p:cNvSpPr>
              <a:spLocks noChangeArrowheads="1"/>
            </p:cNvSpPr>
            <p:nvPr/>
          </p:nvSpPr>
          <p:spPr bwMode="auto">
            <a:xfrm>
              <a:off x="6718300" y="3797300"/>
              <a:ext cx="598488" cy="1952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3"/>
            <p:cNvSpPr>
              <a:spLocks noChangeArrowheads="1"/>
            </p:cNvSpPr>
            <p:nvPr/>
          </p:nvSpPr>
          <p:spPr bwMode="auto">
            <a:xfrm>
              <a:off x="6718300" y="3492500"/>
              <a:ext cx="598488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P4</a:t>
              </a:r>
            </a:p>
          </p:txBody>
        </p:sp>
        <p:sp>
          <p:nvSpPr>
            <p:cNvPr id="82" name="Rectangle 45"/>
            <p:cNvSpPr>
              <a:spLocks noChangeArrowheads="1"/>
            </p:cNvSpPr>
            <p:nvPr/>
          </p:nvSpPr>
          <p:spPr bwMode="auto">
            <a:xfrm>
              <a:off x="3381375" y="3889375"/>
              <a:ext cx="598488" cy="1952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46"/>
            <p:cNvSpPr>
              <a:spLocks noChangeArrowheads="1"/>
            </p:cNvSpPr>
            <p:nvPr/>
          </p:nvSpPr>
          <p:spPr bwMode="auto">
            <a:xfrm>
              <a:off x="3381375" y="3584575"/>
              <a:ext cx="598488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  <p:sp>
          <p:nvSpPr>
            <p:cNvPr id="84" name="Text Box 47"/>
            <p:cNvSpPr txBox="1">
              <a:spLocks noChangeArrowheads="1"/>
            </p:cNvSpPr>
            <p:nvPr/>
          </p:nvSpPr>
          <p:spPr bwMode="auto">
            <a:xfrm>
              <a:off x="1189038" y="5967413"/>
              <a:ext cx="8969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 1</a:t>
              </a:r>
              <a:endParaRPr lang="en-US"/>
            </a:p>
          </p:txBody>
        </p:sp>
        <p:sp>
          <p:nvSpPr>
            <p:cNvPr id="85" name="Text Box 48"/>
            <p:cNvSpPr txBox="1">
              <a:spLocks noChangeArrowheads="1"/>
            </p:cNvSpPr>
            <p:nvPr/>
          </p:nvSpPr>
          <p:spPr bwMode="auto">
            <a:xfrm>
              <a:off x="4195763" y="5954713"/>
              <a:ext cx="9382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 2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86" name="Text Box 49"/>
            <p:cNvSpPr txBox="1">
              <a:spLocks noChangeArrowheads="1"/>
            </p:cNvSpPr>
            <p:nvPr/>
          </p:nvSpPr>
          <p:spPr bwMode="auto">
            <a:xfrm>
              <a:off x="7224713" y="5832475"/>
              <a:ext cx="9382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host 3</a:t>
              </a:r>
            </a:p>
          </p:txBody>
        </p:sp>
        <p:grpSp>
          <p:nvGrpSpPr>
            <p:cNvPr id="87" name="Group 87"/>
            <p:cNvGrpSpPr>
              <a:grpSpLocks/>
            </p:cNvGrpSpPr>
            <p:nvPr/>
          </p:nvGrpSpPr>
          <p:grpSpPr bwMode="auto">
            <a:xfrm>
              <a:off x="2308225" y="3983038"/>
              <a:ext cx="2263775" cy="1676400"/>
              <a:chOff x="1421" y="2509"/>
              <a:chExt cx="1426" cy="1056"/>
            </a:xfrm>
          </p:grpSpPr>
          <p:sp>
            <p:nvSpPr>
              <p:cNvPr id="88" name="Line 57"/>
              <p:cNvSpPr>
                <a:spLocks noChangeShapeType="1"/>
              </p:cNvSpPr>
              <p:nvPr/>
            </p:nvSpPr>
            <p:spPr bwMode="auto">
              <a:xfrm>
                <a:off x="1421" y="2509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" name="Freeform 58"/>
              <p:cNvSpPr>
                <a:spLocks/>
              </p:cNvSpPr>
              <p:nvPr/>
            </p:nvSpPr>
            <p:spPr bwMode="auto">
              <a:xfrm>
                <a:off x="2546" y="2563"/>
                <a:ext cx="286" cy="989"/>
              </a:xfrm>
              <a:custGeom>
                <a:avLst/>
                <a:gdLst>
                  <a:gd name="T0" fmla="*/ 286 w 286"/>
                  <a:gd name="T1" fmla="*/ 989 h 989"/>
                  <a:gd name="T2" fmla="*/ 284 w 286"/>
                  <a:gd name="T3" fmla="*/ 117 h 989"/>
                  <a:gd name="T4" fmla="*/ 0 w 286"/>
                  <a:gd name="T5" fmla="*/ 0 h 989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989"/>
                  <a:gd name="T11" fmla="*/ 286 w 286"/>
                  <a:gd name="T12" fmla="*/ 989 h 9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989">
                    <a:moveTo>
                      <a:pt x="286" y="989"/>
                    </a:moveTo>
                    <a:lnTo>
                      <a:pt x="284" y="11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59"/>
              <p:cNvSpPr>
                <a:spLocks/>
              </p:cNvSpPr>
              <p:nvPr/>
            </p:nvSpPr>
            <p:spPr bwMode="auto">
              <a:xfrm>
                <a:off x="1421" y="3556"/>
                <a:ext cx="1426" cy="9"/>
              </a:xfrm>
              <a:custGeom>
                <a:avLst/>
                <a:gdLst>
                  <a:gd name="T0" fmla="*/ 0 w 1426"/>
                  <a:gd name="T1" fmla="*/ 9 h 9"/>
                  <a:gd name="T2" fmla="*/ 1426 w 1426"/>
                  <a:gd name="T3" fmla="*/ 0 h 9"/>
                  <a:gd name="T4" fmla="*/ 0 60000 65536"/>
                  <a:gd name="T5" fmla="*/ 0 60000 65536"/>
                  <a:gd name="T6" fmla="*/ 0 w 1426"/>
                  <a:gd name="T7" fmla="*/ 0 h 9"/>
                  <a:gd name="T8" fmla="*/ 1426 w 1426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26" h="9">
                    <a:moveTo>
                      <a:pt x="0" y="9"/>
                    </a:moveTo>
                    <a:lnTo>
                      <a:pt x="142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64"/>
            <p:cNvSpPr>
              <a:spLocks noChangeArrowheads="1"/>
            </p:cNvSpPr>
            <p:nvPr/>
          </p:nvSpPr>
          <p:spPr bwMode="auto">
            <a:xfrm>
              <a:off x="457200" y="2895600"/>
              <a:ext cx="598488" cy="1952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65"/>
            <p:cNvSpPr>
              <a:spLocks noChangeArrowheads="1"/>
            </p:cNvSpPr>
            <p:nvPr/>
          </p:nvSpPr>
          <p:spPr bwMode="auto">
            <a:xfrm>
              <a:off x="2590800" y="2819400"/>
              <a:ext cx="598488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67"/>
            <p:cNvSpPr txBox="1">
              <a:spLocks noChangeArrowheads="1"/>
            </p:cNvSpPr>
            <p:nvPr/>
          </p:nvSpPr>
          <p:spPr bwMode="auto">
            <a:xfrm>
              <a:off x="3276600" y="2819400"/>
              <a:ext cx="10731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 process</a:t>
              </a:r>
            </a:p>
          </p:txBody>
        </p:sp>
        <p:sp>
          <p:nvSpPr>
            <p:cNvPr id="94" name="Text Box 68"/>
            <p:cNvSpPr txBox="1">
              <a:spLocks noChangeArrowheads="1"/>
            </p:cNvSpPr>
            <p:nvPr/>
          </p:nvSpPr>
          <p:spPr bwMode="auto">
            <a:xfrm>
              <a:off x="1143000" y="2819400"/>
              <a:ext cx="973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 socket</a:t>
              </a:r>
            </a:p>
          </p:txBody>
        </p:sp>
        <p:grpSp>
          <p:nvGrpSpPr>
            <p:cNvPr id="95" name="Group 88"/>
            <p:cNvGrpSpPr>
              <a:grpSpLocks/>
            </p:cNvGrpSpPr>
            <p:nvPr/>
          </p:nvGrpSpPr>
          <p:grpSpPr bwMode="auto">
            <a:xfrm flipH="1">
              <a:off x="4648200" y="3962400"/>
              <a:ext cx="2263775" cy="1676400"/>
              <a:chOff x="1421" y="2509"/>
              <a:chExt cx="1426" cy="1056"/>
            </a:xfrm>
          </p:grpSpPr>
          <p:sp>
            <p:nvSpPr>
              <p:cNvPr id="96" name="Line 89"/>
              <p:cNvSpPr>
                <a:spLocks noChangeShapeType="1"/>
              </p:cNvSpPr>
              <p:nvPr/>
            </p:nvSpPr>
            <p:spPr bwMode="auto">
              <a:xfrm>
                <a:off x="1421" y="2509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7" name="Freeform 90"/>
              <p:cNvSpPr>
                <a:spLocks/>
              </p:cNvSpPr>
              <p:nvPr/>
            </p:nvSpPr>
            <p:spPr bwMode="auto">
              <a:xfrm>
                <a:off x="2546" y="2563"/>
                <a:ext cx="286" cy="989"/>
              </a:xfrm>
              <a:custGeom>
                <a:avLst/>
                <a:gdLst>
                  <a:gd name="T0" fmla="*/ 286 w 286"/>
                  <a:gd name="T1" fmla="*/ 989 h 989"/>
                  <a:gd name="T2" fmla="*/ 284 w 286"/>
                  <a:gd name="T3" fmla="*/ 117 h 989"/>
                  <a:gd name="T4" fmla="*/ 0 w 286"/>
                  <a:gd name="T5" fmla="*/ 0 h 989"/>
                  <a:gd name="T6" fmla="*/ 0 60000 65536"/>
                  <a:gd name="T7" fmla="*/ 0 60000 65536"/>
                  <a:gd name="T8" fmla="*/ 0 60000 65536"/>
                  <a:gd name="T9" fmla="*/ 0 w 286"/>
                  <a:gd name="T10" fmla="*/ 0 h 989"/>
                  <a:gd name="T11" fmla="*/ 286 w 286"/>
                  <a:gd name="T12" fmla="*/ 989 h 9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6" h="989">
                    <a:moveTo>
                      <a:pt x="286" y="989"/>
                    </a:moveTo>
                    <a:lnTo>
                      <a:pt x="284" y="11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91"/>
              <p:cNvSpPr>
                <a:spLocks/>
              </p:cNvSpPr>
              <p:nvPr/>
            </p:nvSpPr>
            <p:spPr bwMode="auto">
              <a:xfrm>
                <a:off x="1421" y="3556"/>
                <a:ext cx="1426" cy="9"/>
              </a:xfrm>
              <a:custGeom>
                <a:avLst/>
                <a:gdLst>
                  <a:gd name="T0" fmla="*/ 0 w 1426"/>
                  <a:gd name="T1" fmla="*/ 9 h 9"/>
                  <a:gd name="T2" fmla="*/ 1426 w 1426"/>
                  <a:gd name="T3" fmla="*/ 0 h 9"/>
                  <a:gd name="T4" fmla="*/ 0 60000 65536"/>
                  <a:gd name="T5" fmla="*/ 0 60000 65536"/>
                  <a:gd name="T6" fmla="*/ 0 w 1426"/>
                  <a:gd name="T7" fmla="*/ 0 h 9"/>
                  <a:gd name="T8" fmla="*/ 1426 w 1426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26" h="9">
                    <a:moveTo>
                      <a:pt x="0" y="9"/>
                    </a:moveTo>
                    <a:lnTo>
                      <a:pt x="1426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Fast  Retransmit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ارسال مجدد سریع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3-</a:t>
            </a:r>
            <a:fld id="{39C0C5C5-EB71-4EB4-BA97-D0119D134F2C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14314" y="1108098"/>
            <a:ext cx="3428992" cy="5464174"/>
            <a:chOff x="566" y="391"/>
            <a:chExt cx="2335" cy="3487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1008" y="1104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845" y="635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542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" y="635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766" y="391"/>
              <a:ext cx="5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Host A</a:t>
              </a: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 rot="-5400000">
              <a:off x="384" y="2527"/>
              <a:ext cx="5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timeout</a:t>
              </a: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2451" y="650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543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" y="650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379" y="415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black"/>
                  </a:solidFill>
                </a:rPr>
                <a:t>Host B</a:t>
              </a: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1008" y="1248"/>
              <a:ext cx="1107" cy="2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008" y="912"/>
              <a:ext cx="6" cy="2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2592" y="960"/>
              <a:ext cx="14" cy="2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1000" y="148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822" y="3647"/>
              <a:ext cx="4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time</a:t>
              </a: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008" y="139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008" y="1680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1008" y="153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1008" y="1776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1008" y="1920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1008" y="20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062" y="1353"/>
              <a:ext cx="1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  <a:latin typeface="Arial" pitchFamily="34" charset="0"/>
                </a:rPr>
                <a:t>X</a:t>
              </a:r>
              <a:endParaRPr lang="en-US" sz="10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H="1">
              <a:off x="837" y="1957"/>
              <a:ext cx="7" cy="1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836" y="1957"/>
              <a:ext cx="8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845" y="3520"/>
              <a:ext cx="8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1017" y="256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 rot="714405">
              <a:off x="1291" y="2601"/>
              <a:ext cx="12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prstClr val="black"/>
                  </a:solidFill>
                  <a:latin typeface="Arial" pitchFamily="34" charset="0"/>
                </a:rPr>
                <a:t>resend 2</a:t>
              </a:r>
              <a:r>
                <a:rPr lang="en-US" sz="1400" baseline="30000">
                  <a:solidFill>
                    <a:prstClr val="black"/>
                  </a:solidFill>
                  <a:latin typeface="Arial" pitchFamily="34" charset="0"/>
                </a:rPr>
                <a:t>nd</a:t>
              </a:r>
              <a:r>
                <a:rPr lang="en-US" sz="1400">
                  <a:solidFill>
                    <a:prstClr val="black"/>
                  </a:solidFill>
                  <a:latin typeface="Arial" pitchFamily="34" charset="0"/>
                </a:rPr>
                <a:t> segment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 rot="871520">
            <a:off x="819613" y="2154490"/>
            <a:ext cx="18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Seq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=92, 8 Byte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871520">
            <a:off x="819613" y="2398598"/>
            <a:ext cx="18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Seq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=100, 20 Byte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871520">
            <a:off x="795393" y="2651427"/>
            <a:ext cx="18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Seq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=120, 15 Byte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871520">
            <a:off x="795393" y="2865741"/>
            <a:ext cx="18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Seq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=135, 6 Byte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871520">
            <a:off x="819613" y="3112978"/>
            <a:ext cx="18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Seq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=141, 20 Byte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14678" y="2643182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Ack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=100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14678" y="3000372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Ack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=100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14678" y="3264099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Ack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=100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14678" y="3549851"/>
            <a:ext cx="857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Ack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=100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871520">
            <a:off x="938268" y="4723128"/>
            <a:ext cx="1813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cs typeface="B Nazanin" pitchFamily="2" charset="-78"/>
              </a:rPr>
              <a:t>Seq</a:t>
            </a:r>
            <a:r>
              <a:rPr lang="en-US" sz="1400" dirty="0" smtClean="0">
                <a:solidFill>
                  <a:srgbClr val="0000FF"/>
                </a:solidFill>
                <a:cs typeface="B Nazanin" pitchFamily="2" charset="-78"/>
              </a:rPr>
              <a:t>=100, 20 Byte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4643438" y="1500174"/>
            <a:ext cx="4214842" cy="457203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گیرنده با ارسال </a:t>
            </a:r>
            <a:r>
              <a:rPr lang="en-US" sz="2000" dirty="0" smtClean="0">
                <a:solidFill>
                  <a:prstClr val="black"/>
                </a:solidFill>
                <a:cs typeface="B Nazanin" pitchFamily="2" charset="-78"/>
              </a:rPr>
              <a:t>ACK=100</a:t>
            </a: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اعلام میدارد که من منتظر دریافت بسته ای با شماره ترتیب 100</a:t>
            </a:r>
            <a:r>
              <a:rPr lang="en-US" sz="20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هستم.</a:t>
            </a: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اگر فرستنده سه بار این جواب را دریافت کند، اقدام به ارسال مجدد آن بسته می نماید.</a:t>
            </a:r>
            <a:endParaRPr lang="fa-IR" dirty="0" smtClean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44" name="Right Brace 43"/>
          <p:cNvSpPr/>
          <p:nvPr/>
        </p:nvSpPr>
        <p:spPr>
          <a:xfrm>
            <a:off x="3929058" y="2928934"/>
            <a:ext cx="428628" cy="928694"/>
          </a:xfrm>
          <a:prstGeom prst="rightBrace">
            <a:avLst>
              <a:gd name="adj1" fmla="val 178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4000496" y="2285992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2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71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Flow Control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کنترل جریان در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10001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سمت گیرنده در </a:t>
            </a:r>
            <a:r>
              <a:rPr lang="en-US" sz="2000" dirty="0" smtClean="0">
                <a:cs typeface="B Nazanin" pitchFamily="2" charset="-78"/>
              </a:rPr>
              <a:t>TCP</a:t>
            </a:r>
            <a:r>
              <a:rPr lang="fa-IR" sz="2000" dirty="0" smtClean="0">
                <a:cs typeface="B Nazanin" pitchFamily="2" charset="-78"/>
              </a:rPr>
              <a:t> دارای ”بافر دریافت“ می باشد: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72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7224" y="1428736"/>
            <a:ext cx="2786082" cy="857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نبایستی بافر گیرنده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با ارسال زیاد و سریع، سرریز نماید.</a:t>
            </a: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1214422"/>
            <a:ext cx="115288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a-IR" sz="1600" b="1" dirty="0" smtClean="0">
                <a:solidFill>
                  <a:srgbClr val="0000FF"/>
                </a:solidFill>
                <a:cs typeface="B Nazanin" pitchFamily="2" charset="-78"/>
              </a:rPr>
              <a:t>کنترل جریان </a:t>
            </a:r>
            <a:endParaRPr lang="en-GB" sz="1600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4922420"/>
            <a:ext cx="3643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سرویس ”تطبیق سرعت“ : تطبیق نرخ ارسال (توسط فرستنده) با نرخی که برنامه کاربردی (در گیرنده) مصرف می نماید.</a:t>
            </a:r>
            <a:endParaRPr lang="fa-IR" sz="1600" dirty="0" smtClean="0">
              <a:cs typeface="B Nazanin" pitchFamily="2" charset="-78"/>
            </a:endParaRPr>
          </a:p>
        </p:txBody>
      </p:sp>
      <p:pic>
        <p:nvPicPr>
          <p:cNvPr id="10" name="Picture 5" descr="rcv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628441"/>
            <a:ext cx="5715040" cy="20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00628" y="5072074"/>
            <a:ext cx="36555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برنامه کاربردی ممکن است در خواندن از این بافر کند باشد.</a:t>
            </a:r>
            <a:endParaRPr lang="fa-IR" sz="16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Flow Control: How it works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کنترل جریان در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: نحوه کار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500174"/>
            <a:ext cx="3929090" cy="335758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گیرنده در هر بار جواب(تصدیق) به فرستنده، مقدار فضای قابل دریافت (پنجره دریافت) را اعلام می دارد.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cs typeface="B Nazanin" pitchFamily="2" charset="-78"/>
              </a:rPr>
              <a:t>فرستنده هم داده های ارسالی غیر تصدیق شده (</a:t>
            </a:r>
            <a:r>
              <a:rPr lang="en-US" sz="2000" dirty="0" err="1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نشده)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را به این مقدار (پنجره دریافت) محدود می نماید.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800" dirty="0" smtClean="0">
                <a:cs typeface="B Nazanin" pitchFamily="2" charset="-78"/>
              </a:rPr>
              <a:t>این عمل تضمین می نماید که بافر گیرنده سرریز نمی شود.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73</a:t>
            </a:fld>
            <a:endParaRPr lang="en-US"/>
          </a:p>
        </p:txBody>
      </p:sp>
      <p:pic>
        <p:nvPicPr>
          <p:cNvPr id="10" name="Picture 5" descr="rcv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3"/>
            <a:ext cx="4357718" cy="15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3288" y="4853952"/>
            <a:ext cx="6662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ZapfDingbats" pitchFamily="82" charset="2"/>
              <a:buNone/>
            </a:pPr>
            <a:r>
              <a:rPr lang="en-US" sz="1600" b="1" dirty="0" err="1" smtClean="0">
                <a:latin typeface="Courier New" pitchFamily="49" charset="0"/>
              </a:rPr>
              <a:t>RcvWindow</a:t>
            </a:r>
            <a:r>
              <a:rPr lang="en-US" sz="1600" b="1" dirty="0" smtClean="0">
                <a:latin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</a:rPr>
              <a:t>RcvBuffer</a:t>
            </a:r>
            <a:r>
              <a:rPr lang="en-US" sz="1600" b="1" dirty="0" smtClean="0">
                <a:latin typeface="Courier New" pitchFamily="49" charset="0"/>
              </a:rPr>
              <a:t>-[</a:t>
            </a:r>
            <a:r>
              <a:rPr lang="en-US" sz="1600" b="1" dirty="0" err="1" smtClean="0">
                <a:latin typeface="Courier New" pitchFamily="49" charset="0"/>
              </a:rPr>
              <a:t>LastByteRcvd</a:t>
            </a:r>
            <a:r>
              <a:rPr lang="en-US" sz="1600" b="1" dirty="0" smtClean="0">
                <a:latin typeface="Courier New" pitchFamily="49" charset="0"/>
              </a:rPr>
              <a:t> –</a:t>
            </a:r>
            <a:r>
              <a:rPr lang="fa-IR" sz="1600" b="1" dirty="0" smtClean="0">
                <a:latin typeface="Courier New" pitchFamily="49" charset="0"/>
              </a:rPr>
              <a:t>     </a:t>
            </a:r>
            <a:r>
              <a:rPr lang="en-US" sz="1600" b="1" dirty="0" err="1" smtClean="0">
                <a:latin typeface="Courier New" pitchFamily="49" charset="0"/>
              </a:rPr>
              <a:t>LastByteRead</a:t>
            </a:r>
            <a:r>
              <a:rPr lang="en-US" sz="1600" b="1" dirty="0" smtClean="0">
                <a:latin typeface="Courier New" pitchFamily="49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3345420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0000FF"/>
                </a:solidFill>
                <a:cs typeface="B Nazanin" pitchFamily="2" charset="-78"/>
              </a:rPr>
              <a:t>= پنجره دریافت</a:t>
            </a:r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rot="5400000">
            <a:off x="1045055" y="2533119"/>
            <a:ext cx="987990" cy="6366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596" y="5072074"/>
            <a:ext cx="821533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اگر ”پنجره دریافت“ برابر با صفر شود، و فرستنده متوقف بشود، آنگاه ارسال تا همیشه متوقف خواهد ماند!</a:t>
            </a:r>
          </a:p>
          <a:p>
            <a:pPr indent="355600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به همین دلیل فرستنده، هنوز هم اقدام به ارسال داده های 1 بایتی می نماید، تا اینکه، مقدار جدید ”پنجرۀ دریافت“ بزرگتر از صفری را دریافت نماید.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2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74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 Connection Management</a:t>
            </a: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مدیریت اتصال در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14282" y="1214422"/>
            <a:ext cx="7814102" cy="3870762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دست تکانی سه مرحله ای</a:t>
            </a:r>
            <a:r>
              <a:rPr kumimoji="0" lang="fa-I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u="sng" dirty="0" smtClean="0">
                <a:solidFill>
                  <a:srgbClr val="FF0000"/>
                </a:solidFill>
                <a:cs typeface="B Nazanin" pitchFamily="2" charset="-78"/>
              </a:rPr>
              <a:t>مرحله ا </a:t>
            </a:r>
            <a:r>
              <a:rPr lang="fa-IR" dirty="0" smtClean="0">
                <a:cs typeface="B Nazanin" pitchFamily="2" charset="-78"/>
              </a:rPr>
              <a:t>: میزبان مشتری سگمنت </a:t>
            </a:r>
            <a:r>
              <a:rPr lang="en-US" dirty="0" smtClean="0">
                <a:cs typeface="B Nazanin" pitchFamily="2" charset="-78"/>
              </a:rPr>
              <a:t>SYN</a:t>
            </a:r>
            <a:r>
              <a:rPr lang="fa-IR" dirty="0" smtClean="0">
                <a:cs typeface="B Nazanin" pitchFamily="2" charset="-78"/>
              </a:rPr>
              <a:t> را به سرویس دهنده ارسال میدارد.</a:t>
            </a:r>
            <a:endParaRPr kumimoji="0" lang="fa-I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مقدار اولیه شماره ترتیب </a:t>
            </a:r>
            <a:r>
              <a:rPr lang="fa-IR" sz="1600" dirty="0" smtClean="0">
                <a:cs typeface="B Nazanin" pitchFamily="2" charset="-78"/>
              </a:rPr>
              <a:t>را تعیین می نماید.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سگمنت شامل داده</a:t>
            </a:r>
            <a:r>
              <a:rPr kumimoji="0" lang="fa-I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ای نیست.</a:t>
            </a:r>
            <a:endParaRPr kumimoji="0" lang="fa-I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lvl="0" indent="-342900" algn="r" rtl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مرحله 2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: میزبان سرویس دهنده،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SYN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دریافت می دارد</a:t>
            </a:r>
            <a:r>
              <a:rPr kumimoji="0" lang="fa-IR" sz="18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با سگمنت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SYNACK</a:t>
            </a:r>
            <a:r>
              <a:rPr lang="fa-IR" dirty="0" smtClean="0">
                <a:cs typeface="B Nazanin" pitchFamily="2" charset="-78"/>
              </a:rPr>
              <a:t>، جواب میدهد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fa-I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سرویس دهنده، اقدام به اختصاص بافرهایی می نماید.</a:t>
            </a:r>
          </a:p>
          <a:p>
            <a:pPr marL="800100" lvl="1" indent="-342900" algn="r" rtl="1">
              <a:lnSpc>
                <a:spcPct val="13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fa-IR" sz="1500" dirty="0" smtClean="0">
                <a:cs typeface="B Nazanin" pitchFamily="2" charset="-78"/>
              </a:rPr>
              <a:t>شماره ترتیب سرویس دهنده را مقدار دهی می نماید.</a:t>
            </a:r>
            <a:endParaRPr kumimoji="0" lang="fa-I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مرحله 3</a:t>
            </a:r>
            <a:r>
              <a:rPr kumimoji="0" lang="fa-I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: مشتری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SYNACK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دریافت کرده و با سگمنت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</a:t>
            </a:r>
            <a:r>
              <a:rPr kumimoji="0" lang="fa-IR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پاسخ می دهد، که ممکن است شامل داده هم باشد.</a:t>
            </a: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59A8-B362-401F-B6D8-321F24DC6AE6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 txBox="1">
            <a:spLocks/>
          </p:cNvSpPr>
          <p:nvPr/>
        </p:nvSpPr>
        <p:spPr>
          <a:xfrm>
            <a:off x="379490" y="44624"/>
            <a:ext cx="1139331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human 3-way handshake protocol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8" name="Picture 17" descr="A pile of snow&#10;&#10;Description automatically generated">
            <a:extLst>
              <a:ext uri="{FF2B5EF4-FFF2-40B4-BE49-F238E27FC236}">
                <a16:creationId xmlns:a16="http://schemas.microsoft.com/office/drawing/2014/main" xmlns="" id="{E63D2048-06F6-874E-A18A-05CFDA61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3" y="1285518"/>
            <a:ext cx="8358252" cy="54725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F1282CE-CF66-EE4E-B4A8-587BD1E81F39}"/>
              </a:ext>
            </a:extLst>
          </p:cNvPr>
          <p:cNvGrpSpPr/>
          <p:nvPr/>
        </p:nvGrpSpPr>
        <p:grpSpPr>
          <a:xfrm>
            <a:off x="5199328" y="1821050"/>
            <a:ext cx="1730667" cy="612648"/>
            <a:chOff x="6538586" y="2065751"/>
            <a:chExt cx="1730667" cy="612648"/>
          </a:xfrm>
        </p:grpSpPr>
        <p:sp>
          <p:nvSpPr>
            <p:cNvPr id="20" name="Rounded Rectangular Callout 19">
              <a:extLst>
                <a:ext uri="{FF2B5EF4-FFF2-40B4-BE49-F238E27FC236}">
                  <a16:creationId xmlns:a16="http://schemas.microsoft.com/office/drawing/2014/main" xmlns="" id="{3CAF74F1-7DAE-DA49-A56B-F6F58EAC0B3D}"/>
                </a:ext>
              </a:extLst>
            </p:cNvPr>
            <p:cNvSpPr/>
            <p:nvPr/>
          </p:nvSpPr>
          <p:spPr>
            <a:xfrm>
              <a:off x="6551111" y="2065751"/>
              <a:ext cx="1672748" cy="612648"/>
            </a:xfrm>
            <a:prstGeom prst="wedgeRoundRectCallout">
              <a:avLst>
                <a:gd name="adj1" fmla="val 54830"/>
                <a:gd name="adj2" fmla="val 429311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BBA823-6C58-6A44-A2FF-F652E9B2671F}"/>
                </a:ext>
              </a:extLst>
            </p:cNvPr>
            <p:cNvSpPr txBox="1"/>
            <p:nvPr/>
          </p:nvSpPr>
          <p:spPr>
            <a:xfrm>
              <a:off x="6538586" y="2153433"/>
              <a:ext cx="1730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On belay?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05210F9-A841-2C44-B9F0-E355CF305198}"/>
              </a:ext>
            </a:extLst>
          </p:cNvPr>
          <p:cNvGrpSpPr/>
          <p:nvPr/>
        </p:nvGrpSpPr>
        <p:grpSpPr>
          <a:xfrm>
            <a:off x="4474907" y="3036075"/>
            <a:ext cx="1672748" cy="612648"/>
            <a:chOff x="5814165" y="3280776"/>
            <a:chExt cx="1672748" cy="612648"/>
          </a:xfrm>
        </p:grpSpPr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xmlns="" id="{C4B444F3-2C14-474E-8B61-1E282DE03385}"/>
                </a:ext>
              </a:extLst>
            </p:cNvPr>
            <p:cNvSpPr/>
            <p:nvPr/>
          </p:nvSpPr>
          <p:spPr>
            <a:xfrm>
              <a:off x="5814165" y="3280776"/>
              <a:ext cx="1672748" cy="612648"/>
            </a:xfrm>
            <a:prstGeom prst="wedgeRoundRectCallout">
              <a:avLst>
                <a:gd name="adj1" fmla="val -120395"/>
                <a:gd name="adj2" fmla="val -120679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B59616D-98BC-2340-969B-E8EFA3D4DA5A}"/>
                </a:ext>
              </a:extLst>
            </p:cNvPr>
            <p:cNvSpPr txBox="1"/>
            <p:nvPr/>
          </p:nvSpPr>
          <p:spPr>
            <a:xfrm>
              <a:off x="5826690" y="3332968"/>
              <a:ext cx="1628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Belay on.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943AF12-B0EB-4F44-91E7-681492934EEA}"/>
              </a:ext>
            </a:extLst>
          </p:cNvPr>
          <p:cNvGrpSpPr/>
          <p:nvPr/>
        </p:nvGrpSpPr>
        <p:grpSpPr>
          <a:xfrm>
            <a:off x="6982199" y="3401418"/>
            <a:ext cx="1695712" cy="612648"/>
            <a:chOff x="8321457" y="3646119"/>
            <a:chExt cx="1695712" cy="612648"/>
          </a:xfrm>
        </p:grpSpPr>
        <p:sp>
          <p:nvSpPr>
            <p:cNvPr id="26" name="Rounded Rectangular Callout 25">
              <a:extLst>
                <a:ext uri="{FF2B5EF4-FFF2-40B4-BE49-F238E27FC236}">
                  <a16:creationId xmlns:a16="http://schemas.microsoft.com/office/drawing/2014/main" xmlns="" id="{8B23EB90-C1E0-D44A-8B27-62175510872C}"/>
                </a:ext>
              </a:extLst>
            </p:cNvPr>
            <p:cNvSpPr/>
            <p:nvPr/>
          </p:nvSpPr>
          <p:spPr>
            <a:xfrm>
              <a:off x="8344421" y="3646119"/>
              <a:ext cx="1672748" cy="612648"/>
            </a:xfrm>
            <a:prstGeom prst="wedgeRoundRectCallout">
              <a:avLst>
                <a:gd name="adj1" fmla="val -44764"/>
                <a:gd name="adj2" fmla="val 169650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5F183B7-733D-694A-B964-309D0B0097B1}"/>
                </a:ext>
              </a:extLst>
            </p:cNvPr>
            <p:cNvSpPr txBox="1"/>
            <p:nvPr/>
          </p:nvSpPr>
          <p:spPr>
            <a:xfrm>
              <a:off x="8321457" y="3710836"/>
              <a:ext cx="1651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Climbing.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71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Connection Management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مدیریت اتصال در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 </a:t>
            </a:r>
            <a:r>
              <a:rPr lang="fa-IR" sz="2000" b="1" dirty="0" smtClean="0">
                <a:solidFill>
                  <a:srgbClr val="0000FF"/>
                </a:solidFill>
                <a:cs typeface="B Titr" pitchFamily="2" charset="-78"/>
              </a:rPr>
              <a:t>(ادامه)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214422"/>
            <a:ext cx="4071966" cy="50006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30000"/>
              </a:lnSpc>
              <a:buNone/>
            </a:pPr>
            <a:r>
              <a:rPr lang="fa-IR" u="sng" dirty="0" smtClean="0">
                <a:solidFill>
                  <a:srgbClr val="FF0000"/>
                </a:solidFill>
                <a:cs typeface="B Nazanin" pitchFamily="2" charset="-78"/>
              </a:rPr>
              <a:t>بستن یک اتصال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مرحله 1</a:t>
            </a:r>
            <a:r>
              <a:rPr lang="fa-IR" sz="2000" dirty="0" smtClean="0">
                <a:cs typeface="B Nazanin" pitchFamily="2" charset="-78"/>
              </a:rPr>
              <a:t> : مشتری سگمنت کنترلی </a:t>
            </a:r>
            <a:r>
              <a:rPr lang="en-US" sz="2000" dirty="0" smtClean="0">
                <a:cs typeface="B Nazanin" pitchFamily="2" charset="-78"/>
              </a:rPr>
              <a:t>FIN</a:t>
            </a:r>
            <a:r>
              <a:rPr lang="fa-IR" sz="2000" dirty="0" smtClean="0">
                <a:cs typeface="B Nazanin" pitchFamily="2" charset="-78"/>
              </a:rPr>
              <a:t> را به سرویس دهنده ارسال می دارد.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u="sng" dirty="0" smtClean="0">
                <a:solidFill>
                  <a:srgbClr val="0070C0"/>
                </a:solidFill>
                <a:cs typeface="B Nazanin" pitchFamily="2" charset="-78"/>
              </a:rPr>
              <a:t>مرحله 2</a:t>
            </a: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: سرویس دهنده </a:t>
            </a:r>
            <a:r>
              <a:rPr lang="en-US" sz="2000" dirty="0" smtClean="0">
                <a:cs typeface="B Nazanin" pitchFamily="2" charset="-78"/>
              </a:rPr>
              <a:t>FIN</a:t>
            </a:r>
            <a:r>
              <a:rPr lang="fa-IR" sz="2000" dirty="0" smtClean="0">
                <a:cs typeface="B Nazanin" pitchFamily="2" charset="-78"/>
              </a:rPr>
              <a:t> را دریافت کرده و با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جواب می دهد. اتصال خود را بسته و </a:t>
            </a:r>
            <a:r>
              <a:rPr lang="en-US" sz="2000" dirty="0" smtClean="0">
                <a:cs typeface="B Nazanin" pitchFamily="2" charset="-78"/>
              </a:rPr>
              <a:t>FIN</a:t>
            </a:r>
            <a:r>
              <a:rPr lang="fa-IR" sz="2000" dirty="0" smtClean="0">
                <a:cs typeface="B Nazanin" pitchFamily="2" charset="-78"/>
              </a:rPr>
              <a:t> را ارسال می نماید.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77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6062" y="1643050"/>
            <a:ext cx="4254500" cy="4186237"/>
            <a:chOff x="2720" y="1091"/>
            <a:chExt cx="2680" cy="2637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24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13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25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B0F0"/>
                  </a:solidFill>
                  <a:latin typeface="Arial" pitchFamily="34" charset="0"/>
                </a:rPr>
                <a:t>ACK</a:t>
              </a:r>
              <a:endParaRPr lang="en-US" sz="1000">
                <a:solidFill>
                  <a:srgbClr val="00B0F0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B0F0"/>
                  </a:solidFill>
                  <a:latin typeface="Arial" pitchFamily="34" charset="0"/>
                </a:rPr>
                <a:t>FIN</a:t>
              </a:r>
              <a:endParaRPr lang="en-US" sz="1000">
                <a:solidFill>
                  <a:srgbClr val="00B0F0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Connection Management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مدیریت اتصال در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 </a:t>
            </a:r>
            <a:r>
              <a:rPr lang="fa-IR" sz="2000" b="1" dirty="0" smtClean="0">
                <a:solidFill>
                  <a:srgbClr val="0000FF"/>
                </a:solidFill>
                <a:cs typeface="B Titr" pitchFamily="2" charset="-78"/>
              </a:rPr>
              <a:t>(ادامه)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857752" y="1214422"/>
            <a:ext cx="4071966" cy="500066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l">
              <a:lnSpc>
                <a:spcPct val="130000"/>
              </a:lnSpc>
              <a:buNone/>
            </a:pPr>
            <a:endParaRPr lang="en-US" sz="1800" dirty="0" smtClean="0">
              <a:cs typeface="B Nazanin" pitchFamily="2" charset="-78"/>
            </a:endParaRP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u="sng" dirty="0" smtClean="0">
                <a:solidFill>
                  <a:srgbClr val="00B050"/>
                </a:solidFill>
                <a:cs typeface="B Nazanin" pitchFamily="2" charset="-78"/>
              </a:rPr>
              <a:t>مرحله 3</a:t>
            </a:r>
            <a:r>
              <a:rPr lang="fa-IR" sz="2000" dirty="0" smtClean="0">
                <a:cs typeface="B Nazanin" pitchFamily="2" charset="-78"/>
              </a:rPr>
              <a:t> : مشتری سگمنت کنترلی </a:t>
            </a:r>
            <a:r>
              <a:rPr lang="en-US" sz="2000" dirty="0" smtClean="0">
                <a:cs typeface="B Nazanin" pitchFamily="2" charset="-78"/>
              </a:rPr>
              <a:t>FIN</a:t>
            </a:r>
            <a:r>
              <a:rPr lang="fa-IR" sz="2000" dirty="0" smtClean="0">
                <a:cs typeface="B Nazanin" pitchFamily="2" charset="-78"/>
              </a:rPr>
              <a:t> را دریافت کرده و با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جواب میدهد.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600" dirty="0" smtClean="0">
                <a:cs typeface="B Nazanin" pitchFamily="2" charset="-78"/>
              </a:rPr>
              <a:t>وارد فاز </a:t>
            </a:r>
            <a:r>
              <a:rPr lang="en-US" sz="1600" dirty="0" smtClean="0">
                <a:cs typeface="B Nazanin" pitchFamily="2" charset="-78"/>
              </a:rPr>
              <a:t>“time wait”</a:t>
            </a:r>
            <a:r>
              <a:rPr lang="fa-IR" sz="1600" dirty="0" smtClean="0">
                <a:cs typeface="B Nazanin" pitchFamily="2" charset="-78"/>
              </a:rPr>
              <a:t> شده و  با </a:t>
            </a:r>
            <a:r>
              <a:rPr lang="en-US" sz="1600" dirty="0" smtClean="0">
                <a:cs typeface="B Nazanin" pitchFamily="2" charset="-78"/>
              </a:rPr>
              <a:t>ACK</a:t>
            </a:r>
            <a:r>
              <a:rPr lang="fa-IR" sz="1600" dirty="0" smtClean="0">
                <a:cs typeface="B Nazanin" pitchFamily="2" charset="-78"/>
              </a:rPr>
              <a:t> به </a:t>
            </a:r>
            <a:r>
              <a:rPr lang="en-US" sz="1600" dirty="0" smtClean="0">
                <a:cs typeface="B Nazanin" pitchFamily="2" charset="-78"/>
              </a:rPr>
              <a:t>FIN</a:t>
            </a:r>
            <a:r>
              <a:rPr lang="fa-IR" sz="1600" dirty="0" smtClean="0">
                <a:cs typeface="B Nazanin" pitchFamily="2" charset="-78"/>
              </a:rPr>
              <a:t> دریافت شده، جواب می دهد.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u="sng" dirty="0" smtClean="0">
                <a:solidFill>
                  <a:srgbClr val="0808B8"/>
                </a:solidFill>
                <a:cs typeface="B Nazanin" pitchFamily="2" charset="-78"/>
              </a:rPr>
              <a:t>مرحله 4</a:t>
            </a:r>
            <a:r>
              <a:rPr lang="fa-IR" sz="2000" u="sng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: سرویس دهنده </a:t>
            </a:r>
            <a:r>
              <a:rPr lang="en-US" sz="2000" dirty="0" smtClean="0">
                <a:cs typeface="B Nazanin" pitchFamily="2" charset="-78"/>
              </a:rPr>
              <a:t>ACK</a:t>
            </a:r>
            <a:r>
              <a:rPr lang="fa-IR" sz="2000" dirty="0" smtClean="0">
                <a:cs typeface="B Nazanin" pitchFamily="2" charset="-78"/>
              </a:rPr>
              <a:t> را دریافت کرده و ارتباط را قطع می کند.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78</a:t>
            </a:fld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>
            <a:off x="285720" y="1671655"/>
            <a:ext cx="4457700" cy="4186237"/>
            <a:chOff x="4318000" y="1731963"/>
            <a:chExt cx="4457700" cy="4186237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5391150" y="2400300"/>
              <a:ext cx="2533650" cy="5905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4978400" y="1731963"/>
            <a:ext cx="485775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48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400" y="1731963"/>
                          <a:ext cx="485775" cy="385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5456238" y="1731963"/>
              <a:ext cx="7143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 rot="706751">
              <a:off x="6481763" y="2441575"/>
              <a:ext cx="4699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35" name="Object 8"/>
            <p:cNvGraphicFramePr>
              <a:graphicFrameLocks noChangeAspect="1"/>
            </p:cNvGraphicFramePr>
            <p:nvPr/>
          </p:nvGraphicFramePr>
          <p:xfrm>
            <a:off x="7635875" y="1741488"/>
            <a:ext cx="485775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49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5875" y="1741488"/>
                          <a:ext cx="485775" cy="385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6926263" y="1751013"/>
              <a:ext cx="800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5400675" y="4438650"/>
              <a:ext cx="2533650" cy="59055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H="1">
              <a:off x="5229225" y="4295775"/>
              <a:ext cx="0" cy="1343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 flipH="1">
              <a:off x="7924800" y="2171700"/>
              <a:ext cx="0" cy="3409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H="1">
              <a:off x="5362575" y="3133725"/>
              <a:ext cx="2495550" cy="75247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 rot="20673133">
              <a:off x="5241925" y="3228975"/>
              <a:ext cx="2732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 rot="706751">
              <a:off x="6365875" y="4443413"/>
              <a:ext cx="550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 flipH="1">
              <a:off x="5410200" y="3543300"/>
              <a:ext cx="2495550" cy="752475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 rot="20673133">
              <a:off x="5289550" y="3638550"/>
              <a:ext cx="27320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5381625" y="2324100"/>
              <a:ext cx="0" cy="3343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4505325" y="2203450"/>
              <a:ext cx="8985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closing</a:t>
              </a:r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7877175" y="3327400"/>
              <a:ext cx="8985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closing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4318000" y="5551488"/>
              <a:ext cx="8556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5124450" y="4276725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5138738" y="5657850"/>
              <a:ext cx="190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 rot="16200000">
              <a:off x="4379119" y="4804569"/>
              <a:ext cx="13081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7880350" y="4808538"/>
              <a:ext cx="7841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808B8"/>
                  </a:solidFill>
                </a:rPr>
                <a:t>closed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000232" y="2285992"/>
            <a:ext cx="30168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cs typeface="B Nazanin" pitchFamily="2" charset="-78"/>
              </a:rPr>
              <a:t>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71736" y="3429000"/>
            <a:ext cx="30168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cs typeface="B Nazanin" pitchFamily="2" charset="-78"/>
              </a:rPr>
              <a:t>2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14546" y="4572008"/>
            <a:ext cx="30168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cs typeface="B Nazanin" pitchFamily="2" charset="-78"/>
              </a:rPr>
              <a:t>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43372" y="4429132"/>
            <a:ext cx="301686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cs typeface="B Nazanin" pitchFamily="2" charset="-78"/>
              </a:rPr>
              <a:t>4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Connection Management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مدیریت اتصال در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 </a:t>
            </a:r>
            <a:r>
              <a:rPr lang="fa-IR" sz="2000" b="1" dirty="0" smtClean="0">
                <a:solidFill>
                  <a:srgbClr val="0000FF"/>
                </a:solidFill>
                <a:cs typeface="B Titr" pitchFamily="2" charset="-78"/>
              </a:rPr>
              <a:t>(ادامه)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79</a:t>
            </a:fld>
            <a:endParaRPr lang="en-US"/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89" y="2004301"/>
            <a:ext cx="4210123" cy="32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4300"/>
            <a:ext cx="4355976" cy="320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2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cs typeface="B Titr" pitchFamily="2" charset="-78"/>
              </a:rPr>
              <a:t>How </a:t>
            </a:r>
            <a:r>
              <a:rPr lang="en-US" sz="2800" b="1" dirty="0" err="1" smtClean="0">
                <a:cs typeface="B Titr" pitchFamily="2" charset="-78"/>
              </a:rPr>
              <a:t>demultiplexing</a:t>
            </a:r>
            <a:r>
              <a:rPr lang="en-US" sz="2800" b="1" dirty="0" smtClean="0">
                <a:cs typeface="B Titr" pitchFamily="2" charset="-78"/>
              </a:rPr>
              <a:t> works</a:t>
            </a:r>
            <a:r>
              <a:rPr lang="fa-IR" sz="2800" b="1" dirty="0" smtClean="0">
                <a:cs typeface="B Titr" pitchFamily="2" charset="-78"/>
              </a:rPr>
              <a:t/>
            </a:r>
            <a:br>
              <a:rPr lang="fa-IR" sz="2800" b="1" dirty="0" smtClean="0">
                <a:cs typeface="B Titr" pitchFamily="2" charset="-78"/>
              </a:rPr>
            </a:br>
            <a:r>
              <a:rPr lang="fa-IR" sz="2800" b="1" dirty="0" smtClean="0">
                <a:cs typeface="B Titr" pitchFamily="2" charset="-78"/>
              </a:rPr>
              <a:t>دی مالتی پلکس کردن چگونه کار می نماید</a:t>
            </a:r>
            <a:endParaRPr lang="en-US" sz="3600" b="1" dirty="0" smtClean="0">
              <a:cs typeface="B Titr" pitchFamily="2" charset="-78"/>
            </a:endParaRP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421973DE-238C-418C-BB5A-7F054474E0A4}" type="slidenum">
              <a:rPr lang="en-US"/>
              <a:pPr/>
              <a:t>8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286249" y="1428736"/>
            <a:ext cx="4500594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میزبان دیتاگرامهای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دریافت می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نماید.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baseline="0" dirty="0" smtClean="0">
                <a:cs typeface="B Nazanin" pitchFamily="2" charset="-78"/>
              </a:rPr>
              <a:t>هر</a:t>
            </a:r>
            <a:r>
              <a:rPr lang="fa-IR" sz="1900" dirty="0" smtClean="0">
                <a:cs typeface="B Nazanin" pitchFamily="2" charset="-78"/>
              </a:rPr>
              <a:t> دیتاگرام دارای آدرس مبدا، آدرس مقصد می باشد.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هر</a:t>
            </a:r>
            <a:r>
              <a:rPr kumimoji="0" lang="fa-IR" sz="1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دیتاگرام یگ سگمنت لایه انتقال را حمل می نماید.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baseline="0" dirty="0" smtClean="0">
                <a:cs typeface="B Nazanin" pitchFamily="2" charset="-78"/>
              </a:rPr>
              <a:t>هر</a:t>
            </a:r>
            <a:r>
              <a:rPr lang="fa-IR" sz="1900" dirty="0" smtClean="0">
                <a:cs typeface="B Nazanin" pitchFamily="2" charset="-78"/>
              </a:rPr>
              <a:t> سگمنت دارای شماره پورت مبدا و مقصد می باشد.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هر پروسس می تواند دارای تعدادی سوکت باشد.</a:t>
            </a:r>
          </a:p>
          <a:p>
            <a:pPr marL="800100" lvl="1" indent="-342900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1900" dirty="0" smtClean="0">
                <a:cs typeface="B Nazanin" pitchFamily="2" charset="-78"/>
              </a:rPr>
              <a:t>لایه انتقال داده را مستقیم به پروسس تحویل نمی دهد، بلکه آنرا به سوکت و سوکت هم به پروسس تحویل میدهد.</a:t>
            </a:r>
            <a:endParaRPr kumimoji="0" lang="fa-IR" sz="1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میزبان از آدرس های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fa-I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شماره پورت برای هدایت به سوکت مناسب استفاده می نماید.</a:t>
            </a:r>
            <a:r>
              <a:rPr lang="fa-IR" sz="1900" dirty="0" smtClean="0">
                <a:cs typeface="B Nazanin" pitchFamily="2" charset="-78"/>
              </a:rPr>
              <a:t> </a:t>
            </a:r>
            <a:r>
              <a:rPr lang="fa-IR" sz="1900" dirty="0" smtClean="0">
                <a:solidFill>
                  <a:srgbClr val="FF0000"/>
                </a:solidFill>
                <a:cs typeface="B Nazanin" pitchFamily="2" charset="-78"/>
              </a:rPr>
              <a:t>(شماره پورت مبداء مهـم نیست)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28596" y="1643050"/>
            <a:ext cx="3416300" cy="4249737"/>
            <a:chOff x="5251450" y="1665288"/>
            <a:chExt cx="3416300" cy="4249737"/>
          </a:xfrm>
        </p:grpSpPr>
        <p:sp>
          <p:nvSpPr>
            <p:cNvPr id="22" name="Rectangle 75"/>
            <p:cNvSpPr>
              <a:spLocks noChangeArrowheads="1"/>
            </p:cNvSpPr>
            <p:nvPr/>
          </p:nvSpPr>
          <p:spPr bwMode="auto">
            <a:xfrm>
              <a:off x="5343525" y="2000250"/>
              <a:ext cx="3324225" cy="3200400"/>
            </a:xfrm>
            <a:prstGeom prst="rect">
              <a:avLst/>
            </a:prstGeom>
            <a:solidFill>
              <a:srgbClr val="0808B8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5"/>
            <p:cNvSpPr>
              <a:spLocks noChangeArrowheads="1"/>
            </p:cNvSpPr>
            <p:nvPr/>
          </p:nvSpPr>
          <p:spPr bwMode="auto">
            <a:xfrm>
              <a:off x="5267325" y="2095500"/>
              <a:ext cx="3324225" cy="3200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63"/>
            <p:cNvSpPr txBox="1">
              <a:spLocks noChangeArrowheads="1"/>
            </p:cNvSpPr>
            <p:nvPr/>
          </p:nvSpPr>
          <p:spPr bwMode="auto">
            <a:xfrm>
              <a:off x="5251450" y="2117725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7031038" y="2117725"/>
              <a:ext cx="1452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dest port #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V="1">
              <a:off x="5257800" y="2495550"/>
              <a:ext cx="33289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 flipV="1">
              <a:off x="5267325" y="3486150"/>
              <a:ext cx="33242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69"/>
            <p:cNvSpPr>
              <a:spLocks noChangeShapeType="1"/>
            </p:cNvSpPr>
            <p:nvPr/>
          </p:nvSpPr>
          <p:spPr bwMode="auto">
            <a:xfrm flipV="1">
              <a:off x="6905625" y="2095500"/>
              <a:ext cx="0" cy="395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70"/>
            <p:cNvSpPr txBox="1">
              <a:spLocks noChangeArrowheads="1"/>
            </p:cNvSpPr>
            <p:nvPr/>
          </p:nvSpPr>
          <p:spPr bwMode="auto">
            <a:xfrm>
              <a:off x="6407150" y="1665288"/>
              <a:ext cx="9493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" name="Line 71"/>
            <p:cNvSpPr>
              <a:spLocks noChangeShapeType="1"/>
            </p:cNvSpPr>
            <p:nvPr/>
          </p:nvSpPr>
          <p:spPr bwMode="auto">
            <a:xfrm>
              <a:off x="7362825" y="1862138"/>
              <a:ext cx="1200150" cy="4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72"/>
            <p:cNvSpPr>
              <a:spLocks noChangeShapeType="1"/>
            </p:cNvSpPr>
            <p:nvPr/>
          </p:nvSpPr>
          <p:spPr bwMode="auto">
            <a:xfrm rot="10800000">
              <a:off x="5253038" y="1871663"/>
              <a:ext cx="11287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73"/>
            <p:cNvSpPr txBox="1">
              <a:spLocks noChangeArrowheads="1"/>
            </p:cNvSpPr>
            <p:nvPr/>
          </p:nvSpPr>
          <p:spPr bwMode="auto">
            <a:xfrm>
              <a:off x="6151563" y="3951288"/>
              <a:ext cx="1446212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(message)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" name="Text Box 74"/>
            <p:cNvSpPr txBox="1">
              <a:spLocks noChangeArrowheads="1"/>
            </p:cNvSpPr>
            <p:nvPr/>
          </p:nvSpPr>
          <p:spPr bwMode="auto">
            <a:xfrm>
              <a:off x="5668963" y="2860675"/>
              <a:ext cx="25066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other header fields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" name="Text Box 76"/>
            <p:cNvSpPr txBox="1">
              <a:spLocks noChangeArrowheads="1"/>
            </p:cNvSpPr>
            <p:nvPr/>
          </p:nvSpPr>
          <p:spPr bwMode="auto">
            <a:xfrm>
              <a:off x="5402263" y="5518150"/>
              <a:ext cx="32432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TCP/UDP segment format</a:t>
              </a: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2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808B8"/>
                </a:solidFill>
                <a:cs typeface="B Titr" pitchFamily="2" charset="-78"/>
              </a:rPr>
              <a:t>فصل سوم (لایه انتقال) – طرح کلی</a:t>
            </a:r>
            <a:endParaRPr lang="en-US" sz="3200" dirty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A108-D6C6-428D-B457-96615FA784AF}" type="slidenum">
              <a:rPr lang="en-US"/>
              <a:pPr/>
              <a:t>80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3.1 Transport-layer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3.2 Multiplexing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demultiplexing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3.3 Connectionless transport: UDP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3.4 Principles of reliable data transfer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95801" y="1600200"/>
            <a:ext cx="4054475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3.5 Connection-oriented transport: TCP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segment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reliable data transfer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flow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connection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3.6 Principles of congestion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1C397FE-1DDC-5444-B79A-714CFC84F37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11941"/>
            <a:ext cx="877420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informally: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too many sources sending too much data too fast for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to handle”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manifestations: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long delays (queueing in router buffers)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acket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loss (buffer overflow at routers)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CFC6554-1CEB-8346-AF21-152FD0AE2BDD}"/>
              </a:ext>
            </a:extLst>
          </p:cNvPr>
          <p:cNvSpPr txBox="1">
            <a:spLocks noChangeArrowheads="1"/>
          </p:cNvSpPr>
          <p:nvPr/>
        </p:nvSpPr>
        <p:spPr>
          <a:xfrm>
            <a:off x="179513" y="3776600"/>
            <a:ext cx="8595453" cy="10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different from flow control!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7" y="289325"/>
            <a:ext cx="8544983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Principles of congestion control</a:t>
            </a:r>
            <a:endParaRPr lang="en-US" sz="4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01E622-8D2F-5C40-BD60-438B29523DDB}"/>
              </a:ext>
            </a:extLst>
          </p:cNvPr>
          <p:cNvGrpSpPr/>
          <p:nvPr/>
        </p:nvGrpSpPr>
        <p:grpSpPr>
          <a:xfrm>
            <a:off x="6618340" y="2462199"/>
            <a:ext cx="2079523" cy="3101545"/>
            <a:chOff x="8878529" y="2737463"/>
            <a:chExt cx="2772697" cy="3101545"/>
          </a:xfrm>
        </p:grpSpPr>
        <p:pic>
          <p:nvPicPr>
            <p:cNvPr id="1028" name="Picture 4" descr="Why traffic apps make congestion worse | Berkeley News">
              <a:extLst>
                <a:ext uri="{FF2B5EF4-FFF2-40B4-BE49-F238E27FC236}">
                  <a16:creationId xmlns:a16="http://schemas.microsoft.com/office/drawing/2014/main" xmlns="" id="{5A685C73-1A7D-7448-83D5-182E1DF2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529" y="2737463"/>
              <a:ext cx="2595716" cy="173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CEBCDC3-59AA-0043-9771-3FAB71AFCDB3}"/>
                </a:ext>
              </a:extLst>
            </p:cNvPr>
            <p:cNvSpPr txBox="1"/>
            <p:nvPr/>
          </p:nvSpPr>
          <p:spPr>
            <a:xfrm>
              <a:off x="9085008" y="4454013"/>
              <a:ext cx="25662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congestion control: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too many senders, sending too fast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40B5036-A83C-3D40-89CC-21D122E3DAA4}"/>
              </a:ext>
            </a:extLst>
          </p:cNvPr>
          <p:cNvGrpSpPr/>
          <p:nvPr/>
        </p:nvGrpSpPr>
        <p:grpSpPr>
          <a:xfrm>
            <a:off x="4694578" y="4424520"/>
            <a:ext cx="4395018" cy="2229947"/>
            <a:chOff x="5869858" y="4586748"/>
            <a:chExt cx="5860024" cy="22299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60EE1F0-777A-5549-B373-8500229D882B}"/>
                </a:ext>
              </a:extLst>
            </p:cNvPr>
            <p:cNvGrpSpPr/>
            <p:nvPr/>
          </p:nvGrpSpPr>
          <p:grpSpPr>
            <a:xfrm>
              <a:off x="5869858" y="4586748"/>
              <a:ext cx="2882176" cy="1915023"/>
              <a:chOff x="6998772" y="3064248"/>
              <a:chExt cx="4393223" cy="2995072"/>
            </a:xfrm>
          </p:grpSpPr>
          <p:pic>
            <p:nvPicPr>
              <p:cNvPr id="7" name="Picture 2" descr="Drinking from the Firehose: How VividCortex Compresses its Metrics">
                <a:extLst>
                  <a:ext uri="{FF2B5EF4-FFF2-40B4-BE49-F238E27FC236}">
                    <a16:creationId xmlns:a16="http://schemas.microsoft.com/office/drawing/2014/main" xmlns="" id="{93C006A2-5EEC-1743-AF87-E45D3E90A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3303" y="4248105"/>
                <a:ext cx="3018692" cy="1811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Drinking From the Information Firehose">
                <a:extLst>
                  <a:ext uri="{FF2B5EF4-FFF2-40B4-BE49-F238E27FC236}">
                    <a16:creationId xmlns:a16="http://schemas.microsoft.com/office/drawing/2014/main" xmlns="" id="{540A1142-4C15-BA4C-BA82-A4861EB7D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8772" y="3064248"/>
                <a:ext cx="2699594" cy="178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B5BA06D-3B74-5348-8D35-1DEBB37E8FA0}"/>
                </a:ext>
              </a:extLst>
            </p:cNvPr>
            <p:cNvSpPr txBox="1"/>
            <p:nvPr/>
          </p:nvSpPr>
          <p:spPr>
            <a:xfrm>
              <a:off x="8794953" y="5801032"/>
              <a:ext cx="29349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flow control: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one sender too fast for one receiver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EAFB275C-622F-0342-A28A-15D9EA67D3AB}"/>
              </a:ext>
            </a:extLst>
          </p:cNvPr>
          <p:cNvSpPr txBox="1">
            <a:spLocks noChangeArrowheads="1"/>
          </p:cNvSpPr>
          <p:nvPr/>
        </p:nvSpPr>
        <p:spPr>
          <a:xfrm>
            <a:off x="179513" y="4852219"/>
            <a:ext cx="3935288" cy="58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3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 top-10 problem!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pPr rtl="1"/>
            <a:r>
              <a:rPr lang="en-US" sz="3100" b="1" dirty="0" smtClean="0">
                <a:solidFill>
                  <a:srgbClr val="0000FF"/>
                </a:solidFill>
              </a:rPr>
              <a:t>TCP congestion control</a:t>
            </a:r>
            <a:r>
              <a:rPr lang="en-US" sz="2700" b="1" dirty="0" smtClean="0">
                <a:solidFill>
                  <a:srgbClr val="0000FF"/>
                </a:solidFill>
              </a:rPr>
              <a:t>: </a:t>
            </a:r>
            <a:r>
              <a:rPr lang="en-US" sz="2200" b="1" dirty="0" smtClean="0">
                <a:solidFill>
                  <a:srgbClr val="0000FF"/>
                </a:solidFill>
              </a:rPr>
              <a:t>additive increase, multiplicative decrease</a:t>
            </a:r>
            <a:r>
              <a:rPr lang="fa-IR" sz="3200" dirty="0" smtClean="0">
                <a:solidFill>
                  <a:srgbClr val="0000FF"/>
                </a:solidFill>
              </a:rPr>
              <a:t/>
            </a:r>
            <a:br>
              <a:rPr lang="fa-IR" sz="3200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کنترل ازدحام در 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: </a:t>
            </a:r>
            <a:r>
              <a:rPr lang="fa-IR" sz="2200" b="1" dirty="0" smtClean="0">
                <a:solidFill>
                  <a:srgbClr val="0000FF"/>
                </a:solidFill>
                <a:cs typeface="B Titr" pitchFamily="2" charset="-78"/>
              </a:rPr>
              <a:t>افزایش جمعی، کاهش ضربی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85720" y="1214422"/>
            <a:ext cx="8643998" cy="178595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b="1" u="sng" dirty="0" smtClean="0">
                <a:solidFill>
                  <a:srgbClr val="FF0000"/>
                </a:solidFill>
                <a:cs typeface="B Nazanin" pitchFamily="2" charset="-78"/>
              </a:rPr>
              <a:t>روش کار </a:t>
            </a: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: نرخ ارسال را افزایش داده (</a:t>
            </a:r>
            <a:r>
              <a:rPr lang="en-US" sz="2000" dirty="0" smtClean="0">
                <a:cs typeface="B Nazanin" pitchFamily="2" charset="-78"/>
              </a:rPr>
              <a:t>Window size</a:t>
            </a:r>
            <a:r>
              <a:rPr lang="fa-IR" sz="2000" dirty="0" smtClean="0">
                <a:cs typeface="B Nazanin" pitchFamily="2" charset="-78"/>
              </a:rPr>
              <a:t>) و پهنای باند مورد استفاده را مورد بررسی قرار بده، تا اینکه ”گم شدن بسته ها“ اتفاق بیفتد.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افزایش جمعی</a:t>
            </a:r>
            <a:r>
              <a:rPr lang="fa-IR" sz="1800" dirty="0" smtClean="0">
                <a:cs typeface="B Nazanin" pitchFamily="2" charset="-78"/>
              </a:rPr>
              <a:t> : مقدار </a:t>
            </a:r>
            <a:r>
              <a:rPr lang="en-US" sz="1800" dirty="0" err="1" smtClean="0">
                <a:cs typeface="B Nazanin" pitchFamily="2" charset="-78"/>
              </a:rPr>
              <a:t>CongWin</a:t>
            </a:r>
            <a:r>
              <a:rPr lang="fa-IR" sz="1800" dirty="0" smtClean="0">
                <a:cs typeface="B Nazanin" pitchFamily="2" charset="-78"/>
              </a:rPr>
              <a:t> را در هر </a:t>
            </a:r>
            <a:r>
              <a:rPr lang="en-US" sz="1800" dirty="0" smtClean="0">
                <a:cs typeface="B Nazanin" pitchFamily="2" charset="-78"/>
              </a:rPr>
              <a:t>RTT</a:t>
            </a:r>
            <a:r>
              <a:rPr lang="fa-IR" sz="1800" dirty="0" smtClean="0">
                <a:cs typeface="B Nazanin" pitchFamily="2" charset="-78"/>
              </a:rPr>
              <a:t> به اندازه یک </a:t>
            </a:r>
            <a:r>
              <a:rPr lang="en-US" sz="1800" dirty="0" smtClean="0">
                <a:cs typeface="B Nazanin" pitchFamily="2" charset="-78"/>
              </a:rPr>
              <a:t>MSS</a:t>
            </a:r>
            <a:r>
              <a:rPr lang="fa-IR" sz="1800" dirty="0" smtClean="0">
                <a:cs typeface="B Nazanin" pitchFamily="2" charset="-78"/>
              </a:rPr>
              <a:t> افزایش بده، تا اینکه ”گم شدن“ رخ دهد.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800" b="1" dirty="0" smtClean="0">
                <a:solidFill>
                  <a:srgbClr val="FF0000"/>
                </a:solidFill>
                <a:cs typeface="B Nazanin" pitchFamily="2" charset="-78"/>
              </a:rPr>
              <a:t>کاهش ضربی </a:t>
            </a:r>
            <a:r>
              <a:rPr lang="fa-IR" sz="1800" dirty="0" smtClean="0">
                <a:cs typeface="B Nazanin" pitchFamily="2" charset="-78"/>
              </a:rPr>
              <a:t>: مقدار </a:t>
            </a:r>
            <a:r>
              <a:rPr lang="en-US" sz="1800" dirty="0" err="1" smtClean="0">
                <a:cs typeface="B Nazanin" pitchFamily="2" charset="-78"/>
              </a:rPr>
              <a:t>CongWin</a:t>
            </a:r>
            <a:r>
              <a:rPr lang="fa-IR" sz="1800" dirty="0" smtClean="0">
                <a:cs typeface="B Nazanin" pitchFamily="2" charset="-78"/>
              </a:rPr>
              <a:t> را بعد از وقوع ”گم شدن“ به نصف تقلیل بده.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82</a:t>
            </a:fld>
            <a:endParaRPr lang="en-US"/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470070"/>
            <a:ext cx="5086348" cy="289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Congestion Control: details</a:t>
            </a:r>
            <a:r>
              <a:rPr lang="fa-IR" sz="3200" b="1" dirty="0" smtClean="0">
                <a:solidFill>
                  <a:srgbClr val="0000FF"/>
                </a:solidFill>
              </a:rPr>
              <a:t/>
            </a:r>
            <a:br>
              <a:rPr lang="fa-IR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کنترل ازدحام در  </a:t>
            </a:r>
            <a:r>
              <a:rPr lang="en-US" sz="3200" b="1" dirty="0" smtClean="0">
                <a:solidFill>
                  <a:srgbClr val="0000FF"/>
                </a:solidFill>
                <a:cs typeface="B Titr" pitchFamily="2" charset="-78"/>
              </a:rPr>
              <a:t>TCP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83</a:t>
            </a:fld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14282" y="1428736"/>
            <a:ext cx="7886110" cy="408849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فرستنده چگونه ازدحام شبکه را دریافت می نماید؟ 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از طریق رویداد گم شدن =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انقضای مهلت ارسال و یا دریافت 3 عدد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ack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تکراری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b="1" baseline="0" dirty="0" smtClean="0">
                <a:solidFill>
                  <a:schemeClr val="tx1"/>
                </a:solidFill>
                <a:cs typeface="B Nazanin" pitchFamily="2" charset="-78"/>
              </a:rPr>
              <a:t>در آنصورت فرستنده، نرخ ارسال </a:t>
            </a:r>
            <a:r>
              <a:rPr lang="en-US" b="1" baseline="0" dirty="0" smtClean="0">
                <a:solidFill>
                  <a:schemeClr val="tx1"/>
                </a:solidFill>
                <a:cs typeface="B Nazanin" pitchFamily="2" charset="-78"/>
              </a:rPr>
              <a:t>(</a:t>
            </a:r>
            <a:r>
              <a:rPr lang="en-US" b="1" baseline="0" dirty="0" err="1" smtClean="0">
                <a:solidFill>
                  <a:schemeClr val="tx1"/>
                </a:solidFill>
                <a:cs typeface="B Nazanin" pitchFamily="2" charset="-78"/>
              </a:rPr>
              <a:t>CongWin</a:t>
            </a:r>
            <a:r>
              <a:rPr lang="en-US" b="1" baseline="0" dirty="0" smtClean="0">
                <a:solidFill>
                  <a:schemeClr val="tx1"/>
                </a:solidFill>
                <a:cs typeface="B Nazanin" pitchFamily="2" charset="-78"/>
              </a:rPr>
              <a:t>)</a:t>
            </a:r>
            <a:r>
              <a:rPr lang="fa-IR" b="1" baseline="0" dirty="0" smtClean="0">
                <a:solidFill>
                  <a:schemeClr val="tx1"/>
                </a:solidFill>
                <a:cs typeface="B Nazanin" pitchFamily="2" charset="-78"/>
              </a:rPr>
              <a:t> را بعد</a:t>
            </a:r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 از رخ دادن گم شدن، کاهش می دهد.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b="1" u="sng" noProof="0" dirty="0" smtClean="0">
                <a:solidFill>
                  <a:srgbClr val="0000FF"/>
                </a:solidFill>
                <a:cs typeface="B Nazanin" pitchFamily="2" charset="-78"/>
              </a:rPr>
              <a:t>3 مکانیزم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AIMD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b="1" noProof="0" dirty="0" smtClean="0">
                <a:solidFill>
                  <a:srgbClr val="FF0000"/>
                </a:solidFill>
                <a:cs typeface="B Nazanin" pitchFamily="2" charset="-78"/>
              </a:rPr>
              <a:t>Slow Start</a:t>
            </a:r>
          </a:p>
          <a:p>
            <a:pPr marL="342900" marR="0" lvl="0" indent="-342900" algn="r" defTabSz="914400" rtl="1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1" i="0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Conservative after timeout events</a:t>
            </a:r>
            <a:endParaRPr kumimoji="0" lang="fa-IR" sz="18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TCP Slow Start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fa-IR" sz="3200" b="1" dirty="0" smtClean="0">
                <a:solidFill>
                  <a:srgbClr val="0000FF"/>
                </a:solidFill>
                <a:cs typeface="B Titr" pitchFamily="2" charset="-78"/>
              </a:rPr>
              <a:t>شروع آرام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86314" y="1357298"/>
            <a:ext cx="4143404" cy="407196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زمانی ارتباط برقرار شد، نرخ ارسال را بصورت نمایی افزایش داده تا اینکه اولین ”گم شدن“ اتفاق بیفتد.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در هر </a:t>
            </a:r>
            <a:r>
              <a:rPr lang="en-US" sz="1800" dirty="0" smtClean="0">
                <a:solidFill>
                  <a:schemeClr val="tx1"/>
                </a:solidFill>
                <a:cs typeface="B Nazanin" pitchFamily="2" charset="-78"/>
              </a:rPr>
              <a:t>RTT</a:t>
            </a: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 مقدار </a:t>
            </a:r>
            <a:r>
              <a:rPr lang="en-US" sz="1800" dirty="0" err="1" smtClean="0">
                <a:solidFill>
                  <a:schemeClr val="tx1"/>
                </a:solidFill>
                <a:cs typeface="B Nazanin" pitchFamily="2" charset="-78"/>
              </a:rPr>
              <a:t>CongWin</a:t>
            </a: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 دو برابر خواهد شد.</a:t>
            </a:r>
          </a:p>
          <a:p>
            <a:pPr lvl="1"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اینکار با دریافت هر </a:t>
            </a:r>
            <a:r>
              <a:rPr lang="en-US" sz="1800" dirty="0" smtClean="0">
                <a:solidFill>
                  <a:schemeClr val="tx1"/>
                </a:solidFill>
                <a:cs typeface="B Nazanin" pitchFamily="2" charset="-78"/>
              </a:rPr>
              <a:t>ACK</a:t>
            </a: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ی انجام می شود.</a:t>
            </a:r>
          </a:p>
          <a:p>
            <a:pPr algn="r" rtl="1">
              <a:lnSpc>
                <a:spcPct val="130000"/>
              </a:lnSpc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خلاصه</a:t>
            </a:r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 : نرخ اولیه پایین است، اما  شیب ارسال بصورت نمایی سریع می شود.</a:t>
            </a:r>
          </a:p>
          <a:p>
            <a:pPr lvl="1" algn="r" rtl="1">
              <a:lnSpc>
                <a:spcPct val="130000"/>
              </a:lnSpc>
              <a:buFont typeface="Courier New" pitchFamily="49" charset="0"/>
              <a:buChar char="o"/>
            </a:pPr>
            <a:endParaRPr lang="fa-IR" sz="1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84</a:t>
            </a:fld>
            <a:endParaRPr lang="en-US"/>
          </a:p>
        </p:txBody>
      </p:sp>
      <p:grpSp>
        <p:nvGrpSpPr>
          <p:cNvPr id="2" name="Group 59"/>
          <p:cNvGrpSpPr/>
          <p:nvPr/>
        </p:nvGrpSpPr>
        <p:grpSpPr>
          <a:xfrm>
            <a:off x="444494" y="1450991"/>
            <a:ext cx="3270250" cy="4335463"/>
            <a:chOff x="4953000" y="1752600"/>
            <a:chExt cx="3270250" cy="4335463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5360988" y="2387600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30" name="Object 7"/>
            <p:cNvGraphicFramePr>
              <a:graphicFrameLocks noChangeAspect="1"/>
            </p:cNvGraphicFramePr>
            <p:nvPr/>
          </p:nvGraphicFramePr>
          <p:xfrm>
            <a:off x="4953000" y="1752600"/>
            <a:ext cx="48577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72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1752600"/>
                          <a:ext cx="485775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5362575" y="1752600"/>
              <a:ext cx="8493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 rot="408567">
              <a:off x="6367463" y="2354263"/>
              <a:ext cx="12080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one segment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 rot="16200000">
              <a:off x="4918075" y="2592388"/>
              <a:ext cx="5365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RTT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7610475" y="1762125"/>
            <a:ext cx="485775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73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0475" y="1762125"/>
                          <a:ext cx="485775" cy="385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886575" y="1771650"/>
              <a:ext cx="8286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5356225" y="2201863"/>
              <a:ext cx="0" cy="384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7870825" y="2239963"/>
              <a:ext cx="0" cy="3848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H="1" flipV="1">
              <a:off x="5175250" y="2373313"/>
              <a:ext cx="4763" cy="219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5184775" y="2935288"/>
              <a:ext cx="4763" cy="2238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V="1">
              <a:off x="5337175" y="2792413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7564438" y="5538788"/>
              <a:ext cx="658812" cy="366712"/>
              <a:chOff x="3304" y="3530"/>
              <a:chExt cx="415" cy="231"/>
            </a:xfrm>
          </p:grpSpPr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Text Box 20"/>
              <p:cNvSpPr txBox="1">
                <a:spLocks noChangeArrowheads="1"/>
              </p:cNvSpPr>
              <p:nvPr/>
            </p:nvSpPr>
            <p:spPr bwMode="auto">
              <a:xfrm>
                <a:off x="3304" y="3530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time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5365750" y="3168650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5360988" y="3254375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V="1">
              <a:off x="5360988" y="3778250"/>
              <a:ext cx="2528887" cy="3619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 flipV="1">
              <a:off x="5334000" y="4038600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 rot="408567">
              <a:off x="6365875" y="3140075"/>
              <a:ext cx="12779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two segments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 rot="408567">
              <a:off x="6457950" y="4154488"/>
              <a:ext cx="13065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four segments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356225" y="4173538"/>
              <a:ext cx="2519363" cy="652462"/>
              <a:chOff x="3954" y="2214"/>
              <a:chExt cx="1587" cy="411"/>
            </a:xfrm>
          </p:grpSpPr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3" name="Line 30"/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flipV="1">
              <a:off x="5641975" y="4554538"/>
              <a:ext cx="2228850" cy="604837"/>
              <a:chOff x="3954" y="2214"/>
              <a:chExt cx="1587" cy="411"/>
            </a:xfrm>
          </p:grpSpPr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Line 35"/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Line 36"/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4B245717-5862-4336-890C-261E6C0D4184}" type="slidenum">
              <a:rPr lang="en-US" smtClean="0"/>
              <a:pPr/>
              <a:t>85</a:t>
            </a:fld>
            <a:endParaRPr lang="en-US" dirty="0" smtClean="0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990600" y="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Congestion example</a:t>
            </a: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ltGray">
          <a:xfrm>
            <a:off x="366713" y="107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ltGray">
          <a:xfrm>
            <a:off x="749300" y="107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sp>
        <p:nvSpPr>
          <p:cNvPr id="81926" name="Rectangle 5"/>
          <p:cNvSpPr>
            <a:spLocks noChangeArrowheads="1"/>
          </p:cNvSpPr>
          <p:nvPr/>
        </p:nvSpPr>
        <p:spPr bwMode="ltGray">
          <a:xfrm>
            <a:off x="490538" y="5302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sp>
        <p:nvSpPr>
          <p:cNvPr id="81927" name="Rectangle 6"/>
          <p:cNvSpPr>
            <a:spLocks noChangeArrowheads="1"/>
          </p:cNvSpPr>
          <p:nvPr/>
        </p:nvSpPr>
        <p:spPr bwMode="ltGray">
          <a:xfrm>
            <a:off x="860425" y="530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sp>
        <p:nvSpPr>
          <p:cNvPr id="81928" name="Rectangle 7"/>
          <p:cNvSpPr>
            <a:spLocks noChangeArrowheads="1"/>
          </p:cNvSpPr>
          <p:nvPr/>
        </p:nvSpPr>
        <p:spPr bwMode="ltGray">
          <a:xfrm>
            <a:off x="76200" y="457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gray">
          <a:xfrm>
            <a:off x="711200" y="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sp>
        <p:nvSpPr>
          <p:cNvPr id="81930" name="Rectangle 9"/>
          <p:cNvSpPr>
            <a:spLocks noChangeArrowheads="1"/>
          </p:cNvSpPr>
          <p:nvPr/>
        </p:nvSpPr>
        <p:spPr bwMode="gray">
          <a:xfrm>
            <a:off x="442913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 b="0"/>
          </a:p>
        </p:txBody>
      </p:sp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1635125"/>
            <a:ext cx="776922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51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 rtl="1"/>
            <a:r>
              <a:rPr lang="en-US" sz="3200" b="1" dirty="0" smtClean="0">
                <a:solidFill>
                  <a:srgbClr val="0000FF"/>
                </a:solidFill>
              </a:rPr>
              <a:t>Refinement: inferring loss</a:t>
            </a:r>
            <a:endParaRPr lang="en-US" sz="3200" b="1" dirty="0" smtClean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9C0C5C5-EB71-4EB4-BA97-D0119D134F2C}" type="slidenum">
              <a:rPr lang="en-US"/>
              <a:pPr/>
              <a:t>86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980853" y="5006113"/>
            <a:ext cx="590465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پیاده سازی :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استفاده از سطح آستانه متغیر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در هنگام گم شدن، مقدار </a:t>
            </a:r>
            <a:r>
              <a:rPr lang="en-US" dirty="0" err="1" smtClean="0">
                <a:solidFill>
                  <a:srgbClr val="FF0000"/>
                </a:solidFill>
                <a:cs typeface="B Nazanin" pitchFamily="2" charset="-78"/>
              </a:rPr>
              <a:t>CongWin</a:t>
            </a:r>
            <a:r>
              <a:rPr lang="en-US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به نصفِ مقدارِ قبل از گم شدن کاهش می یابد.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8" descr="fig03_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8454177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808B8"/>
                </a:solidFill>
                <a:cs typeface="B Titr" pitchFamily="2" charset="-78"/>
              </a:rPr>
              <a:t>Connectionless </a:t>
            </a:r>
            <a:r>
              <a:rPr lang="en-US" sz="3200" b="1" dirty="0" err="1" smtClean="0">
                <a:solidFill>
                  <a:srgbClr val="0808B8"/>
                </a:solidFill>
                <a:cs typeface="B Titr" pitchFamily="2" charset="-78"/>
              </a:rPr>
              <a:t>demultiplexing</a:t>
            </a: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/>
            </a:r>
            <a:b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</a:br>
            <a:r>
              <a:rPr lang="fa-IR" sz="3200" b="1" dirty="0" smtClean="0">
                <a:solidFill>
                  <a:srgbClr val="0808B8"/>
                </a:solidFill>
                <a:cs typeface="B Titr" pitchFamily="2" charset="-78"/>
              </a:rPr>
              <a:t>دی مالتی پلکس کردن غیر متصل</a:t>
            </a:r>
            <a:endParaRPr lang="en-US" sz="3200" b="1" dirty="0" smtClean="0">
              <a:solidFill>
                <a:srgbClr val="0808B8"/>
              </a:solidFill>
              <a:cs typeface="B Titr" pitchFamily="2" charset="-78"/>
            </a:endParaRPr>
          </a:p>
        </p:txBody>
      </p:sp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CD5E4C4E-A5EB-438A-91DB-F6DD3644AFB2}" type="slidenum">
              <a:rPr lang="en-US"/>
              <a:pPr/>
              <a:t>9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1" y="1500174"/>
            <a:ext cx="4214842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ایجاد سوکت با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شماره های پورت: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1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>
              <a:buFont typeface="ZapfDingbats" pitchFamily="82" charset="2"/>
              <a:buNone/>
            </a:pPr>
            <a:r>
              <a:rPr lang="en-US" sz="1600" dirty="0" err="1" smtClean="0">
                <a:latin typeface="Courier New" pitchFamily="49" charset="0"/>
              </a:rPr>
              <a:t>DatagramSocket</a:t>
            </a:r>
            <a:r>
              <a:rPr lang="en-US" sz="1600" dirty="0" smtClean="0">
                <a:latin typeface="Courier New" pitchFamily="49" charset="0"/>
              </a:rPr>
              <a:t> mySocket1 = new </a:t>
            </a:r>
            <a:r>
              <a:rPr lang="en-US" sz="1600" dirty="0" err="1" smtClean="0">
                <a:latin typeface="Courier New" pitchFamily="49" charset="0"/>
              </a:rPr>
              <a:t>DatagramSocket</a:t>
            </a:r>
            <a:r>
              <a:rPr lang="en-US" sz="1600" dirty="0" smtClean="0">
                <a:latin typeface="Courier New" pitchFamily="49" charset="0"/>
              </a:rPr>
              <a:t>(12534);</a:t>
            </a:r>
            <a:endParaRPr lang="fa-IR" sz="1600" dirty="0" smtClean="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endParaRPr lang="en-US" sz="1600" dirty="0" smtClean="0">
              <a:latin typeface="Courier New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sz="1600" dirty="0" err="1" smtClean="0">
                <a:latin typeface="Courier New" pitchFamily="49" charset="0"/>
              </a:rPr>
              <a:t>DatagramSocket</a:t>
            </a:r>
            <a:r>
              <a:rPr lang="en-US" sz="1600" dirty="0" smtClean="0">
                <a:latin typeface="Courier New" pitchFamily="49" charset="0"/>
              </a:rPr>
              <a:t> mySocket2 = new </a:t>
            </a:r>
            <a:r>
              <a:rPr lang="en-US" sz="1600" dirty="0" err="1" smtClean="0">
                <a:latin typeface="Courier New" pitchFamily="49" charset="0"/>
              </a:rPr>
              <a:t>DatagramSocket</a:t>
            </a:r>
            <a:r>
              <a:rPr lang="en-US" sz="1600" dirty="0" smtClean="0">
                <a:latin typeface="Courier New" pitchFamily="49" charset="0"/>
              </a:rPr>
              <a:t>(12535);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a-IR" sz="2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سوکتهای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با دوتایی زیر تعیین میشوند:</a:t>
            </a:r>
          </a:p>
          <a:p>
            <a:pPr marL="342900" indent="-342900" rtl="1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IP address, </a:t>
            </a:r>
            <a:r>
              <a:rPr lang="en-US" sz="2000" dirty="0" err="1" smtClean="0">
                <a:solidFill>
                  <a:srgbClr val="FF0000"/>
                </a:solidFill>
              </a:rPr>
              <a:t>dest</a:t>
            </a:r>
            <a:r>
              <a:rPr lang="en-US" sz="2000" dirty="0" smtClean="0">
                <a:solidFill>
                  <a:srgbClr val="FF0000"/>
                </a:solidFill>
              </a:rPr>
              <a:t> port number)</a:t>
            </a:r>
            <a:endParaRPr lang="en-US" sz="2800" dirty="0" smtClean="0"/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2844" y="1500174"/>
            <a:ext cx="4214842" cy="464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زمانی که میزبان یک سگمنت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دریافت میدارد: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000" dirty="0" smtClean="0">
                <a:solidFill>
                  <a:srgbClr val="FF0000"/>
                </a:solidFill>
                <a:cs typeface="B Nazanin" pitchFamily="2" charset="-78"/>
              </a:rPr>
              <a:t>شماره پورت مقصد در سگمنت را بررسی می نماید.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سگمنت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UDP</a:t>
            </a:r>
            <a:r>
              <a:rPr kumimoji="0" lang="fa-IR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را به سوکت مناسب با آن شماره پورت هدایت می نماید.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دیتاگرامهای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IP</a:t>
            </a: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با آدرسهای مبدا مختلف و یا شماره پورت مبدا مختلف به یک سوکت هدایت می شوند.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 bldLvl="2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43399</TotalTime>
  <Words>6460</Words>
  <Application>Microsoft Office PowerPoint</Application>
  <PresentationFormat>On-screen Show (4:3)</PresentationFormat>
  <Paragraphs>1208</Paragraphs>
  <Slides>86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Droplet</vt:lpstr>
      <vt:lpstr>Default Design</vt:lpstr>
      <vt:lpstr>1_Droplet</vt:lpstr>
      <vt:lpstr>Clip</vt:lpstr>
      <vt:lpstr>Equation</vt:lpstr>
      <vt:lpstr>Picture</vt:lpstr>
      <vt:lpstr>VISIO</vt:lpstr>
      <vt:lpstr>فصل سوم – لایه انتقال</vt:lpstr>
      <vt:lpstr>فصل سوم (لایه انتقال) – طرح کلی</vt:lpstr>
      <vt:lpstr>Transport services and protocols سرویس ها و پروتکل های لایه انتقال</vt:lpstr>
      <vt:lpstr>Transport vs. network layer لایه انتقال در مقابل لایه شبکه</vt:lpstr>
      <vt:lpstr>Internet transport-layer protocols پروتکل های لایه انتقال اینترنت</vt:lpstr>
      <vt:lpstr>فصل سوم (لایه انتقال) – طرح کلی</vt:lpstr>
      <vt:lpstr>Multiplexing/demultiplexing</vt:lpstr>
      <vt:lpstr>How demultiplexing works دی مالتی پلکس کردن چگونه کار می نماید</vt:lpstr>
      <vt:lpstr>Connectionless demultiplexing دی مالتی پلکس کردن غیر متصل</vt:lpstr>
      <vt:lpstr>Connectionless demux (cont)</vt:lpstr>
      <vt:lpstr>Connection-oriented demux</vt:lpstr>
      <vt:lpstr>Connection-oriented demux</vt:lpstr>
      <vt:lpstr>Connection-oriented demux:  Threaded Web Server</vt:lpstr>
      <vt:lpstr>فصل سوم (لایه انتقال) – طرح کلی</vt:lpstr>
      <vt:lpstr>UDP: User Datagram Protocol [RFC 768]</vt:lpstr>
      <vt:lpstr>بیشتر در مورد UDP بدانیم </vt:lpstr>
      <vt:lpstr>UDP checksum مجموع مقابله ای</vt:lpstr>
      <vt:lpstr>Internet Checksum Example مثالی از محاسبه مجموع مقابله ای</vt:lpstr>
      <vt:lpstr>فصل سوم (لایه انتقال) – طرح کلی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PowerPoint Presentation</vt:lpstr>
      <vt:lpstr>Reliable data transfer: getting started انتقال مطمئن داده : شروع</vt:lpstr>
      <vt:lpstr>Rdt1.0: reliable transfer over a reliable channel انتقال مطمئن داده بر روی یک کانال مطمئن</vt:lpstr>
      <vt:lpstr>Rdt2.0: channel with bit errors کانال با خطاهای بیتی همراه است</vt:lpstr>
      <vt:lpstr>Rdt2.0: channel with bit errors کانال با خطاهای بیتی همراه است</vt:lpstr>
      <vt:lpstr>Rdt2.0: channel with bit errors کانال با خطاهای بیتی همراه است</vt:lpstr>
      <vt:lpstr>rdt2.0 has a fatal flaw! rdt 2.0 دارای یک اشکال جدی است!</vt:lpstr>
      <vt:lpstr>rdt2.1: discussion rdt 2.1 بحث </vt:lpstr>
      <vt:lpstr>rdt2.1: sender, handles garbled ACK/NAKs</vt:lpstr>
      <vt:lpstr>rdt2.1: receiver, handles garbled ACK/NAKs</vt:lpstr>
      <vt:lpstr>rdt2.2: a NAK-free protocol یک پروتکل بدون NAK</vt:lpstr>
      <vt:lpstr>rdt2.2: sender, receiver fragments</vt:lpstr>
      <vt:lpstr>rdt3.0: channels with errors and loss کانال با خطا و گم شدن </vt:lpstr>
      <vt:lpstr>rdt3.0 sender</vt:lpstr>
      <vt:lpstr>rdt3.0 in action rdt3.0 در عمل </vt:lpstr>
      <vt:lpstr>rdt3.0 in action rdt3.0 در عمل </vt:lpstr>
      <vt:lpstr>Performance of rdt3.0 بررسی کارایی  rdt3.0 </vt:lpstr>
      <vt:lpstr>Performance of rdt3.0 بررسی کارایی  rdt3.0 </vt:lpstr>
      <vt:lpstr>Performance of rdt3.0 نحوه عمل روش ”ایست و انتظار“</vt:lpstr>
      <vt:lpstr>Pipelined protocols پروتکل های خط لوله ای </vt:lpstr>
      <vt:lpstr>Pipelining: increased utilization خط لوله ای : افزایش بکارگیری</vt:lpstr>
      <vt:lpstr>Pipelining Protocols پروتکل های خط لوله ای</vt:lpstr>
      <vt:lpstr>Go-Back-N: یک دید کلی</vt:lpstr>
      <vt:lpstr>Go-Back-N</vt:lpstr>
      <vt:lpstr>GBN in action</vt:lpstr>
      <vt:lpstr>Selective Repeat</vt:lpstr>
      <vt:lpstr>Selective repeat: sender, receiver windows</vt:lpstr>
      <vt:lpstr>Selective repeat</vt:lpstr>
      <vt:lpstr>Selective repeat  in  action</vt:lpstr>
      <vt:lpstr>PowerPoint Presentation</vt:lpstr>
      <vt:lpstr>PowerPoint Presentation</vt:lpstr>
      <vt:lpstr>فصل سوم (لایه انتقال) – طرح کلی</vt:lpstr>
      <vt:lpstr>TCP: Overview    مرور کلی بر TCP</vt:lpstr>
      <vt:lpstr>TCP: Overview    مرور کلی بر TCP</vt:lpstr>
      <vt:lpstr>TCP segment structure ساختار سگمنت TCP</vt:lpstr>
      <vt:lpstr>TCP seq. #’s and ACKs</vt:lpstr>
      <vt:lpstr>TCP Round Trip Time(RTT) and Timeout</vt:lpstr>
      <vt:lpstr>TCP round trip time, timeout</vt:lpstr>
      <vt:lpstr>TCP round trip time, timeout</vt:lpstr>
      <vt:lpstr>TCP round trip time, timeout</vt:lpstr>
      <vt:lpstr>فصل سوم (لایه انتقال) – طرح کلی</vt:lpstr>
      <vt:lpstr>TCP reliable data transfer انتقال مطمئن داده در TCP</vt:lpstr>
      <vt:lpstr>TCP sender events: رویدادهای مربوط به ارسال کننده TCP</vt:lpstr>
      <vt:lpstr>TCP: retransmission scenarios</vt:lpstr>
      <vt:lpstr>TCP retransmission scenarios (more)</vt:lpstr>
      <vt:lpstr>Fast  Retransmit ارسال مجدد سریع</vt:lpstr>
      <vt:lpstr>Fast  Retransmit ارسال مجدد سریع</vt:lpstr>
      <vt:lpstr>فصل سوم (لایه انتقال) – طرح کلی</vt:lpstr>
      <vt:lpstr>TCP Flow Control کنترل جریان در TCP</vt:lpstr>
      <vt:lpstr>TCP Flow Control: How it works کنترل جریان در TCP: نحوه کار</vt:lpstr>
      <vt:lpstr>فصل سوم (لایه انتقال) – طرح کلی</vt:lpstr>
      <vt:lpstr>TCP Connection Management مدیریت اتصال در TCP</vt:lpstr>
      <vt:lpstr>PowerPoint Presentation</vt:lpstr>
      <vt:lpstr>TCP Connection Management مدیریت اتصال در TCP (ادامه)</vt:lpstr>
      <vt:lpstr>TCP Connection Management مدیریت اتصال در TCP (ادامه)</vt:lpstr>
      <vt:lpstr>TCP Connection Management مدیریت اتصال در TCP (ادامه)</vt:lpstr>
      <vt:lpstr>فصل سوم (لایه انتقال) – طرح کلی</vt:lpstr>
      <vt:lpstr>Principles of congestion control</vt:lpstr>
      <vt:lpstr>TCP congestion control: additive increase, multiplicative decrease کنترل ازدحام در  TCP: افزایش جمعی، کاهش ضربی</vt:lpstr>
      <vt:lpstr>TCP Congestion Control: details کنترل ازدحام در  TCP</vt:lpstr>
      <vt:lpstr>TCP Slow Start شروع آرام</vt:lpstr>
      <vt:lpstr>PowerPoint Presentation</vt:lpstr>
      <vt:lpstr>Refinement: inferring loss</vt:lpstr>
    </vt:vector>
  </TitlesOfParts>
  <Company>Office07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</dc:creator>
  <cp:lastModifiedBy>user</cp:lastModifiedBy>
  <cp:revision>1247</cp:revision>
  <dcterms:created xsi:type="dcterms:W3CDTF">2010-02-28T04:21:57Z</dcterms:created>
  <dcterms:modified xsi:type="dcterms:W3CDTF">2021-05-22T10:30:08Z</dcterms:modified>
</cp:coreProperties>
</file>