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1"/>
  </p:notesMasterIdLst>
  <p:sldIdLst>
    <p:sldId id="256" r:id="rId2"/>
    <p:sldId id="258" r:id="rId3"/>
    <p:sldId id="260" r:id="rId4"/>
    <p:sldId id="261" r:id="rId5"/>
    <p:sldId id="343" r:id="rId6"/>
    <p:sldId id="263" r:id="rId7"/>
    <p:sldId id="266" r:id="rId8"/>
    <p:sldId id="267" r:id="rId9"/>
    <p:sldId id="268" r:id="rId10"/>
    <p:sldId id="269" r:id="rId11"/>
    <p:sldId id="271" r:id="rId12"/>
    <p:sldId id="272" r:id="rId13"/>
    <p:sldId id="273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90" r:id="rId25"/>
    <p:sldId id="292" r:id="rId26"/>
    <p:sldId id="293" r:id="rId27"/>
    <p:sldId id="294" r:id="rId28"/>
    <p:sldId id="295" r:id="rId29"/>
    <p:sldId id="297" r:id="rId30"/>
    <p:sldId id="435" r:id="rId31"/>
    <p:sldId id="436" r:id="rId32"/>
    <p:sldId id="437" r:id="rId33"/>
    <p:sldId id="438" r:id="rId34"/>
    <p:sldId id="439" r:id="rId35"/>
    <p:sldId id="440" r:id="rId36"/>
    <p:sldId id="442" r:id="rId37"/>
    <p:sldId id="447" r:id="rId38"/>
    <p:sldId id="448" r:id="rId39"/>
    <p:sldId id="449" r:id="rId40"/>
    <p:sldId id="450" r:id="rId41"/>
    <p:sldId id="454" r:id="rId42"/>
    <p:sldId id="455" r:id="rId43"/>
    <p:sldId id="456" r:id="rId44"/>
    <p:sldId id="459" r:id="rId45"/>
    <p:sldId id="466" r:id="rId46"/>
    <p:sldId id="467" r:id="rId47"/>
    <p:sldId id="473" r:id="rId48"/>
    <p:sldId id="474" r:id="rId49"/>
    <p:sldId id="475" r:id="rId50"/>
    <p:sldId id="476" r:id="rId51"/>
    <p:sldId id="477" r:id="rId52"/>
    <p:sldId id="478" r:id="rId53"/>
    <p:sldId id="479" r:id="rId54"/>
    <p:sldId id="481" r:id="rId55"/>
    <p:sldId id="317" r:id="rId56"/>
    <p:sldId id="434" r:id="rId57"/>
    <p:sldId id="347" r:id="rId58"/>
    <p:sldId id="349" r:id="rId59"/>
    <p:sldId id="350" r:id="rId60"/>
    <p:sldId id="351" r:id="rId61"/>
    <p:sldId id="352" r:id="rId62"/>
    <p:sldId id="354" r:id="rId63"/>
    <p:sldId id="409" r:id="rId64"/>
    <p:sldId id="410" r:id="rId65"/>
    <p:sldId id="411" r:id="rId66"/>
    <p:sldId id="412" r:id="rId67"/>
    <p:sldId id="413" r:id="rId68"/>
    <p:sldId id="414" r:id="rId69"/>
    <p:sldId id="415" r:id="rId70"/>
    <p:sldId id="416" r:id="rId71"/>
    <p:sldId id="417" r:id="rId72"/>
    <p:sldId id="418" r:id="rId73"/>
    <p:sldId id="419" r:id="rId74"/>
    <p:sldId id="420" r:id="rId75"/>
    <p:sldId id="421" r:id="rId76"/>
    <p:sldId id="422" r:id="rId77"/>
    <p:sldId id="423" r:id="rId78"/>
    <p:sldId id="424" r:id="rId79"/>
    <p:sldId id="425" r:id="rId80"/>
    <p:sldId id="426" r:id="rId81"/>
    <p:sldId id="427" r:id="rId82"/>
    <p:sldId id="428" r:id="rId83"/>
    <p:sldId id="361" r:id="rId84"/>
    <p:sldId id="362" r:id="rId85"/>
    <p:sldId id="363" r:id="rId86"/>
    <p:sldId id="406" r:id="rId87"/>
    <p:sldId id="407" r:id="rId88"/>
    <p:sldId id="408" r:id="rId89"/>
    <p:sldId id="369" r:id="rId90"/>
    <p:sldId id="370" r:id="rId91"/>
    <p:sldId id="371" r:id="rId92"/>
    <p:sldId id="372" r:id="rId93"/>
    <p:sldId id="373" r:id="rId94"/>
    <p:sldId id="374" r:id="rId95"/>
    <p:sldId id="378" r:id="rId96"/>
    <p:sldId id="379" r:id="rId97"/>
    <p:sldId id="380" r:id="rId98"/>
    <p:sldId id="383" r:id="rId99"/>
    <p:sldId id="384" r:id="rId100"/>
    <p:sldId id="396" r:id="rId101"/>
    <p:sldId id="397" r:id="rId102"/>
    <p:sldId id="398" r:id="rId103"/>
    <p:sldId id="399" r:id="rId104"/>
    <p:sldId id="400" r:id="rId105"/>
    <p:sldId id="401" r:id="rId106"/>
    <p:sldId id="403" r:id="rId107"/>
    <p:sldId id="404" r:id="rId108"/>
    <p:sldId id="385" r:id="rId109"/>
    <p:sldId id="386" r:id="rId110"/>
    <p:sldId id="387" r:id="rId111"/>
    <p:sldId id="388" r:id="rId112"/>
    <p:sldId id="389" r:id="rId113"/>
    <p:sldId id="390" r:id="rId114"/>
    <p:sldId id="391" r:id="rId115"/>
    <p:sldId id="392" r:id="rId116"/>
    <p:sldId id="393" r:id="rId117"/>
    <p:sldId id="429" r:id="rId118"/>
    <p:sldId id="430" r:id="rId119"/>
    <p:sldId id="431" r:id="rId1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86441" autoAdjust="0"/>
  </p:normalViewPr>
  <p:slideViewPr>
    <p:cSldViewPr>
      <p:cViewPr varScale="1">
        <p:scale>
          <a:sx n="71" d="100"/>
          <a:sy n="71" d="100"/>
        </p:scale>
        <p:origin x="-12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1A361-1465-4E87-A0BC-241BF07954DD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72F11-3123-462E-A500-A66AFFAB25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1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72F11-3123-462E-A500-A66AFFAB256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41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E75F73-A3E2-493C-84DD-10C2C101D566}" type="slidenum">
              <a:rPr lang="en-US"/>
              <a:pPr/>
              <a:t>19</a:t>
            </a:fld>
            <a:endParaRPr lang="en-US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58892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E75F73-A3E2-493C-84DD-10C2C101D566}" type="slidenum">
              <a:rPr lang="en-US"/>
              <a:pPr/>
              <a:t>20</a:t>
            </a:fld>
            <a:endParaRPr lang="en-US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5704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E75F73-A3E2-493C-84DD-10C2C101D566}" type="slidenum">
              <a:rPr lang="en-US"/>
              <a:pPr/>
              <a:t>21</a:t>
            </a:fld>
            <a:endParaRPr lang="en-US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6843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E75F73-A3E2-493C-84DD-10C2C101D566}" type="slidenum">
              <a:rPr lang="en-US"/>
              <a:pPr/>
              <a:t>22</a:t>
            </a:fld>
            <a:endParaRPr lang="en-US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14769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E75F73-A3E2-493C-84DD-10C2C101D566}" type="slidenum">
              <a:rPr lang="en-US"/>
              <a:pPr/>
              <a:t>23</a:t>
            </a:fld>
            <a:endParaRPr lang="en-US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8363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5E7A97-2901-432E-9ED6-91288EBF8C9C}" type="slidenum">
              <a:rPr lang="en-US"/>
              <a:pPr/>
              <a:t>25</a:t>
            </a:fld>
            <a:endParaRPr lang="en-US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66422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FF3C2A-C63E-40A5-AD0F-20E462E155BE}" type="slidenum">
              <a:rPr lang="en-US"/>
              <a:pPr/>
              <a:t>27</a:t>
            </a:fld>
            <a:endParaRPr lang="en-US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18243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E75F73-A3E2-493C-84DD-10C2C101D566}" type="slidenum">
              <a:rPr lang="en-US"/>
              <a:pPr/>
              <a:t>28</a:t>
            </a:fld>
            <a:endParaRPr lang="en-US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8697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14AED51-D6C3-4639-BC2E-FA1F438C98B4}" type="slidenum">
              <a:rPr lang="en-GB" altLang="en-US">
                <a:latin typeface="Arial" panose="020B0604020202020204" pitchFamily="34" charset="0"/>
              </a:rPr>
              <a:pPr eaLnBrk="1" hangingPunct="1"/>
              <a:t>30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34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1A2CAED-88B4-4110-86E9-3920251D6387}" type="slidenum">
              <a:rPr lang="en-GB" altLang="en-US">
                <a:latin typeface="Arial" panose="020B0604020202020204" pitchFamily="34" charset="0"/>
              </a:rPr>
              <a:pPr eaLnBrk="1" hangingPunct="1"/>
              <a:t>31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194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AAC7BD-F17B-4188-BD2B-0BCA66C37864}" type="slidenum">
              <a:rPr lang="en-US"/>
              <a:pPr/>
              <a:t>3</a:t>
            </a:fld>
            <a:endParaRPr lang="en-US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434633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C67328-B3DC-406F-99E6-4B1DC0F2E1EA}" type="slidenum">
              <a:rPr lang="en-GB" altLang="en-US">
                <a:latin typeface="Arial" panose="020B0604020202020204" pitchFamily="34" charset="0"/>
              </a:rPr>
              <a:pPr eaLnBrk="1" hangingPunct="1"/>
              <a:t>32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002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C2FAC8F-5D9E-4446-818B-961BE62CC7FC}" type="slidenum">
              <a:rPr lang="en-GB" altLang="en-US">
                <a:latin typeface="Arial" panose="020B0604020202020204" pitchFamily="34" charset="0"/>
              </a:rPr>
              <a:pPr eaLnBrk="1" hangingPunct="1"/>
              <a:t>33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3287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F6CD6E8-C125-4333-8F98-70D0F7621FE0}" type="slidenum">
              <a:rPr lang="en-GB" altLang="en-US">
                <a:latin typeface="Arial" panose="020B0604020202020204" pitchFamily="34" charset="0"/>
              </a:rPr>
              <a:pPr eaLnBrk="1" hangingPunct="1"/>
              <a:t>34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9400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8507DAA-9074-4A48-8100-1F8626890DC6}" type="slidenum">
              <a:rPr lang="en-GB" altLang="en-US">
                <a:latin typeface="Arial" panose="020B0604020202020204" pitchFamily="34" charset="0"/>
              </a:rPr>
              <a:pPr eaLnBrk="1" hangingPunct="1"/>
              <a:t>35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9766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9330E1E-2846-4BA5-891A-EC842513F026}" type="slidenum">
              <a:rPr lang="en-GB" altLang="en-US">
                <a:latin typeface="Arial" panose="020B0604020202020204" pitchFamily="34" charset="0"/>
              </a:rPr>
              <a:pPr eaLnBrk="1" hangingPunct="1"/>
              <a:t>36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4088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191071D-DFD6-445C-8D7C-541D07D2C4BE}" type="slidenum">
              <a:rPr lang="en-GB" altLang="en-US">
                <a:latin typeface="Arial" panose="020B0604020202020204" pitchFamily="34" charset="0"/>
              </a:rPr>
              <a:pPr eaLnBrk="1" hangingPunct="1"/>
              <a:t>37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9896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8686DE3-FB20-4155-8FAC-E233A4E06811}" type="slidenum">
              <a:rPr lang="en-GB" altLang="en-US">
                <a:latin typeface="Arial" panose="020B0604020202020204" pitchFamily="34" charset="0"/>
              </a:rPr>
              <a:pPr eaLnBrk="1" hangingPunct="1"/>
              <a:t>38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3003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BEF6A3-6EF7-4F9E-9F83-1AE63AA76813}" type="slidenum">
              <a:rPr lang="en-GB" altLang="en-US">
                <a:latin typeface="Arial" panose="020B0604020202020204" pitchFamily="34" charset="0"/>
              </a:rPr>
              <a:pPr eaLnBrk="1" hangingPunct="1"/>
              <a:t>39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8645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ADEF798-7BF7-424D-A61E-DA3104CED1F9}" type="slidenum">
              <a:rPr lang="en-GB" altLang="en-US">
                <a:latin typeface="Arial" panose="020B0604020202020204" pitchFamily="34" charset="0"/>
              </a:rPr>
              <a:pPr eaLnBrk="1" hangingPunct="1"/>
              <a:t>40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987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4E2E80-84E1-4A43-830F-B03603E8E8AE}" type="slidenum">
              <a:rPr lang="en-GB" altLang="en-US">
                <a:latin typeface="Arial" panose="020B0604020202020204" pitchFamily="34" charset="0"/>
              </a:rPr>
              <a:pPr eaLnBrk="1" hangingPunct="1"/>
              <a:t>41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364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1429AB-2686-4270-91C6-51DAF4A0C48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335016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2E799EA-CBC9-4249-BC5E-C20718029E3C}" type="slidenum">
              <a:rPr lang="en-GB" altLang="en-US">
                <a:latin typeface="Arial" panose="020B0604020202020204" pitchFamily="34" charset="0"/>
              </a:rPr>
              <a:pPr eaLnBrk="1" hangingPunct="1"/>
              <a:t>42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9259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B3215FE-F809-495C-9B2B-CAA5F2035040}" type="slidenum">
              <a:rPr lang="en-GB" altLang="en-US">
                <a:latin typeface="Arial" panose="020B0604020202020204" pitchFamily="34" charset="0"/>
              </a:rPr>
              <a:pPr eaLnBrk="1" hangingPunct="1"/>
              <a:t>43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2578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A7BD6C-FE62-4B4D-8AE2-EE830DA254CF}" type="slidenum">
              <a:rPr lang="en-GB" altLang="en-US">
                <a:latin typeface="Arial" panose="020B0604020202020204" pitchFamily="34" charset="0"/>
              </a:rPr>
              <a:pPr eaLnBrk="1" hangingPunct="1"/>
              <a:t>44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9922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B01CF1E-2B4B-44C9-9757-16C61D61D3FB}" type="slidenum">
              <a:rPr lang="en-GB" altLang="en-US">
                <a:latin typeface="Arial" panose="020B0604020202020204" pitchFamily="34" charset="0"/>
              </a:rPr>
              <a:pPr eaLnBrk="1" hangingPunct="1"/>
              <a:t>45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5166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5EF3899-067C-4C22-9153-96103241AA52}" type="slidenum">
              <a:rPr lang="en-GB" altLang="en-US">
                <a:latin typeface="Arial" panose="020B0604020202020204" pitchFamily="34" charset="0"/>
              </a:rPr>
              <a:pPr eaLnBrk="1" hangingPunct="1"/>
              <a:t>46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0234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106D5BC-1139-4883-A7D7-390BF352D0DE}" type="slidenum">
              <a:rPr lang="en-GB" altLang="en-US">
                <a:latin typeface="Arial" panose="020B0604020202020204" pitchFamily="34" charset="0"/>
              </a:rPr>
              <a:pPr eaLnBrk="1" hangingPunct="1"/>
              <a:t>47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6096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E1FC3AA-2948-4695-B9AC-EE381A9E1EAF}" type="slidenum">
              <a:rPr lang="en-GB" altLang="en-US">
                <a:latin typeface="Arial" panose="020B0604020202020204" pitchFamily="34" charset="0"/>
              </a:rPr>
              <a:pPr eaLnBrk="1" hangingPunct="1"/>
              <a:t>48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5273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3D61BF5-8E15-4ADB-BFAF-7A1F5A526348}" type="slidenum">
              <a:rPr lang="en-GB" altLang="en-US">
                <a:latin typeface="Arial" panose="020B0604020202020204" pitchFamily="34" charset="0"/>
              </a:rPr>
              <a:pPr eaLnBrk="1" hangingPunct="1"/>
              <a:t>49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9587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BBEE6D3-633E-41A3-9DDE-82740B94B34B}" type="slidenum">
              <a:rPr lang="en-GB" altLang="en-US">
                <a:latin typeface="Arial" panose="020B0604020202020204" pitchFamily="34" charset="0"/>
              </a:rPr>
              <a:pPr eaLnBrk="1" hangingPunct="1"/>
              <a:t>50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2379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6580A66-5E6D-4272-8EBF-7703221996C6}" type="slidenum">
              <a:rPr lang="en-GB" altLang="en-US">
                <a:latin typeface="Arial" panose="020B0604020202020204" pitchFamily="34" charset="0"/>
              </a:rPr>
              <a:pPr eaLnBrk="1" hangingPunct="1"/>
              <a:t>51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468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64CCDF-61A3-495E-8C0E-92D15A1FC593}" type="slidenum">
              <a:rPr lang="en-US"/>
              <a:pPr/>
              <a:t>11</a:t>
            </a:fld>
            <a:endParaRPr lang="en-US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26884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A568CAA-FD87-4BF9-8FB5-F46437FFA74C}" type="slidenum">
              <a:rPr lang="en-GB" altLang="en-US">
                <a:latin typeface="Arial" panose="020B0604020202020204" pitchFamily="34" charset="0"/>
              </a:rPr>
              <a:pPr eaLnBrk="1" hangingPunct="1"/>
              <a:t>52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8792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B957B56-93CA-463A-B474-CCBC3F8C0BD8}" type="slidenum">
              <a:rPr lang="en-GB" altLang="en-US">
                <a:latin typeface="Arial" panose="020B0604020202020204" pitchFamily="34" charset="0"/>
              </a:rPr>
              <a:pPr eaLnBrk="1" hangingPunct="1"/>
              <a:t>53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7945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A8A068E-9FC0-4E40-B90D-6271C65284CD}" type="slidenum">
              <a:rPr lang="en-GB" altLang="en-US">
                <a:latin typeface="Arial" panose="020B0604020202020204" pitchFamily="34" charset="0"/>
              </a:rPr>
              <a:pPr eaLnBrk="1" hangingPunct="1"/>
              <a:t>54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1500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EA88BF-FAF6-4B0B-93E0-784F76B6BFD8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412486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06C2F5F-2D3A-47B4-9AA9-70AD6176F8FA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56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7538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72F11-3123-462E-A500-A66AFFAB256D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051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63A093E-1536-4747-9CF9-DB0D630D3C61}" type="slidenum">
              <a:rPr lang="en-GB" altLang="en-US">
                <a:latin typeface="Arial" panose="020B0604020202020204" pitchFamily="34" charset="0"/>
              </a:rPr>
              <a:pPr eaLnBrk="1" hangingPunct="1"/>
              <a:t>86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448535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2FF88A3-F4FE-488B-BBBB-DFD7BE3B9E16}" type="slidenum">
              <a:rPr lang="en-GB" altLang="en-US">
                <a:latin typeface="Arial" panose="020B0604020202020204" pitchFamily="34" charset="0"/>
              </a:rPr>
              <a:pPr eaLnBrk="1" hangingPunct="1"/>
              <a:t>87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0564058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1380893-ABDF-45D1-832B-A461AA904E20}" type="slidenum">
              <a:rPr lang="en-GB" altLang="en-US">
                <a:latin typeface="Arial" panose="020B0604020202020204" pitchFamily="34" charset="0"/>
              </a:rPr>
              <a:pPr eaLnBrk="1" hangingPunct="1"/>
              <a:t>88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0968596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72F11-3123-462E-A500-A66AFFAB256D}" type="slidenum">
              <a:rPr lang="en-US" smtClean="0"/>
              <a:pPr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65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2BAC4B-111D-4152-8C3D-8C3F5843A8AE}" type="slidenum">
              <a:rPr lang="en-US"/>
              <a:pPr/>
              <a:t>12</a:t>
            </a:fld>
            <a:endParaRPr lang="en-US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1122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E75F73-A3E2-493C-84DD-10C2C101D566}" type="slidenum">
              <a:rPr lang="en-US"/>
              <a:pPr/>
              <a:t>13</a:t>
            </a:fld>
            <a:endParaRPr lang="en-US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21242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E75F73-A3E2-493C-84DD-10C2C101D566}" type="slidenum">
              <a:rPr lang="en-US"/>
              <a:pPr/>
              <a:t>16</a:t>
            </a:fld>
            <a:endParaRPr lang="en-US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9843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E75F73-A3E2-493C-84DD-10C2C101D566}" type="slidenum">
              <a:rPr lang="en-US"/>
              <a:pPr/>
              <a:t>17</a:t>
            </a:fld>
            <a:endParaRPr lang="en-US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79740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C1A39-0D7C-4343-8D59-A253B10F0506}" type="slidenum">
              <a:rPr lang="en-US"/>
              <a:pPr/>
              <a:t>18</a:t>
            </a:fld>
            <a:endParaRPr lang="en-US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5568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7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1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20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7484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21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68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95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54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56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F632804F-F226-4E4F-B56E-9EF4880368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347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79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08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59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3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767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5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1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B54F0CA-04CE-4FAA-9748-FC40471C6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6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81" r:id="rId1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4.bin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10.bin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13.bin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2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8.png"/><Relationship Id="rId15" Type="http://schemas.openxmlformats.org/officeDocument/2006/relationships/oleObject" Target="../embeddings/oleObject7.bin"/><Relationship Id="rId10" Type="http://schemas.openxmlformats.org/officeDocument/2006/relationships/oleObject" Target="../embeddings/oleObject3.bin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7.wmf"/><Relationship Id="rId9" Type="http://schemas.openxmlformats.org/officeDocument/2006/relationships/image" Target="../media/image5.wmf"/><Relationship Id="rId14" Type="http://schemas.openxmlformats.org/officeDocument/2006/relationships/oleObject" Target="../embeddings/oleObject6.bin"/><Relationship Id="rId22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4.wmf"/><Relationship Id="rId3" Type="http://schemas.openxmlformats.org/officeDocument/2006/relationships/notesSlide" Target="../notesSlides/notesSlide43.xml"/><Relationship Id="rId7" Type="http://schemas.openxmlformats.org/officeDocument/2006/relationships/oleObject" Target="../embeddings/oleObject22.bin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11" Type="http://schemas.openxmlformats.org/officeDocument/2006/relationships/oleObject" Target="../embeddings/oleObject26.bin"/><Relationship Id="rId5" Type="http://schemas.openxmlformats.org/officeDocument/2006/relationships/image" Target="../media/image6.wmf"/><Relationship Id="rId15" Type="http://schemas.openxmlformats.org/officeDocument/2006/relationships/image" Target="../media/image5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4.bin"/><Relationship Id="rId14" Type="http://schemas.openxmlformats.org/officeDocument/2006/relationships/oleObject" Target="../embeddings/oleObject28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9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0808B8"/>
                </a:solidFill>
                <a:cs typeface="B Titr" pitchFamily="2" charset="-78"/>
              </a:rPr>
              <a:t>فصل چهارم – لایه شبکه</a:t>
            </a:r>
            <a:endParaRPr lang="en-US" sz="3600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216068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762000" y="1357298"/>
            <a:ext cx="7739090" cy="4891102"/>
          </a:xfrm>
        </p:spPr>
        <p:txBody>
          <a:bodyPr>
            <a:normAutofit/>
          </a:bodyPr>
          <a:lstStyle/>
          <a:p>
            <a:pPr algn="r" rtl="1">
              <a:lnSpc>
                <a:spcPct val="200000"/>
              </a:lnSpc>
              <a:buNone/>
            </a:pPr>
            <a:r>
              <a:rPr lang="fa-IR" sz="2400" b="1" u="sng" dirty="0" smtClean="0">
                <a:solidFill>
                  <a:srgbClr val="0808B8"/>
                </a:solidFill>
                <a:cs typeface="B Nazanin" pitchFamily="2" charset="-78"/>
              </a:rPr>
              <a:t>هدف :</a:t>
            </a:r>
            <a:endParaRPr lang="en-US" sz="2400" b="1" u="sng" dirty="0" smtClean="0">
              <a:solidFill>
                <a:srgbClr val="0808B8"/>
              </a:solidFill>
              <a:cs typeface="B Nazanin" pitchFamily="2" charset="-78"/>
            </a:endParaRPr>
          </a:p>
          <a:p>
            <a:pPr algn="r" rtl="1"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b="1" dirty="0" smtClean="0">
                <a:cs typeface="B Nazanin" pitchFamily="2" charset="-78"/>
              </a:rPr>
              <a:t>درک اصول پشت سرویس های لایه  شبکه </a:t>
            </a:r>
          </a:p>
          <a:p>
            <a:pPr lvl="1" algn="r" rtl="1">
              <a:lnSpc>
                <a:spcPct val="120000"/>
              </a:lnSpc>
              <a:buFont typeface="Wingdings" pitchFamily="2" charset="2"/>
              <a:buChar char="v"/>
            </a:pPr>
            <a:r>
              <a:rPr lang="fa-IR" sz="2000" b="1" dirty="0" smtClean="0">
                <a:cs typeface="B Nazanin" pitchFamily="2" charset="-78"/>
              </a:rPr>
              <a:t>مدلهای سرویسی لایه شبکه</a:t>
            </a:r>
          </a:p>
          <a:p>
            <a:pPr lvl="1" algn="r" rtl="1">
              <a:lnSpc>
                <a:spcPct val="120000"/>
              </a:lnSpc>
              <a:buFont typeface="Wingdings" pitchFamily="2" charset="2"/>
              <a:buChar char="v"/>
            </a:pPr>
            <a:r>
              <a:rPr lang="fa-IR" sz="2000" b="1" dirty="0" smtClean="0">
                <a:cs typeface="B Nazanin" pitchFamily="2" charset="-78"/>
              </a:rPr>
              <a:t>هدایت به جلو (فوروارد) در مقابل مسیر یابی</a:t>
            </a:r>
          </a:p>
          <a:p>
            <a:pPr lvl="1" algn="r" rtl="1">
              <a:lnSpc>
                <a:spcPct val="120000"/>
              </a:lnSpc>
              <a:buFont typeface="Wingdings" pitchFamily="2" charset="2"/>
              <a:buChar char="v"/>
            </a:pPr>
            <a:r>
              <a:rPr lang="fa-IR" sz="2000" b="1" dirty="0" smtClean="0">
                <a:cs typeface="B Nazanin" pitchFamily="2" charset="-78"/>
              </a:rPr>
              <a:t>یک مسیریاب چگونه کار می کند</a:t>
            </a:r>
          </a:p>
          <a:p>
            <a:pPr lvl="1" algn="r" rtl="1">
              <a:lnSpc>
                <a:spcPct val="120000"/>
              </a:lnSpc>
              <a:buFont typeface="Wingdings" pitchFamily="2" charset="2"/>
              <a:buChar char="v"/>
            </a:pPr>
            <a:r>
              <a:rPr lang="fa-IR" sz="2000" b="1" dirty="0" smtClean="0">
                <a:cs typeface="B Nazanin" pitchFamily="2" charset="-78"/>
              </a:rPr>
              <a:t>مسیر یابی (انتخاب مسیر)</a:t>
            </a:r>
          </a:p>
          <a:p>
            <a:pPr lvl="1" algn="r" rtl="1">
              <a:lnSpc>
                <a:spcPct val="120000"/>
              </a:lnSpc>
              <a:buFont typeface="Wingdings" pitchFamily="2" charset="2"/>
              <a:buChar char="v"/>
            </a:pPr>
            <a:r>
              <a:rPr lang="fa-IR" sz="2000" b="1" dirty="0" smtClean="0">
                <a:cs typeface="B Nazanin" pitchFamily="2" charset="-78"/>
              </a:rPr>
              <a:t>موضوعات پیشرفته :</a:t>
            </a:r>
            <a:r>
              <a:rPr lang="en-US" sz="2000" b="1" dirty="0" smtClean="0">
                <a:cs typeface="B Nazanin" pitchFamily="2" charset="-78"/>
              </a:rPr>
              <a:t>IP6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b="1" dirty="0" smtClean="0">
                <a:cs typeface="B Nazanin" pitchFamily="2" charset="-78"/>
              </a:rPr>
              <a:t>نمونه سازی، پیاده سازی در اینترنت</a:t>
            </a:r>
            <a:endParaRPr lang="en-US" sz="2400" b="1" dirty="0" smtClean="0">
              <a:cs typeface="B Nazanin" pitchFamily="2" charset="-78"/>
            </a:endParaRP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endParaRPr lang="fa-IR" b="1" dirty="0" smtClean="0">
              <a:cs typeface="B Nazanin" pitchFamily="2" charset="-78"/>
            </a:endParaRPr>
          </a:p>
          <a:p>
            <a:pPr lvl="1" algn="r" rtl="1">
              <a:lnSpc>
                <a:spcPct val="200000"/>
              </a:lnSpc>
              <a:buFont typeface="Wingdings" pitchFamily="2" charset="2"/>
              <a:buChar char="v"/>
            </a:pPr>
            <a:endParaRPr lang="fa-IR" sz="2000" b="1" dirty="0" smtClean="0">
              <a:cs typeface="B Nazanin" pitchFamily="2" charset="-78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2526-DE8F-493D-94D0-CD7917BC3563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295400"/>
          </a:xfrm>
        </p:spPr>
        <p:txBody>
          <a:bodyPr>
            <a:noAutofit/>
          </a:bodyPr>
          <a:lstStyle/>
          <a:p>
            <a:pPr rtl="1"/>
            <a:r>
              <a:rPr lang="en-US" sz="3200" b="1" dirty="0" smtClean="0">
                <a:solidFill>
                  <a:srgbClr val="0808B8"/>
                </a:solidFill>
              </a:rPr>
              <a:t>VC implementation</a:t>
            </a:r>
            <a:r>
              <a:rPr lang="fa-IR" sz="3200" b="1" dirty="0">
                <a:solidFill>
                  <a:srgbClr val="0808B8"/>
                </a:solidFill>
              </a:rPr>
              <a:t/>
            </a:r>
            <a:br>
              <a:rPr lang="fa-IR" sz="3200" b="1" dirty="0">
                <a:solidFill>
                  <a:srgbClr val="0808B8"/>
                </a:solidFill>
              </a:rPr>
            </a:b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>پیاده سازی مدارهای مجازی</a:t>
            </a:r>
            <a:endParaRPr lang="en-US" sz="3600" b="1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216068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381000" y="1371600"/>
            <a:ext cx="8458200" cy="4724400"/>
          </a:xfrm>
        </p:spPr>
        <p:txBody>
          <a:bodyPr>
            <a:noAutofit/>
          </a:bodyPr>
          <a:lstStyle/>
          <a:p>
            <a:pPr algn="r" rtl="1">
              <a:lnSpc>
                <a:spcPct val="160000"/>
              </a:lnSpc>
              <a:buFont typeface="Wingdings" pitchFamily="2" charset="2"/>
              <a:buChar char="q"/>
            </a:pPr>
            <a:r>
              <a:rPr lang="fa-IR" sz="2400" b="1" dirty="0" smtClean="0">
                <a:cs typeface="B Nazanin" pitchFamily="2" charset="-78"/>
              </a:rPr>
              <a:t>یک مدار مجازی شامل :</a:t>
            </a:r>
          </a:p>
          <a:p>
            <a:pPr marL="682625" lvl="1" indent="-225425" algn="r" rtl="1">
              <a:lnSpc>
                <a:spcPct val="160000"/>
              </a:lnSpc>
              <a:buFont typeface="+mj-lt"/>
              <a:buAutoNum type="arabicPeriod"/>
            </a:pPr>
            <a:r>
              <a:rPr lang="fa-IR" sz="2000" b="1" dirty="0" smtClean="0">
                <a:cs typeface="B Nazanin" pitchFamily="2" charset="-78"/>
              </a:rPr>
              <a:t>مسیری </a:t>
            </a:r>
            <a:r>
              <a:rPr lang="en-US" sz="2000" b="1" dirty="0" smtClean="0">
                <a:cs typeface="B Nazanin" pitchFamily="2" charset="-78"/>
              </a:rPr>
              <a:t>(path)</a:t>
            </a:r>
            <a:r>
              <a:rPr lang="fa-IR" sz="2000" b="1" dirty="0" smtClean="0">
                <a:cs typeface="B Nazanin" pitchFamily="2" charset="-78"/>
              </a:rPr>
              <a:t> از مبدا به مقصد می باشد.</a:t>
            </a:r>
          </a:p>
          <a:p>
            <a:pPr marL="682625" lvl="1" indent="-225425" algn="r" rtl="1">
              <a:lnSpc>
                <a:spcPct val="160000"/>
              </a:lnSpc>
              <a:buFont typeface="+mj-lt"/>
              <a:buAutoNum type="arabicPeriod"/>
            </a:pPr>
            <a:r>
              <a:rPr lang="fa-IR" sz="2000" b="1" dirty="0" smtClean="0">
                <a:cs typeface="B Nazanin" pitchFamily="2" charset="-78"/>
              </a:rPr>
              <a:t>شماره </a:t>
            </a:r>
            <a:r>
              <a:rPr lang="en-US" sz="2000" b="1" dirty="0" smtClean="0">
                <a:cs typeface="B Nazanin" pitchFamily="2" charset="-78"/>
              </a:rPr>
              <a:t>VC</a:t>
            </a:r>
            <a:r>
              <a:rPr lang="fa-IR" sz="2000" b="1" dirty="0" smtClean="0">
                <a:cs typeface="B Nazanin" pitchFamily="2" charset="-78"/>
              </a:rPr>
              <a:t>، شامل یک شماره برای هر لینک در مسیر</a:t>
            </a:r>
          </a:p>
          <a:p>
            <a:pPr marL="682625" lvl="1" indent="-225425" algn="r" rtl="1">
              <a:lnSpc>
                <a:spcPct val="160000"/>
              </a:lnSpc>
              <a:buFont typeface="+mj-lt"/>
              <a:buAutoNum type="arabicPeriod"/>
            </a:pPr>
            <a:r>
              <a:rPr lang="fa-IR" sz="2000" b="1" dirty="0" smtClean="0">
                <a:cs typeface="B Nazanin" pitchFamily="2" charset="-78"/>
              </a:rPr>
              <a:t>ورودیهای در جداول هدایت در مسیریابهای در طول مسیر</a:t>
            </a:r>
          </a:p>
          <a:p>
            <a:pPr algn="r" rtl="1">
              <a:lnSpc>
                <a:spcPct val="160000"/>
              </a:lnSpc>
              <a:buFont typeface="Wingdings" pitchFamily="2" charset="2"/>
              <a:buChar char="q"/>
            </a:pPr>
            <a:r>
              <a:rPr lang="fa-IR" sz="2400" b="1" dirty="0" smtClean="0">
                <a:cs typeface="B Nazanin" pitchFamily="2" charset="-78"/>
              </a:rPr>
              <a:t>بسته های متعلق به </a:t>
            </a:r>
            <a:r>
              <a:rPr lang="en-US" sz="2400" b="1" dirty="0" smtClean="0">
                <a:cs typeface="B Nazanin" pitchFamily="2" charset="-78"/>
              </a:rPr>
              <a:t>VC</a:t>
            </a:r>
            <a:r>
              <a:rPr lang="fa-IR" sz="2400" b="1" dirty="0" smtClean="0">
                <a:cs typeface="B Nazanin" pitchFamily="2" charset="-78"/>
              </a:rPr>
              <a:t>، شماره </a:t>
            </a:r>
            <a:r>
              <a:rPr lang="en-US" sz="2400" b="1" dirty="0" smtClean="0">
                <a:cs typeface="B Nazanin" pitchFamily="2" charset="-78"/>
              </a:rPr>
              <a:t>VC</a:t>
            </a:r>
            <a:r>
              <a:rPr lang="fa-IR" sz="2400" b="1" dirty="0" smtClean="0">
                <a:cs typeface="B Nazanin" pitchFamily="2" charset="-78"/>
              </a:rPr>
              <a:t>را با خود حمل می نماید ( به جای آدرس مقصد)</a:t>
            </a:r>
          </a:p>
          <a:p>
            <a:pPr algn="r" rtl="1">
              <a:lnSpc>
                <a:spcPct val="160000"/>
              </a:lnSpc>
              <a:buFont typeface="Wingdings" pitchFamily="2" charset="2"/>
              <a:buChar char="q"/>
            </a:pPr>
            <a:r>
              <a:rPr lang="fa-IR" sz="2400" b="1" dirty="0" smtClean="0">
                <a:cs typeface="B Nazanin" pitchFamily="2" charset="-78"/>
              </a:rPr>
              <a:t>شماره های </a:t>
            </a:r>
            <a:r>
              <a:rPr lang="en-US" sz="2400" b="1" dirty="0" smtClean="0">
                <a:cs typeface="B Nazanin" pitchFamily="2" charset="-78"/>
              </a:rPr>
              <a:t>VC</a:t>
            </a:r>
            <a:r>
              <a:rPr lang="fa-IR" sz="2400" b="1" dirty="0" smtClean="0">
                <a:cs typeface="B Nazanin" pitchFamily="2" charset="-78"/>
              </a:rPr>
              <a:t> می توانند روی هر لینک تغییر یابند.</a:t>
            </a:r>
          </a:p>
          <a:p>
            <a:pPr lvl="1" algn="r" rtl="1">
              <a:lnSpc>
                <a:spcPct val="160000"/>
              </a:lnSpc>
              <a:buFont typeface="Wingdings" pitchFamily="2" charset="2"/>
              <a:buChar char="q"/>
            </a:pPr>
            <a:r>
              <a:rPr lang="fa-IR" sz="2000" b="1" dirty="0" smtClean="0">
                <a:cs typeface="B Nazanin" pitchFamily="2" charset="-78"/>
              </a:rPr>
              <a:t>شماره </a:t>
            </a:r>
            <a:r>
              <a:rPr lang="en-US" sz="2000" b="1" dirty="0" smtClean="0">
                <a:cs typeface="B Nazanin" pitchFamily="2" charset="-78"/>
              </a:rPr>
              <a:t>VC</a:t>
            </a:r>
            <a:r>
              <a:rPr lang="fa-IR" sz="2000" b="1" dirty="0" smtClean="0">
                <a:cs typeface="B Nazanin" pitchFamily="2" charset="-78"/>
              </a:rPr>
              <a:t> جدید از جدول مسیریابی بدست می آید.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2526-DE8F-493D-94D0-CD7917BC3563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مثال</a:t>
            </a:r>
            <a:endParaRPr lang="en-US" dirty="0" smtClean="0">
              <a:cs typeface="B Titr" pitchFamily="2" charset="-78"/>
            </a:endParaRPr>
          </a:p>
        </p:txBody>
      </p:sp>
      <p:pic>
        <p:nvPicPr>
          <p:cNvPr id="11267" name="Picture 2" descr="Figur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332" y="1231116"/>
            <a:ext cx="7896226" cy="4834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A8C28-DF39-4A3C-BB91-659A5BA52A43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1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723431" y="381000"/>
            <a:ext cx="7773338" cy="159617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cs typeface="B Titr" pitchFamily="2" charset="-78"/>
              </a:rPr>
              <a:t>تغييرات در جدول مسيريابي </a:t>
            </a:r>
            <a:r>
              <a:rPr lang="en-US" dirty="0" smtClean="0">
                <a:cs typeface="B Titr" pitchFamily="2" charset="-78"/>
              </a:rPr>
              <a:t>B</a:t>
            </a:r>
          </a:p>
        </p:txBody>
      </p:sp>
      <p:pic>
        <p:nvPicPr>
          <p:cNvPr id="12291" name="Picture 2" descr="Figure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85838"/>
            <a:ext cx="8153400" cy="518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A8C28-DF39-4A3C-BB91-659A5BA52A43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0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cs typeface="B Titr" pitchFamily="2" charset="-78"/>
              </a:rPr>
              <a:t>جدول نهایی مسیریاب ها</a:t>
            </a:r>
            <a:endParaRPr lang="en-US" dirty="0" smtClean="0">
              <a:cs typeface="B Titr" pitchFamily="2" charset="-78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5100" y="1143000"/>
            <a:ext cx="36195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505200"/>
            <a:ext cx="63944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A8C28-DF39-4A3C-BB91-659A5BA52A43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7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cs typeface="B Titr" pitchFamily="2" charset="-78"/>
              </a:rPr>
              <a:t>حلقه دو نودی</a:t>
            </a:r>
            <a:endParaRPr lang="en-US" dirty="0" smtClean="0">
              <a:cs typeface="B Titr" pitchFamily="2" charset="-78"/>
            </a:endParaRPr>
          </a:p>
        </p:txBody>
      </p:sp>
      <p:pic>
        <p:nvPicPr>
          <p:cNvPr id="14339" name="Picture 2" descr="Figure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066800"/>
            <a:ext cx="503592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A8C28-DF39-4A3C-BB91-659A5BA52A43}" type="slidenum">
              <a:rPr lang="en-US" smtClean="0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7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3367088" y="747713"/>
            <a:ext cx="20002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chemeClr val="accent2"/>
                </a:solidFill>
                <a:latin typeface="Times" charset="0"/>
              </a:rPr>
              <a:t>Hop count</a:t>
            </a:r>
          </a:p>
        </p:txBody>
      </p:sp>
      <p:pic>
        <p:nvPicPr>
          <p:cNvPr id="3277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5" y="2713038"/>
            <a:ext cx="8537575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A8C28-DF39-4A3C-BB91-659A5BA52A43}" type="slidenum">
              <a:rPr lang="en-US" smtClean="0"/>
              <a:pPr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228600" y="2971800"/>
            <a:ext cx="19669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chemeClr val="accent2"/>
                </a:solidFill>
                <a:latin typeface="Times" charset="0"/>
              </a:rPr>
              <a:t>Instability</a:t>
            </a:r>
          </a:p>
        </p:txBody>
      </p:sp>
      <p:pic>
        <p:nvPicPr>
          <p:cNvPr id="3379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3950" y="187325"/>
            <a:ext cx="5073650" cy="6018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A8C28-DF39-4A3C-BB91-659A5BA52A43}" type="slidenum">
              <a:rPr lang="en-US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1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5"/>
          <p:cNvSpPr txBox="1">
            <a:spLocks noChangeArrowheads="1"/>
          </p:cNvSpPr>
          <p:nvPr/>
        </p:nvSpPr>
        <p:spPr bwMode="auto">
          <a:xfrm>
            <a:off x="3200400" y="747713"/>
            <a:ext cx="27035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chemeClr val="accent2"/>
                </a:solidFill>
                <a:latin typeface="Times" charset="0"/>
              </a:rPr>
              <a:t>Poison reverse</a:t>
            </a:r>
          </a:p>
        </p:txBody>
      </p:sp>
      <p:pic>
        <p:nvPicPr>
          <p:cNvPr id="3584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225" y="2247900"/>
            <a:ext cx="7573963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A8C28-DF39-4A3C-BB91-659A5BA52A43}" type="slidenum">
              <a:rPr lang="en-US" smtClean="0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2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cs typeface="B Titr" pitchFamily="2" charset="-78"/>
              </a:rPr>
              <a:t>ناپایداری سه نودی</a:t>
            </a:r>
            <a:endParaRPr lang="en-US" dirty="0" smtClean="0">
              <a:cs typeface="B Titr" pitchFamily="2" charset="-78"/>
            </a:endParaRPr>
          </a:p>
        </p:txBody>
      </p:sp>
      <p:pic>
        <p:nvPicPr>
          <p:cNvPr id="15363" name="Picture 2" descr="Figure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066801"/>
            <a:ext cx="399927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A8C28-DF39-4A3C-BB91-659A5BA52A43}" type="slidenum">
              <a:rPr lang="en-US" smtClean="0"/>
              <a:pPr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06" y="34925"/>
            <a:ext cx="8229600" cy="1143000"/>
          </a:xfrm>
          <a:solidFill>
            <a:srgbClr val="00B050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ea typeface="ＭＳ Ｐゴシック" charset="0"/>
                <a:cs typeface="+mj-cs"/>
              </a:rPr>
              <a:t>OSPF (Open Shortest Path First)</a:t>
            </a:r>
          </a:p>
        </p:txBody>
      </p:sp>
      <p:sp>
        <p:nvSpPr>
          <p:cNvPr id="15770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62502" y="1447800"/>
            <a:ext cx="8229600" cy="4887214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ja-JP" altLang="en-US" b="1" dirty="0" smtClean="0">
                <a:cs typeface="B Titr" panose="00000700000000000000" pitchFamily="2" charset="-78"/>
              </a:rPr>
              <a:t>“</a:t>
            </a:r>
            <a:r>
              <a:rPr lang="en-US" altLang="ja-JP" b="1" dirty="0" smtClean="0">
                <a:cs typeface="B Titr" panose="00000700000000000000" pitchFamily="2" charset="-78"/>
              </a:rPr>
              <a:t>open</a:t>
            </a:r>
            <a:r>
              <a:rPr lang="ja-JP" altLang="en-US" b="1" dirty="0" smtClean="0">
                <a:cs typeface="B Titr" panose="00000700000000000000" pitchFamily="2" charset="-78"/>
              </a:rPr>
              <a:t>”</a:t>
            </a:r>
            <a:r>
              <a:rPr lang="fa-IR" altLang="ja-JP" b="1" dirty="0" smtClean="0">
                <a:cs typeface="B Titr" panose="00000700000000000000" pitchFamily="2" charset="-78"/>
              </a:rPr>
              <a:t> – به معنای در دسترس بودن جزئیات پروتکل برای عموم می باشد.</a:t>
            </a:r>
            <a:endParaRPr lang="en-US" altLang="ja-JP" b="1" dirty="0" smtClean="0"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altLang="en-US" b="1" dirty="0" smtClean="0">
                <a:cs typeface="B Titr" panose="00000700000000000000" pitchFamily="2" charset="-78"/>
              </a:rPr>
              <a:t>از الگوریتم </a:t>
            </a:r>
            <a:r>
              <a:rPr lang="en-US" altLang="en-US" b="1" dirty="0" smtClean="0">
                <a:cs typeface="B Titr" panose="00000700000000000000" pitchFamily="2" charset="-78"/>
              </a:rPr>
              <a:t>LS</a:t>
            </a:r>
            <a:r>
              <a:rPr lang="fa-IR" altLang="en-US" b="1" dirty="0" smtClean="0">
                <a:cs typeface="B Titr" panose="00000700000000000000" pitchFamily="2" charset="-78"/>
              </a:rPr>
              <a:t> استفاده می نماید.</a:t>
            </a:r>
            <a:endParaRPr lang="en-US" altLang="en-US" b="1" dirty="0" smtClean="0">
              <a:cs typeface="B Titr" panose="00000700000000000000" pitchFamily="2" charset="-78"/>
            </a:endParaRPr>
          </a:p>
          <a:p>
            <a:pPr lvl="1" algn="r" rtl="1">
              <a:lnSpc>
                <a:spcPct val="150000"/>
              </a:lnSpc>
            </a:pPr>
            <a:r>
              <a:rPr lang="fa-IR" altLang="en-US" b="1" dirty="0" smtClean="0">
                <a:cs typeface="B Titr" panose="00000700000000000000" pitchFamily="2" charset="-78"/>
              </a:rPr>
              <a:t>بسته های </a:t>
            </a:r>
            <a:r>
              <a:rPr lang="en-US" altLang="en-US" b="1" dirty="0" smtClean="0">
                <a:cs typeface="B Titr" panose="00000700000000000000" pitchFamily="2" charset="-78"/>
              </a:rPr>
              <a:t>LS</a:t>
            </a:r>
            <a:r>
              <a:rPr lang="fa-IR" altLang="en-US" b="1" dirty="0" smtClean="0">
                <a:cs typeface="B Titr" panose="00000700000000000000" pitchFamily="2" charset="-78"/>
              </a:rPr>
              <a:t> را بین تمام مسیریابها منتشر می کند.</a:t>
            </a:r>
            <a:endParaRPr lang="en-US" altLang="en-US" b="1" dirty="0" smtClean="0">
              <a:cs typeface="B Titr" panose="00000700000000000000" pitchFamily="2" charset="-78"/>
            </a:endParaRPr>
          </a:p>
          <a:p>
            <a:pPr lvl="1" algn="r" rtl="1">
              <a:lnSpc>
                <a:spcPct val="150000"/>
              </a:lnSpc>
            </a:pPr>
            <a:r>
              <a:rPr lang="fa-IR" altLang="en-US" b="1" dirty="0" smtClean="0">
                <a:cs typeface="B Titr" panose="00000700000000000000" pitchFamily="2" charset="-78"/>
              </a:rPr>
              <a:t>نقشه توپولوژی در هر نود ایجاد می کند</a:t>
            </a:r>
            <a:endParaRPr lang="en-US" altLang="en-US" b="1" dirty="0" smtClean="0">
              <a:cs typeface="B Titr" panose="00000700000000000000" pitchFamily="2" charset="-78"/>
            </a:endParaRPr>
          </a:p>
          <a:p>
            <a:pPr lvl="1" algn="r" rtl="1">
              <a:lnSpc>
                <a:spcPct val="150000"/>
              </a:lnSpc>
            </a:pPr>
            <a:r>
              <a:rPr lang="fa-IR" altLang="en-US" b="1" dirty="0" smtClean="0">
                <a:cs typeface="B Titr" panose="00000700000000000000" pitchFamily="2" charset="-78"/>
              </a:rPr>
              <a:t>با استفاده از الگوریتم دایجسترا، مسیرها را محاسبه می کند.</a:t>
            </a:r>
            <a:endParaRPr lang="en-US" altLang="ja-JP" b="1" dirty="0" smtClean="0"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9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06" y="34925"/>
            <a:ext cx="8229600" cy="1143000"/>
          </a:xfrm>
          <a:solidFill>
            <a:srgbClr val="00B050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ea typeface="ＭＳ Ｐゴシック" charset="0"/>
                <a:cs typeface="+mj-cs"/>
              </a:rPr>
              <a:t>OSPF (Open Shortest Path First)</a:t>
            </a:r>
          </a:p>
        </p:txBody>
      </p:sp>
      <p:sp>
        <p:nvSpPr>
          <p:cNvPr id="15770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62502" y="1371600"/>
            <a:ext cx="8229600" cy="4963414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b="1" dirty="0" smtClean="0">
                <a:cs typeface="B Titr" panose="00000700000000000000" pitchFamily="2" charset="-78"/>
              </a:rPr>
              <a:t> </a:t>
            </a:r>
            <a:r>
              <a:rPr lang="fa-IR" altLang="en-US" b="1" dirty="0" smtClean="0">
                <a:cs typeface="B Titr" panose="00000700000000000000" pitchFamily="2" charset="-78"/>
              </a:rPr>
              <a:t>اعلان های </a:t>
            </a:r>
            <a:r>
              <a:rPr lang="en-US" altLang="en-US" b="1" dirty="0" smtClean="0">
                <a:cs typeface="B Titr" panose="00000700000000000000" pitchFamily="2" charset="-78"/>
              </a:rPr>
              <a:t>OSPF</a:t>
            </a:r>
            <a:r>
              <a:rPr lang="fa-IR" altLang="en-US" b="1" dirty="0" smtClean="0">
                <a:cs typeface="B Titr" panose="00000700000000000000" pitchFamily="2" charset="-78"/>
              </a:rPr>
              <a:t>، حامل یک ورودی برای هر همسایه می باشند.</a:t>
            </a:r>
            <a:endParaRPr lang="en-US" altLang="en-US" b="1" dirty="0" smtClean="0"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b="1" dirty="0" smtClean="0">
                <a:cs typeface="B Titr" panose="00000700000000000000" pitchFamily="2" charset="-78"/>
              </a:rPr>
              <a:t> </a:t>
            </a:r>
            <a:r>
              <a:rPr lang="fa-IR" altLang="en-US" b="1" dirty="0" smtClean="0">
                <a:cs typeface="B Titr" panose="00000700000000000000" pitchFamily="2" charset="-78"/>
              </a:rPr>
              <a:t>اعلانها بصورت سیل آسا به تمام </a:t>
            </a:r>
            <a:r>
              <a:rPr lang="en-US" altLang="en-US" b="1" dirty="0" smtClean="0">
                <a:cs typeface="B Titr" panose="00000700000000000000" pitchFamily="2" charset="-78"/>
              </a:rPr>
              <a:t>AS</a:t>
            </a:r>
            <a:r>
              <a:rPr lang="fa-IR" altLang="en-US" b="1" dirty="0" smtClean="0">
                <a:cs typeface="B Titr" panose="00000700000000000000" pitchFamily="2" charset="-78"/>
              </a:rPr>
              <a:t> پخش میشوند.</a:t>
            </a:r>
            <a:endParaRPr lang="en-US" altLang="en-US" b="1" dirty="0" smtClean="0">
              <a:cs typeface="B Titr" panose="00000700000000000000" pitchFamily="2" charset="-78"/>
            </a:endParaRPr>
          </a:p>
          <a:p>
            <a:pPr lvl="1" algn="r" rtl="1">
              <a:lnSpc>
                <a:spcPct val="150000"/>
              </a:lnSpc>
            </a:pPr>
            <a:r>
              <a:rPr lang="fa-IR" altLang="en-US" b="1" dirty="0" smtClean="0">
                <a:cs typeface="B Titr" panose="00000700000000000000" pitchFamily="2" charset="-78"/>
              </a:rPr>
              <a:t>پیامها بصورت مستقیم  از طریق پروتکل </a:t>
            </a:r>
            <a:r>
              <a:rPr lang="en-US" altLang="en-US" b="1" dirty="0" smtClean="0">
                <a:cs typeface="B Titr" panose="00000700000000000000" pitchFamily="2" charset="-78"/>
              </a:rPr>
              <a:t>IP</a:t>
            </a:r>
            <a:r>
              <a:rPr lang="fa-IR" altLang="en-US" b="1" dirty="0" smtClean="0">
                <a:cs typeface="B Titr" panose="00000700000000000000" pitchFamily="2" charset="-78"/>
              </a:rPr>
              <a:t> منتشر می شوند </a:t>
            </a:r>
            <a:br>
              <a:rPr lang="fa-IR" altLang="en-US" b="1" dirty="0" smtClean="0">
                <a:cs typeface="B Titr" panose="00000700000000000000" pitchFamily="2" charset="-78"/>
              </a:rPr>
            </a:br>
            <a:r>
              <a:rPr lang="fa-IR" altLang="en-US" b="1" dirty="0" smtClean="0">
                <a:cs typeface="B Titr" panose="00000700000000000000" pitchFamily="2" charset="-78"/>
              </a:rPr>
              <a:t>(ونه از طریق </a:t>
            </a:r>
            <a:r>
              <a:rPr lang="en-US" altLang="en-US" b="1" dirty="0" smtClean="0">
                <a:cs typeface="B Titr" panose="00000700000000000000" pitchFamily="2" charset="-78"/>
              </a:rPr>
              <a:t>TCP</a:t>
            </a:r>
            <a:r>
              <a:rPr lang="fa-IR" altLang="en-US" b="1" dirty="0" smtClean="0">
                <a:cs typeface="B Titr" panose="00000700000000000000" pitchFamily="2" charset="-78"/>
              </a:rPr>
              <a:t> و یا </a:t>
            </a:r>
            <a:r>
              <a:rPr lang="en-US" altLang="en-US" b="1" dirty="0" smtClean="0">
                <a:cs typeface="B Titr" panose="00000700000000000000" pitchFamily="2" charset="-78"/>
              </a:rPr>
              <a:t>UDP</a:t>
            </a:r>
            <a:r>
              <a:rPr lang="fa-IR" altLang="en-US" b="1" dirty="0" smtClean="0">
                <a:cs typeface="B Titr" panose="00000700000000000000" pitchFamily="2" charset="-78"/>
              </a:rPr>
              <a:t> که در </a:t>
            </a:r>
            <a:r>
              <a:rPr lang="en-US" altLang="en-US" b="1" dirty="0" smtClean="0">
                <a:cs typeface="B Titr" panose="00000700000000000000" pitchFamily="2" charset="-78"/>
              </a:rPr>
              <a:t>RIP</a:t>
            </a:r>
            <a:r>
              <a:rPr lang="fa-IR" altLang="en-US" b="1" dirty="0" smtClean="0">
                <a:cs typeface="B Titr" panose="00000700000000000000" pitchFamily="2" charset="-78"/>
              </a:rPr>
              <a:t> انجام می شود)</a:t>
            </a:r>
            <a:endParaRPr lang="en-US" altLang="en-US" b="1" dirty="0" smtClean="0"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3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3657600" cy="1295400"/>
          </a:xfrm>
        </p:spPr>
        <p:txBody>
          <a:bodyPr>
            <a:noAutofit/>
          </a:bodyPr>
          <a:lstStyle/>
          <a:p>
            <a:pPr rtl="1"/>
            <a:r>
              <a:rPr lang="en-US" sz="3200" b="1" dirty="0" smtClean="0">
                <a:solidFill>
                  <a:srgbClr val="0808B8"/>
                </a:solidFill>
              </a:rPr>
              <a:t>Forwarding table</a:t>
            </a:r>
            <a:r>
              <a:rPr lang="fa-IR" sz="3200" b="1" dirty="0">
                <a:solidFill>
                  <a:srgbClr val="0808B8"/>
                </a:solidFill>
              </a:rPr>
              <a:t/>
            </a:r>
            <a:br>
              <a:rPr lang="fa-IR" sz="3200" b="1" dirty="0">
                <a:solidFill>
                  <a:srgbClr val="0808B8"/>
                </a:solidFill>
              </a:rPr>
            </a:b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>جدول هدایت</a:t>
            </a:r>
            <a:endParaRPr lang="en-US" sz="3600" b="1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4-</a:t>
            </a:r>
            <a:fld id="{358C21C8-B842-4F98-8070-39260C392ACC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2" name="Group 140"/>
          <p:cNvGrpSpPr>
            <a:grpSpLocks/>
          </p:cNvGrpSpPr>
          <p:nvPr/>
        </p:nvGrpSpPr>
        <p:grpSpPr bwMode="auto">
          <a:xfrm>
            <a:off x="4419600" y="457200"/>
            <a:ext cx="4457700" cy="2420937"/>
            <a:chOff x="235" y="1147"/>
            <a:chExt cx="2808" cy="1525"/>
          </a:xfrm>
        </p:grpSpPr>
        <p:sp>
          <p:nvSpPr>
            <p:cNvPr id="2066" name="Freeform 7"/>
            <p:cNvSpPr>
              <a:spLocks/>
            </p:cNvSpPr>
            <p:nvPr/>
          </p:nvSpPr>
          <p:spPr bwMode="auto">
            <a:xfrm>
              <a:off x="879" y="1529"/>
              <a:ext cx="1794" cy="933"/>
            </a:xfrm>
            <a:custGeom>
              <a:avLst/>
              <a:gdLst>
                <a:gd name="T0" fmla="*/ 6 w 1794"/>
                <a:gd name="T1" fmla="*/ 483 h 933"/>
                <a:gd name="T2" fmla="*/ 108 w 1794"/>
                <a:gd name="T3" fmla="*/ 125 h 933"/>
                <a:gd name="T4" fmla="*/ 559 w 1794"/>
                <a:gd name="T5" fmla="*/ 100 h 933"/>
                <a:gd name="T6" fmla="*/ 1128 w 1794"/>
                <a:gd name="T7" fmla="*/ 29 h 933"/>
                <a:gd name="T8" fmla="*/ 1716 w 1794"/>
                <a:gd name="T9" fmla="*/ 275 h 933"/>
                <a:gd name="T10" fmla="*/ 1596 w 1794"/>
                <a:gd name="T11" fmla="*/ 827 h 933"/>
                <a:gd name="T12" fmla="*/ 1380 w 1794"/>
                <a:gd name="T13" fmla="*/ 911 h 933"/>
                <a:gd name="T14" fmla="*/ 840 w 1794"/>
                <a:gd name="T15" fmla="*/ 929 h 933"/>
                <a:gd name="T16" fmla="*/ 414 w 1794"/>
                <a:gd name="T17" fmla="*/ 911 h 933"/>
                <a:gd name="T18" fmla="*/ 143 w 1794"/>
                <a:gd name="T19" fmla="*/ 832 h 933"/>
                <a:gd name="T20" fmla="*/ 6 w 1794"/>
                <a:gd name="T21" fmla="*/ 483 h 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4"/>
                <a:gd name="T34" fmla="*/ 0 h 933"/>
                <a:gd name="T35" fmla="*/ 1794 w 1794"/>
                <a:gd name="T36" fmla="*/ 933 h 9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41" y="1750"/>
              <a:ext cx="316" cy="147"/>
              <a:chOff x="3600" y="219"/>
              <a:chExt cx="360" cy="175"/>
            </a:xfrm>
          </p:grpSpPr>
          <p:sp>
            <p:nvSpPr>
              <p:cNvPr id="2131" name="Oval 1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2" name="Line 1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3" name="Line 1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4" name="Rectangle 1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135" name="Oval 1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1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41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2" name="Line 1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3" name="Line 1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38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9" name="Line 2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0" name="Line 2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1128" y="2135"/>
              <a:ext cx="316" cy="147"/>
              <a:chOff x="3600" y="219"/>
              <a:chExt cx="360" cy="175"/>
            </a:xfrm>
          </p:grpSpPr>
          <p:sp>
            <p:nvSpPr>
              <p:cNvPr id="2118" name="Oval 2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9" name="Line 2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0" name="Line 2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1" name="Rectangle 2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122" name="Oval 2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" name="Group 2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28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9" name="Line 3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0" name="Line 3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3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25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6" name="Line 3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7" name="Line 3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" name="Group 37"/>
            <p:cNvGrpSpPr>
              <a:grpSpLocks/>
            </p:cNvGrpSpPr>
            <p:nvPr/>
          </p:nvGrpSpPr>
          <p:grpSpPr bwMode="auto">
            <a:xfrm>
              <a:off x="1966" y="1761"/>
              <a:ext cx="316" cy="147"/>
              <a:chOff x="3600" y="219"/>
              <a:chExt cx="360" cy="175"/>
            </a:xfrm>
          </p:grpSpPr>
          <p:sp>
            <p:nvSpPr>
              <p:cNvPr id="2105" name="Oval 3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6" name="Line 3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7" name="Line 4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8" name="Rectangle 4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109" name="Oval 4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" name="Group 4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15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6" name="Line 4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7" name="Line 4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4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12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3" name="Line 4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4" name="Line 5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" name="Group 65"/>
            <p:cNvGrpSpPr>
              <a:grpSpLocks/>
            </p:cNvGrpSpPr>
            <p:nvPr/>
          </p:nvGrpSpPr>
          <p:grpSpPr bwMode="auto">
            <a:xfrm>
              <a:off x="1920" y="2115"/>
              <a:ext cx="316" cy="147"/>
              <a:chOff x="3600" y="219"/>
              <a:chExt cx="360" cy="175"/>
            </a:xfrm>
          </p:grpSpPr>
          <p:sp>
            <p:nvSpPr>
              <p:cNvPr id="2092" name="Oval 6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3" name="Line 6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4" name="Line 6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5" name="Rectangle 6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096" name="Oval 7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" name="Group 7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02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3" name="Line 7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4" name="Line 7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7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099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0" name="Line 7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1" name="Line 7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071" name="Line 115"/>
            <p:cNvSpPr>
              <a:spLocks noChangeShapeType="1"/>
            </p:cNvSpPr>
            <p:nvPr/>
          </p:nvSpPr>
          <p:spPr bwMode="auto">
            <a:xfrm>
              <a:off x="1282" y="1906"/>
              <a:ext cx="0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72" name="Line 117"/>
            <p:cNvSpPr>
              <a:spLocks noChangeShapeType="1"/>
            </p:cNvSpPr>
            <p:nvPr/>
          </p:nvSpPr>
          <p:spPr bwMode="auto">
            <a:xfrm>
              <a:off x="1468" y="1825"/>
              <a:ext cx="5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73" name="Line 118"/>
            <p:cNvSpPr>
              <a:spLocks noChangeShapeType="1"/>
            </p:cNvSpPr>
            <p:nvPr/>
          </p:nvSpPr>
          <p:spPr bwMode="auto">
            <a:xfrm>
              <a:off x="1428" y="2223"/>
              <a:ext cx="5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74" name="Line 119"/>
            <p:cNvSpPr>
              <a:spLocks noChangeShapeType="1"/>
            </p:cNvSpPr>
            <p:nvPr/>
          </p:nvSpPr>
          <p:spPr bwMode="auto">
            <a:xfrm>
              <a:off x="2109" y="1898"/>
              <a:ext cx="0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75" name="Line 120"/>
            <p:cNvSpPr>
              <a:spLocks noChangeShapeType="1"/>
            </p:cNvSpPr>
            <p:nvPr/>
          </p:nvSpPr>
          <p:spPr bwMode="auto">
            <a:xfrm>
              <a:off x="779" y="1833"/>
              <a:ext cx="3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76" name="Line 121"/>
            <p:cNvSpPr>
              <a:spLocks noChangeShapeType="1"/>
            </p:cNvSpPr>
            <p:nvPr/>
          </p:nvSpPr>
          <p:spPr bwMode="auto">
            <a:xfrm>
              <a:off x="2272" y="1833"/>
              <a:ext cx="4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77" name="Line 122"/>
            <p:cNvSpPr>
              <a:spLocks noChangeShapeType="1"/>
            </p:cNvSpPr>
            <p:nvPr/>
          </p:nvSpPr>
          <p:spPr bwMode="auto">
            <a:xfrm>
              <a:off x="2239" y="2223"/>
              <a:ext cx="23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78" name="Line 123"/>
            <p:cNvSpPr>
              <a:spLocks noChangeShapeType="1"/>
            </p:cNvSpPr>
            <p:nvPr/>
          </p:nvSpPr>
          <p:spPr bwMode="auto">
            <a:xfrm>
              <a:off x="998" y="2231"/>
              <a:ext cx="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050" name="Object 124"/>
            <p:cNvGraphicFramePr>
              <a:graphicFrameLocks noChangeAspect="1"/>
            </p:cNvGraphicFramePr>
            <p:nvPr/>
          </p:nvGraphicFramePr>
          <p:xfrm>
            <a:off x="487" y="1694"/>
            <a:ext cx="333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2" name="Clip" r:id="rId4" imgW="1305000" imgH="1085760" progId="">
                    <p:embed/>
                  </p:oleObj>
                </mc:Choice>
                <mc:Fallback>
                  <p:oleObj name="Clip" r:id="rId4" imgW="1305000" imgH="1085760" progId="">
                    <p:embed/>
                    <p:pic>
                      <p:nvPicPr>
                        <p:cNvPr id="0" name="Object 1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" y="1694"/>
                          <a:ext cx="333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" name="Object 125"/>
            <p:cNvGraphicFramePr>
              <a:graphicFrameLocks noChangeAspect="1"/>
            </p:cNvGraphicFramePr>
            <p:nvPr/>
          </p:nvGraphicFramePr>
          <p:xfrm>
            <a:off x="2710" y="1694"/>
            <a:ext cx="333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3" name="Clip" r:id="rId6" imgW="1305000" imgH="1085760" progId="">
                    <p:embed/>
                  </p:oleObj>
                </mc:Choice>
                <mc:Fallback>
                  <p:oleObj name="Clip" r:id="rId6" imgW="1305000" imgH="1085760" progId="">
                    <p:embed/>
                    <p:pic>
                      <p:nvPicPr>
                        <p:cNvPr id="0" name="Object 1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0" y="1694"/>
                          <a:ext cx="333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79" name="Line 126"/>
            <p:cNvSpPr>
              <a:spLocks noChangeShapeType="1"/>
            </p:cNvSpPr>
            <p:nvPr/>
          </p:nvSpPr>
          <p:spPr bwMode="auto">
            <a:xfrm>
              <a:off x="836" y="1777"/>
              <a:ext cx="259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80" name="Line 127"/>
            <p:cNvSpPr>
              <a:spLocks noChangeShapeType="1"/>
            </p:cNvSpPr>
            <p:nvPr/>
          </p:nvSpPr>
          <p:spPr bwMode="auto">
            <a:xfrm>
              <a:off x="2288" y="1784"/>
              <a:ext cx="421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81" name="Line 128"/>
            <p:cNvSpPr>
              <a:spLocks noChangeShapeType="1"/>
            </p:cNvSpPr>
            <p:nvPr/>
          </p:nvSpPr>
          <p:spPr bwMode="auto">
            <a:xfrm>
              <a:off x="1508" y="1776"/>
              <a:ext cx="429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82" name="Text Box 129"/>
            <p:cNvSpPr txBox="1">
              <a:spLocks noChangeArrowheads="1"/>
            </p:cNvSpPr>
            <p:nvPr/>
          </p:nvSpPr>
          <p:spPr bwMode="auto">
            <a:xfrm>
              <a:off x="890" y="1609"/>
              <a:ext cx="23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12</a:t>
              </a:r>
            </a:p>
          </p:txBody>
        </p:sp>
        <p:sp>
          <p:nvSpPr>
            <p:cNvPr id="2083" name="Text Box 130"/>
            <p:cNvSpPr txBox="1">
              <a:spLocks noChangeArrowheads="1"/>
            </p:cNvSpPr>
            <p:nvPr/>
          </p:nvSpPr>
          <p:spPr bwMode="auto">
            <a:xfrm>
              <a:off x="1621" y="1561"/>
              <a:ext cx="2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22</a:t>
              </a:r>
            </a:p>
          </p:txBody>
        </p:sp>
        <p:sp>
          <p:nvSpPr>
            <p:cNvPr id="2084" name="Text Box 131"/>
            <p:cNvSpPr txBox="1">
              <a:spLocks noChangeArrowheads="1"/>
            </p:cNvSpPr>
            <p:nvPr/>
          </p:nvSpPr>
          <p:spPr bwMode="auto">
            <a:xfrm>
              <a:off x="2351" y="1585"/>
              <a:ext cx="2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32</a:t>
              </a:r>
            </a:p>
          </p:txBody>
        </p:sp>
        <p:sp>
          <p:nvSpPr>
            <p:cNvPr id="2085" name="Text Box 132"/>
            <p:cNvSpPr txBox="1">
              <a:spLocks noChangeArrowheads="1"/>
            </p:cNvSpPr>
            <p:nvPr/>
          </p:nvSpPr>
          <p:spPr bwMode="auto">
            <a:xfrm>
              <a:off x="996" y="1805"/>
              <a:ext cx="17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1</a:t>
              </a:r>
            </a:p>
          </p:txBody>
        </p:sp>
        <p:sp>
          <p:nvSpPr>
            <p:cNvPr id="2086" name="Text Box 133"/>
            <p:cNvSpPr txBox="1">
              <a:spLocks noChangeArrowheads="1"/>
            </p:cNvSpPr>
            <p:nvPr/>
          </p:nvSpPr>
          <p:spPr bwMode="auto">
            <a:xfrm>
              <a:off x="1240" y="1877"/>
              <a:ext cx="1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/>
                <a:t>2</a:t>
              </a:r>
            </a:p>
          </p:txBody>
        </p:sp>
        <p:sp>
          <p:nvSpPr>
            <p:cNvPr id="2087" name="Text Box 134"/>
            <p:cNvSpPr txBox="1">
              <a:spLocks noChangeArrowheads="1"/>
            </p:cNvSpPr>
            <p:nvPr/>
          </p:nvSpPr>
          <p:spPr bwMode="auto">
            <a:xfrm>
              <a:off x="1435" y="1780"/>
              <a:ext cx="1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3</a:t>
              </a:r>
            </a:p>
          </p:txBody>
        </p:sp>
        <p:sp>
          <p:nvSpPr>
            <p:cNvPr id="2088" name="Text Box 135"/>
            <p:cNvSpPr txBox="1">
              <a:spLocks noChangeArrowheads="1"/>
            </p:cNvSpPr>
            <p:nvPr/>
          </p:nvSpPr>
          <p:spPr bwMode="auto">
            <a:xfrm>
              <a:off x="478" y="1147"/>
              <a:ext cx="8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VC number</a:t>
              </a:r>
            </a:p>
          </p:txBody>
        </p:sp>
        <p:sp>
          <p:nvSpPr>
            <p:cNvPr id="2089" name="Line 137"/>
            <p:cNvSpPr>
              <a:spLocks noChangeShapeType="1"/>
            </p:cNvSpPr>
            <p:nvPr/>
          </p:nvSpPr>
          <p:spPr bwMode="auto">
            <a:xfrm>
              <a:off x="794" y="1356"/>
              <a:ext cx="147" cy="259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90" name="Text Box 138"/>
            <p:cNvSpPr txBox="1">
              <a:spLocks noChangeArrowheads="1"/>
            </p:cNvSpPr>
            <p:nvPr/>
          </p:nvSpPr>
          <p:spPr bwMode="auto">
            <a:xfrm>
              <a:off x="235" y="2268"/>
              <a:ext cx="74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interface</a:t>
              </a:r>
            </a:p>
            <a:p>
              <a:r>
                <a:rPr lang="en-US" dirty="0"/>
                <a:t>number</a:t>
              </a:r>
            </a:p>
          </p:txBody>
        </p:sp>
        <p:sp>
          <p:nvSpPr>
            <p:cNvPr id="2091" name="Line 139"/>
            <p:cNvSpPr>
              <a:spLocks noChangeShapeType="1"/>
            </p:cNvSpPr>
            <p:nvPr/>
          </p:nvSpPr>
          <p:spPr bwMode="auto">
            <a:xfrm flipV="1">
              <a:off x="738" y="1996"/>
              <a:ext cx="292" cy="2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" name="Group 150"/>
          <p:cNvGrpSpPr>
            <a:grpSpLocks/>
          </p:cNvGrpSpPr>
          <p:nvPr/>
        </p:nvGrpSpPr>
        <p:grpSpPr bwMode="auto">
          <a:xfrm>
            <a:off x="336550" y="3302000"/>
            <a:ext cx="8445500" cy="2233613"/>
            <a:chOff x="269" y="2422"/>
            <a:chExt cx="5320" cy="1407"/>
          </a:xfrm>
        </p:grpSpPr>
        <p:sp>
          <p:nvSpPr>
            <p:cNvPr id="2059" name="Line 142"/>
            <p:cNvSpPr>
              <a:spLocks noChangeShapeType="1"/>
            </p:cNvSpPr>
            <p:nvPr/>
          </p:nvSpPr>
          <p:spPr bwMode="auto">
            <a:xfrm>
              <a:off x="269" y="2653"/>
              <a:ext cx="5297" cy="1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060" name="Text Box 143"/>
            <p:cNvSpPr txBox="1">
              <a:spLocks noChangeArrowheads="1"/>
            </p:cNvSpPr>
            <p:nvPr/>
          </p:nvSpPr>
          <p:spPr bwMode="auto">
            <a:xfrm>
              <a:off x="374" y="2422"/>
              <a:ext cx="52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mic Sans MS" pitchFamily="66" charset="0"/>
                </a:rPr>
                <a:t>Incoming interface    Incoming VC #     Outgoing interface    Outgoing VC #</a:t>
              </a:r>
            </a:p>
          </p:txBody>
        </p:sp>
        <p:sp>
          <p:nvSpPr>
            <p:cNvPr id="2061" name="Line 145"/>
            <p:cNvSpPr>
              <a:spLocks noChangeShapeType="1"/>
            </p:cNvSpPr>
            <p:nvPr/>
          </p:nvSpPr>
          <p:spPr bwMode="auto">
            <a:xfrm>
              <a:off x="1785" y="2450"/>
              <a:ext cx="0" cy="1339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062" name="Line 146"/>
            <p:cNvSpPr>
              <a:spLocks noChangeShapeType="1"/>
            </p:cNvSpPr>
            <p:nvPr/>
          </p:nvSpPr>
          <p:spPr bwMode="auto">
            <a:xfrm>
              <a:off x="2985" y="2474"/>
              <a:ext cx="0" cy="133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063" name="Line 147"/>
            <p:cNvSpPr>
              <a:spLocks noChangeShapeType="1"/>
            </p:cNvSpPr>
            <p:nvPr/>
          </p:nvSpPr>
          <p:spPr bwMode="auto">
            <a:xfrm>
              <a:off x="4438" y="2450"/>
              <a:ext cx="0" cy="1379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064" name="Text Box 148"/>
            <p:cNvSpPr txBox="1">
              <a:spLocks noChangeArrowheads="1"/>
            </p:cNvSpPr>
            <p:nvPr/>
          </p:nvSpPr>
          <p:spPr bwMode="auto">
            <a:xfrm>
              <a:off x="891" y="2755"/>
              <a:ext cx="4253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/>
              <a:r>
                <a:rPr lang="en-US">
                  <a:latin typeface="Comic Sans MS" pitchFamily="66" charset="0"/>
                </a:rPr>
                <a:t>1                           12                               3                          22</a:t>
              </a:r>
            </a:p>
            <a:p>
              <a:pPr marL="457200" indent="-457200"/>
              <a:r>
                <a:rPr lang="en-US">
                  <a:latin typeface="Comic Sans MS" pitchFamily="66" charset="0"/>
                </a:rPr>
                <a:t>2                          63                               1                           18 </a:t>
              </a:r>
            </a:p>
            <a:p>
              <a:pPr marL="457200" indent="-457200"/>
              <a:r>
                <a:rPr lang="en-US">
                  <a:latin typeface="Comic Sans MS" pitchFamily="66" charset="0"/>
                </a:rPr>
                <a:t>3                           7                                2                           17</a:t>
              </a:r>
            </a:p>
            <a:p>
              <a:pPr marL="457200" indent="-457200"/>
              <a:r>
                <a:rPr lang="en-US">
                  <a:latin typeface="Comic Sans MS" pitchFamily="66" charset="0"/>
                </a:rPr>
                <a:t>1                          97                               3                           87</a:t>
              </a:r>
            </a:p>
            <a:p>
              <a:pPr marL="457200" indent="-457200"/>
              <a:r>
                <a:rPr lang="en-US">
                  <a:latin typeface="Comic Sans MS" pitchFamily="66" charset="0"/>
                </a:rPr>
                <a:t>…                          …                                …                            …</a:t>
              </a:r>
            </a:p>
          </p:txBody>
        </p:sp>
        <p:sp>
          <p:nvSpPr>
            <p:cNvPr id="2065" name="Text Box 149"/>
            <p:cNvSpPr txBox="1">
              <a:spLocks noChangeArrowheads="1"/>
            </p:cNvSpPr>
            <p:nvPr/>
          </p:nvSpPr>
          <p:spPr bwMode="auto">
            <a:xfrm>
              <a:off x="876" y="3014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</p:grpSp>
      <p:sp>
        <p:nvSpPr>
          <p:cNvPr id="2057" name="Text Box 151"/>
          <p:cNvSpPr txBox="1">
            <a:spLocks noChangeArrowheads="1"/>
          </p:cNvSpPr>
          <p:nvPr/>
        </p:nvSpPr>
        <p:spPr bwMode="auto">
          <a:xfrm>
            <a:off x="255588" y="2395538"/>
            <a:ext cx="2930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 dirty="0">
                <a:solidFill>
                  <a:srgbClr val="FF0000"/>
                </a:solidFill>
              </a:rPr>
              <a:t>Forwarding table in</a:t>
            </a:r>
          </a:p>
          <a:p>
            <a:r>
              <a:rPr lang="en-US" sz="2400" u="sng" dirty="0">
                <a:solidFill>
                  <a:srgbClr val="FF0000"/>
                </a:solidFill>
              </a:rPr>
              <a:t>northwest router:</a:t>
            </a:r>
          </a:p>
        </p:txBody>
      </p:sp>
      <p:sp>
        <p:nvSpPr>
          <p:cNvPr id="2058" name="Text Box 152"/>
          <p:cNvSpPr txBox="1">
            <a:spLocks noChangeArrowheads="1"/>
          </p:cNvSpPr>
          <p:nvPr/>
        </p:nvSpPr>
        <p:spPr bwMode="auto">
          <a:xfrm>
            <a:off x="1689873" y="5638800"/>
            <a:ext cx="5716630" cy="70788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algn="ctr" rtl="1">
              <a:lnSpc>
                <a:spcPct val="200000"/>
              </a:lnSpc>
              <a:buNone/>
            </a:pPr>
            <a:r>
              <a:rPr lang="fa-IR" sz="2000" b="1" dirty="0" smtClean="0">
                <a:cs typeface="B Nazanin" pitchFamily="2" charset="-78"/>
              </a:rPr>
              <a:t>مسیریابها اطلاعات مربوط به حالت ارتباط را نگهداری می نمایند.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3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826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03300"/>
          </a:xfrm>
          <a:solidFill>
            <a:srgbClr val="00B050"/>
          </a:solidFill>
        </p:spPr>
        <p:txBody>
          <a:bodyPr>
            <a:normAutofit/>
          </a:bodyPr>
          <a:lstStyle/>
          <a:p>
            <a:pPr rtl="1"/>
            <a:r>
              <a:rPr lang="fa-IR" altLang="en-US" sz="4000" dirty="0" smtClean="0">
                <a:cs typeface="B Titr" panose="00000700000000000000" pitchFamily="2" charset="-78"/>
              </a:rPr>
              <a:t>ویژگیهای پیشرفته در </a:t>
            </a:r>
            <a:r>
              <a:rPr lang="en-US" altLang="en-US" sz="4000" dirty="0" smtClean="0">
                <a:cs typeface="B Titr" panose="00000700000000000000" pitchFamily="2" charset="-78"/>
              </a:rPr>
              <a:t>OSPF</a:t>
            </a:r>
            <a:r>
              <a:rPr lang="fa-IR" altLang="en-US" sz="4000" dirty="0" smtClean="0">
                <a:cs typeface="B Titr" panose="00000700000000000000" pitchFamily="2" charset="-78"/>
              </a:rPr>
              <a:t> </a:t>
            </a:r>
            <a:r>
              <a:rPr lang="fa-IR" altLang="en-US" sz="2800" dirty="0" smtClean="0">
                <a:cs typeface="B Titr" panose="00000700000000000000" pitchFamily="2" charset="-78"/>
              </a:rPr>
              <a:t>( که در </a:t>
            </a:r>
            <a:r>
              <a:rPr lang="en-US" altLang="en-US" sz="2800" dirty="0" smtClean="0">
                <a:cs typeface="B Titr" panose="00000700000000000000" pitchFamily="2" charset="-78"/>
              </a:rPr>
              <a:t>RIP</a:t>
            </a:r>
            <a:r>
              <a:rPr lang="fa-IR" altLang="en-US" sz="2800" dirty="0" smtClean="0">
                <a:cs typeface="B Titr" panose="00000700000000000000" pitchFamily="2" charset="-78"/>
              </a:rPr>
              <a:t> نمی باشد)</a:t>
            </a:r>
            <a:endParaRPr lang="en-US" altLang="en-US" sz="3600" dirty="0" smtClean="0">
              <a:cs typeface="B Titr" panose="00000700000000000000" pitchFamily="2" charset="-78"/>
            </a:endParaRPr>
          </a:p>
        </p:txBody>
      </p:sp>
      <p:sp>
        <p:nvSpPr>
          <p:cNvPr id="15872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04800" y="1385888"/>
            <a:ext cx="8424863" cy="4876800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altLang="en-US" sz="2800" b="1" i="1" dirty="0" smtClean="0">
                <a:solidFill>
                  <a:srgbClr val="CC0000"/>
                </a:solidFill>
                <a:cs typeface="B Titr" panose="00000700000000000000" pitchFamily="2" charset="-78"/>
              </a:rPr>
              <a:t> امنیت: </a:t>
            </a:r>
            <a:r>
              <a:rPr lang="fa-IR" altLang="en-US" sz="2800" b="1" i="1" dirty="0" smtClean="0">
                <a:cs typeface="B Titr" panose="00000700000000000000" pitchFamily="2" charset="-78"/>
              </a:rPr>
              <a:t>تمام پیامهای </a:t>
            </a:r>
            <a:r>
              <a:rPr lang="en-US" altLang="en-US" sz="2800" b="1" i="1" dirty="0" smtClean="0">
                <a:cs typeface="B Titr" panose="00000700000000000000" pitchFamily="2" charset="-78"/>
              </a:rPr>
              <a:t>OSPF</a:t>
            </a:r>
            <a:r>
              <a:rPr lang="fa-IR" altLang="en-US" sz="2800" b="1" i="1" dirty="0" smtClean="0">
                <a:cs typeface="B Titr" panose="00000700000000000000" pitchFamily="2" charset="-78"/>
              </a:rPr>
              <a:t> می توانند اعتبار سنجی شوند</a:t>
            </a:r>
            <a:r>
              <a:rPr lang="fa-IR" altLang="en-US" sz="1800" b="1" i="1" dirty="0" smtClean="0">
                <a:cs typeface="B Titr" panose="00000700000000000000" pitchFamily="2" charset="-78"/>
              </a:rPr>
              <a:t>( برای جلوگیری از نفوذهای بدخواهان، فرستنده پیامها با کلمه رمز مورد بررسی قرار می گیرند)</a:t>
            </a:r>
            <a:endParaRPr lang="en-US" altLang="en-US" sz="2800" b="1" dirty="0" smtClean="0"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altLang="en-US" sz="2800" b="1" dirty="0" smtClean="0">
                <a:cs typeface="B Titr" panose="00000700000000000000" pitchFamily="2" charset="-78"/>
              </a:rPr>
              <a:t> امکان </a:t>
            </a:r>
            <a:r>
              <a:rPr lang="fa-IR" altLang="en-US" sz="28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چندین مسیر </a:t>
            </a:r>
            <a:r>
              <a:rPr lang="fa-IR" altLang="en-US" sz="2800" b="1" dirty="0" smtClean="0">
                <a:cs typeface="B Titr" panose="00000700000000000000" pitchFamily="2" charset="-78"/>
              </a:rPr>
              <a:t>با یک هزینه یکسان وجود دارد (در </a:t>
            </a:r>
            <a:r>
              <a:rPr lang="en-US" altLang="en-US" sz="2800" b="1" dirty="0" smtClean="0">
                <a:cs typeface="B Titr" panose="00000700000000000000" pitchFamily="2" charset="-78"/>
              </a:rPr>
              <a:t>RIP</a:t>
            </a:r>
            <a:r>
              <a:rPr lang="fa-IR" altLang="en-US" sz="2800" b="1" dirty="0" smtClean="0">
                <a:cs typeface="B Titr" panose="00000700000000000000" pitchFamily="2" charset="-78"/>
              </a:rPr>
              <a:t> فقط یک مسیر انتخاب می شود)- مناسب برای توزیع بار</a:t>
            </a:r>
            <a:endParaRPr lang="en-US" altLang="en-US" sz="2800" b="1" dirty="0" smtClean="0"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altLang="en-US" sz="2800" b="1" dirty="0" smtClean="0">
                <a:cs typeface="B Titr" panose="00000700000000000000" pitchFamily="2" charset="-78"/>
              </a:rPr>
              <a:t> برای یک لینک می توان </a:t>
            </a:r>
            <a:r>
              <a:rPr lang="fa-IR" altLang="en-US" sz="28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معیارهای هزینه </a:t>
            </a:r>
            <a:r>
              <a:rPr lang="fa-IR" altLang="en-US" sz="2800" b="1" dirty="0" smtClean="0">
                <a:cs typeface="B Titr" panose="00000700000000000000" pitchFamily="2" charset="-78"/>
              </a:rPr>
              <a:t>مختلف برای کاربردهای مختلف در نظر گرفت </a:t>
            </a:r>
            <a:r>
              <a:rPr lang="fa-IR" altLang="en-US" sz="1800" b="1" dirty="0" smtClean="0">
                <a:cs typeface="B Titr" panose="00000700000000000000" pitchFamily="2" charset="-78"/>
              </a:rPr>
              <a:t>( بطور مثال: لینک ماهواره های می تواند برای ارسال معمولی هزینه پایین داشته باشد، اما برای ارسال های بلادرنگ هزینه بالا داشته باشد)</a:t>
            </a:r>
            <a:endParaRPr lang="en-US" altLang="ja-JP" sz="1800" b="1" dirty="0" smtClean="0"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1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3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826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03300"/>
          </a:xfrm>
          <a:solidFill>
            <a:srgbClr val="00B050"/>
          </a:solidFill>
        </p:spPr>
        <p:txBody>
          <a:bodyPr>
            <a:normAutofit/>
          </a:bodyPr>
          <a:lstStyle/>
          <a:p>
            <a:pPr rtl="1"/>
            <a:r>
              <a:rPr lang="fa-IR" altLang="en-US" sz="4000" dirty="0" smtClean="0">
                <a:cs typeface="B Titr" panose="00000700000000000000" pitchFamily="2" charset="-78"/>
              </a:rPr>
              <a:t>ویژگیهای پیشرفته در </a:t>
            </a:r>
            <a:r>
              <a:rPr lang="en-US" altLang="en-US" sz="4000" dirty="0" smtClean="0">
                <a:cs typeface="B Titr" panose="00000700000000000000" pitchFamily="2" charset="-78"/>
              </a:rPr>
              <a:t>OSPF</a:t>
            </a:r>
            <a:r>
              <a:rPr lang="fa-IR" altLang="en-US" sz="4000" dirty="0" smtClean="0">
                <a:cs typeface="B Titr" panose="00000700000000000000" pitchFamily="2" charset="-78"/>
              </a:rPr>
              <a:t> </a:t>
            </a:r>
            <a:r>
              <a:rPr lang="fa-IR" altLang="en-US" sz="2800" dirty="0" smtClean="0">
                <a:cs typeface="B Titr" panose="00000700000000000000" pitchFamily="2" charset="-78"/>
              </a:rPr>
              <a:t>( که در </a:t>
            </a:r>
            <a:r>
              <a:rPr lang="en-US" altLang="en-US" sz="2800" dirty="0" smtClean="0">
                <a:cs typeface="B Titr" panose="00000700000000000000" pitchFamily="2" charset="-78"/>
              </a:rPr>
              <a:t>RIP</a:t>
            </a:r>
            <a:r>
              <a:rPr lang="fa-IR" altLang="en-US" sz="2800" dirty="0" smtClean="0">
                <a:cs typeface="B Titr" panose="00000700000000000000" pitchFamily="2" charset="-78"/>
              </a:rPr>
              <a:t> نمی باشد)</a:t>
            </a:r>
            <a:endParaRPr lang="en-US" altLang="en-US" sz="3600" dirty="0" smtClean="0">
              <a:cs typeface="B Titr" panose="00000700000000000000" pitchFamily="2" charset="-78"/>
            </a:endParaRPr>
          </a:p>
        </p:txBody>
      </p:sp>
      <p:sp>
        <p:nvSpPr>
          <p:cNvPr id="15872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04800" y="1371600"/>
            <a:ext cx="8424863" cy="4891088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altLang="en-US" dirty="0" smtClean="0">
                <a:cs typeface="B Titr" panose="00000700000000000000" pitchFamily="2" charset="-78"/>
              </a:rPr>
              <a:t> امکان پشتیبانی از مسیریابی معمولی (فقط به یک آدرس خاص – </a:t>
            </a:r>
            <a:r>
              <a:rPr lang="en-US" altLang="en-US" dirty="0" smtClean="0">
                <a:cs typeface="B Titr" panose="00000700000000000000" pitchFamily="2" charset="-78"/>
              </a:rPr>
              <a:t>Unicast</a:t>
            </a:r>
            <a:r>
              <a:rPr lang="fa-IR" altLang="en-US" dirty="0" smtClean="0">
                <a:cs typeface="B Titr" panose="00000700000000000000" pitchFamily="2" charset="-78"/>
              </a:rPr>
              <a:t>) و همچنین </a:t>
            </a:r>
            <a:r>
              <a:rPr lang="en-US" alt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>Multicast</a:t>
            </a:r>
            <a:r>
              <a:rPr lang="fa-IR" altLang="en-US" dirty="0" smtClean="0">
                <a:cs typeface="B Titr" panose="00000700000000000000" pitchFamily="2" charset="-78"/>
              </a:rPr>
              <a:t>(ارسال به چنین مقصد بطور همزمان) وجود دارد.</a:t>
            </a:r>
            <a:endParaRPr lang="en-US" altLang="en-US" dirty="0" smtClean="0">
              <a:cs typeface="B Titr" panose="00000700000000000000" pitchFamily="2" charset="-78"/>
            </a:endParaRPr>
          </a:p>
          <a:p>
            <a:pPr lvl="1" algn="r" rtl="1">
              <a:lnSpc>
                <a:spcPct val="150000"/>
              </a:lnSpc>
            </a:pPr>
            <a:r>
              <a:rPr lang="en-US" altLang="en-US" dirty="0" smtClean="0">
                <a:cs typeface="B Titr" panose="00000700000000000000" pitchFamily="2" charset="-78"/>
              </a:rPr>
              <a:t>Multicast OSPF</a:t>
            </a:r>
            <a:r>
              <a:rPr lang="fa-IR" altLang="en-US" dirty="0" smtClean="0">
                <a:cs typeface="B Titr" panose="00000700000000000000" pitchFamily="2" charset="-78"/>
              </a:rPr>
              <a:t> از همان پایگاه داده توپولوژی </a:t>
            </a:r>
            <a:r>
              <a:rPr lang="en-US" altLang="en-US" dirty="0" smtClean="0">
                <a:cs typeface="B Titr" panose="00000700000000000000" pitchFamily="2" charset="-78"/>
              </a:rPr>
              <a:t>OSPF</a:t>
            </a:r>
            <a:r>
              <a:rPr lang="fa-IR" altLang="en-US" dirty="0" smtClean="0">
                <a:cs typeface="B Titr" panose="00000700000000000000" pitchFamily="2" charset="-78"/>
              </a:rPr>
              <a:t> استفاده می نماید.</a:t>
            </a:r>
            <a:endParaRPr lang="en-US" altLang="en-US" sz="2800" dirty="0" smtClean="0"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altLang="en-US" dirty="0" smtClean="0">
                <a:cs typeface="B Titr" panose="00000700000000000000" pitchFamily="2" charset="-78"/>
              </a:rPr>
              <a:t> امکان </a:t>
            </a:r>
            <a:r>
              <a:rPr lang="fa-IR" alt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>مسیر یابی سلسله مراتبی </a:t>
            </a:r>
            <a:r>
              <a:rPr lang="fa-IR" altLang="en-US" dirty="0" smtClean="0">
                <a:cs typeface="B Titr" panose="00000700000000000000" pitchFamily="2" charset="-78"/>
              </a:rPr>
              <a:t>در دامنه های بزرگ را فراهم می کند.</a:t>
            </a:r>
            <a:endParaRPr lang="en-US" altLang="en-US" dirty="0" smtClean="0"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6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Rectangle 3"/>
          <p:cNvSpPr>
            <a:spLocks noGrp="1" noChangeArrowheads="1"/>
          </p:cNvSpPr>
          <p:nvPr>
            <p:ph type="title"/>
          </p:nvPr>
        </p:nvSpPr>
        <p:spPr>
          <a:xfrm>
            <a:off x="4704704" y="-85278"/>
            <a:ext cx="4438650" cy="1143000"/>
          </a:xfrm>
        </p:spPr>
        <p:txBody>
          <a:bodyPr/>
          <a:lstStyle/>
          <a:p>
            <a:pPr rtl="1"/>
            <a:r>
              <a:rPr lang="en-US" altLang="en-US" sz="4000" dirty="0" smtClean="0">
                <a:cs typeface="B Titr" panose="00000700000000000000" pitchFamily="2" charset="-78"/>
              </a:rPr>
              <a:t>OSPF</a:t>
            </a:r>
            <a:r>
              <a:rPr lang="fa-IR" altLang="en-US" sz="4000" dirty="0" smtClean="0">
                <a:cs typeface="B Titr" panose="00000700000000000000" pitchFamily="2" charset="-78"/>
              </a:rPr>
              <a:t> سلسله مراتبی</a:t>
            </a:r>
            <a:endParaRPr lang="en-US" altLang="en-US" dirty="0" smtClean="0">
              <a:cs typeface="B Titr" panose="000007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112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04800" y="556104"/>
            <a:ext cx="7583160" cy="5151990"/>
            <a:chOff x="-36576" y="990793"/>
            <a:chExt cx="7583160" cy="5151990"/>
          </a:xfrm>
        </p:grpSpPr>
        <p:sp>
          <p:nvSpPr>
            <p:cNvPr id="159747" name="Freeform 2"/>
            <p:cNvSpPr>
              <a:spLocks/>
            </p:cNvSpPr>
            <p:nvPr/>
          </p:nvSpPr>
          <p:spPr bwMode="auto">
            <a:xfrm>
              <a:off x="1054037" y="1691989"/>
              <a:ext cx="6010275" cy="2206625"/>
            </a:xfrm>
            <a:custGeom>
              <a:avLst/>
              <a:gdLst>
                <a:gd name="T0" fmla="*/ 2147483647 w 3786"/>
                <a:gd name="T1" fmla="*/ 2147483647 h 1390"/>
                <a:gd name="T2" fmla="*/ 2147483647 w 3786"/>
                <a:gd name="T3" fmla="*/ 2147483647 h 1390"/>
                <a:gd name="T4" fmla="*/ 2147483647 w 3786"/>
                <a:gd name="T5" fmla="*/ 2147483647 h 1390"/>
                <a:gd name="T6" fmla="*/ 2147483647 w 3786"/>
                <a:gd name="T7" fmla="*/ 2147483647 h 1390"/>
                <a:gd name="T8" fmla="*/ 2147483647 w 3786"/>
                <a:gd name="T9" fmla="*/ 2147483647 h 1390"/>
                <a:gd name="T10" fmla="*/ 2147483647 w 3786"/>
                <a:gd name="T11" fmla="*/ 2147483647 h 1390"/>
                <a:gd name="T12" fmla="*/ 2147483647 w 3786"/>
                <a:gd name="T13" fmla="*/ 2147483647 h 1390"/>
                <a:gd name="T14" fmla="*/ 2147483647 w 3786"/>
                <a:gd name="T15" fmla="*/ 2147483647 h 1390"/>
                <a:gd name="T16" fmla="*/ 2147483647 w 3786"/>
                <a:gd name="T17" fmla="*/ 2147483647 h 1390"/>
                <a:gd name="T18" fmla="*/ 2147483647 w 3786"/>
                <a:gd name="T19" fmla="*/ 2147483647 h 1390"/>
                <a:gd name="T20" fmla="*/ 2147483647 w 3786"/>
                <a:gd name="T21" fmla="*/ 2147483647 h 1390"/>
                <a:gd name="T22" fmla="*/ 2147483647 w 3786"/>
                <a:gd name="T23" fmla="*/ 2147483647 h 1390"/>
                <a:gd name="T24" fmla="*/ 2147483647 w 3786"/>
                <a:gd name="T25" fmla="*/ 2147483647 h 1390"/>
                <a:gd name="T26" fmla="*/ 2147483647 w 3786"/>
                <a:gd name="T27" fmla="*/ 2147483647 h 139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86"/>
                <a:gd name="T43" fmla="*/ 0 h 1390"/>
                <a:gd name="T44" fmla="*/ 3786 w 3786"/>
                <a:gd name="T45" fmla="*/ 1390 h 139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86" h="1390">
                  <a:moveTo>
                    <a:pt x="408" y="575"/>
                  </a:moveTo>
                  <a:cubicBezTo>
                    <a:pt x="689" y="273"/>
                    <a:pt x="1286" y="110"/>
                    <a:pt x="1693" y="55"/>
                  </a:cubicBezTo>
                  <a:cubicBezTo>
                    <a:pt x="2100" y="0"/>
                    <a:pt x="2585" y="164"/>
                    <a:pt x="2852" y="245"/>
                  </a:cubicBezTo>
                  <a:cubicBezTo>
                    <a:pt x="3119" y="326"/>
                    <a:pt x="3163" y="420"/>
                    <a:pt x="3295" y="540"/>
                  </a:cubicBezTo>
                  <a:cubicBezTo>
                    <a:pt x="3427" y="660"/>
                    <a:pt x="3786" y="870"/>
                    <a:pt x="3702" y="1130"/>
                  </a:cubicBezTo>
                  <a:cubicBezTo>
                    <a:pt x="3618" y="1390"/>
                    <a:pt x="3209" y="1190"/>
                    <a:pt x="3035" y="1214"/>
                  </a:cubicBezTo>
                  <a:cubicBezTo>
                    <a:pt x="2870" y="1266"/>
                    <a:pt x="2655" y="1277"/>
                    <a:pt x="2655" y="1277"/>
                  </a:cubicBezTo>
                  <a:cubicBezTo>
                    <a:pt x="2655" y="1277"/>
                    <a:pt x="2160" y="1316"/>
                    <a:pt x="1918" y="1326"/>
                  </a:cubicBezTo>
                  <a:cubicBezTo>
                    <a:pt x="1676" y="1336"/>
                    <a:pt x="1387" y="1353"/>
                    <a:pt x="1201" y="1340"/>
                  </a:cubicBezTo>
                  <a:cubicBezTo>
                    <a:pt x="1015" y="1327"/>
                    <a:pt x="913" y="1278"/>
                    <a:pt x="801" y="1249"/>
                  </a:cubicBezTo>
                  <a:lnTo>
                    <a:pt x="527" y="1165"/>
                  </a:lnTo>
                  <a:cubicBezTo>
                    <a:pt x="404" y="1140"/>
                    <a:pt x="126" y="1159"/>
                    <a:pt x="63" y="1102"/>
                  </a:cubicBezTo>
                  <a:cubicBezTo>
                    <a:pt x="0" y="1045"/>
                    <a:pt x="85" y="919"/>
                    <a:pt x="148" y="821"/>
                  </a:cubicBezTo>
                  <a:cubicBezTo>
                    <a:pt x="205" y="733"/>
                    <a:pt x="127" y="877"/>
                    <a:pt x="408" y="575"/>
                  </a:cubicBezTo>
                  <a:close/>
                </a:path>
              </a:pathLst>
            </a:cu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749" name="Line 4"/>
            <p:cNvSpPr>
              <a:spLocks noChangeShapeType="1"/>
            </p:cNvSpPr>
            <p:nvPr/>
          </p:nvSpPr>
          <p:spPr bwMode="auto">
            <a:xfrm flipV="1">
              <a:off x="2706624" y="2079339"/>
              <a:ext cx="1058863" cy="3460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750" name="Line 5"/>
            <p:cNvSpPr>
              <a:spLocks noChangeShapeType="1"/>
            </p:cNvSpPr>
            <p:nvPr/>
          </p:nvSpPr>
          <p:spPr bwMode="auto">
            <a:xfrm>
              <a:off x="3984562" y="2076164"/>
              <a:ext cx="1169987" cy="3444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751" name="Line 6"/>
            <p:cNvSpPr>
              <a:spLocks noChangeShapeType="1"/>
            </p:cNvSpPr>
            <p:nvPr/>
          </p:nvSpPr>
          <p:spPr bwMode="auto">
            <a:xfrm>
              <a:off x="5395849" y="2474626"/>
              <a:ext cx="803275" cy="8016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752" name="Line 7"/>
            <p:cNvSpPr>
              <a:spLocks noChangeShapeType="1"/>
            </p:cNvSpPr>
            <p:nvPr/>
          </p:nvSpPr>
          <p:spPr bwMode="auto">
            <a:xfrm flipV="1">
              <a:off x="3975037" y="2369851"/>
              <a:ext cx="1271587" cy="11826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753" name="Line 8"/>
            <p:cNvSpPr>
              <a:spLocks noChangeShapeType="1"/>
            </p:cNvSpPr>
            <p:nvPr/>
          </p:nvSpPr>
          <p:spPr bwMode="auto">
            <a:xfrm>
              <a:off x="2709799" y="2511139"/>
              <a:ext cx="1138238" cy="9921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754" name="Line 9"/>
            <p:cNvSpPr>
              <a:spLocks noChangeShapeType="1"/>
            </p:cNvSpPr>
            <p:nvPr/>
          </p:nvSpPr>
          <p:spPr bwMode="auto">
            <a:xfrm flipH="1">
              <a:off x="5807012" y="3276314"/>
              <a:ext cx="400050" cy="8810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755" name="Line 10"/>
            <p:cNvSpPr>
              <a:spLocks noChangeShapeType="1"/>
            </p:cNvSpPr>
            <p:nvPr/>
          </p:nvSpPr>
          <p:spPr bwMode="auto">
            <a:xfrm>
              <a:off x="5835587" y="4130389"/>
              <a:ext cx="893762" cy="8366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756" name="Line 11"/>
            <p:cNvSpPr>
              <a:spLocks noChangeShapeType="1"/>
            </p:cNvSpPr>
            <p:nvPr/>
          </p:nvSpPr>
          <p:spPr bwMode="auto">
            <a:xfrm>
              <a:off x="3868674" y="3444589"/>
              <a:ext cx="547688" cy="13382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757" name="Line 12"/>
            <p:cNvSpPr>
              <a:spLocks noChangeShapeType="1"/>
            </p:cNvSpPr>
            <p:nvPr/>
          </p:nvSpPr>
          <p:spPr bwMode="auto">
            <a:xfrm>
              <a:off x="3430524" y="4308189"/>
              <a:ext cx="246063" cy="9715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758" name="Line 13"/>
            <p:cNvSpPr>
              <a:spLocks noChangeShapeType="1"/>
            </p:cNvSpPr>
            <p:nvPr/>
          </p:nvSpPr>
          <p:spPr bwMode="auto">
            <a:xfrm flipH="1">
              <a:off x="3673412" y="4814601"/>
              <a:ext cx="723900" cy="457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759" name="Line 14"/>
            <p:cNvSpPr>
              <a:spLocks noChangeShapeType="1"/>
            </p:cNvSpPr>
            <p:nvPr/>
          </p:nvSpPr>
          <p:spPr bwMode="auto">
            <a:xfrm flipH="1">
              <a:off x="3481324" y="3558889"/>
              <a:ext cx="388938" cy="7794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760" name="Line 15"/>
            <p:cNvSpPr>
              <a:spLocks noChangeShapeType="1"/>
            </p:cNvSpPr>
            <p:nvPr/>
          </p:nvSpPr>
          <p:spPr bwMode="auto">
            <a:xfrm flipH="1">
              <a:off x="1716024" y="2358739"/>
              <a:ext cx="857250" cy="8461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761" name="Line 16"/>
            <p:cNvSpPr>
              <a:spLocks noChangeShapeType="1"/>
            </p:cNvSpPr>
            <p:nvPr/>
          </p:nvSpPr>
          <p:spPr bwMode="auto">
            <a:xfrm flipH="1">
              <a:off x="1111187" y="3211226"/>
              <a:ext cx="577850" cy="7905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762" name="Line 17"/>
            <p:cNvSpPr>
              <a:spLocks noChangeShapeType="1"/>
            </p:cNvSpPr>
            <p:nvPr/>
          </p:nvSpPr>
          <p:spPr bwMode="auto">
            <a:xfrm flipH="1">
              <a:off x="461899" y="4063714"/>
              <a:ext cx="622300" cy="6000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763" name="Line 18"/>
            <p:cNvSpPr>
              <a:spLocks noChangeShapeType="1"/>
            </p:cNvSpPr>
            <p:nvPr/>
          </p:nvSpPr>
          <p:spPr bwMode="auto">
            <a:xfrm flipH="1">
              <a:off x="1317562" y="4592351"/>
              <a:ext cx="433387" cy="6778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764" name="Line 19"/>
            <p:cNvSpPr>
              <a:spLocks noChangeShapeType="1"/>
            </p:cNvSpPr>
            <p:nvPr/>
          </p:nvSpPr>
          <p:spPr bwMode="auto">
            <a:xfrm>
              <a:off x="1190562" y="4020851"/>
              <a:ext cx="636587" cy="5207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765" name="Freeform 20"/>
            <p:cNvSpPr>
              <a:spLocks/>
            </p:cNvSpPr>
            <p:nvPr/>
          </p:nvSpPr>
          <p:spPr bwMode="auto">
            <a:xfrm>
              <a:off x="114237" y="2873089"/>
              <a:ext cx="2185987" cy="2820987"/>
            </a:xfrm>
            <a:custGeom>
              <a:avLst/>
              <a:gdLst>
                <a:gd name="T0" fmla="*/ 2147483647 w 1377"/>
                <a:gd name="T1" fmla="*/ 2147483647 h 1777"/>
                <a:gd name="T2" fmla="*/ 2147483647 w 1377"/>
                <a:gd name="T3" fmla="*/ 2147483647 h 1777"/>
                <a:gd name="T4" fmla="*/ 2147483647 w 1377"/>
                <a:gd name="T5" fmla="*/ 2147483647 h 1777"/>
                <a:gd name="T6" fmla="*/ 2147483647 w 1377"/>
                <a:gd name="T7" fmla="*/ 2147483647 h 1777"/>
                <a:gd name="T8" fmla="*/ 2147483647 w 1377"/>
                <a:gd name="T9" fmla="*/ 2147483647 h 1777"/>
                <a:gd name="T10" fmla="*/ 2147483647 w 1377"/>
                <a:gd name="T11" fmla="*/ 2147483647 h 1777"/>
                <a:gd name="T12" fmla="*/ 2147483647 w 1377"/>
                <a:gd name="T13" fmla="*/ 2147483647 h 1777"/>
                <a:gd name="T14" fmla="*/ 2147483647 w 1377"/>
                <a:gd name="T15" fmla="*/ 2147483647 h 1777"/>
                <a:gd name="T16" fmla="*/ 2147483647 w 1377"/>
                <a:gd name="T17" fmla="*/ 2147483647 h 1777"/>
                <a:gd name="T18" fmla="*/ 2147483647 w 1377"/>
                <a:gd name="T19" fmla="*/ 2147483647 h 1777"/>
                <a:gd name="T20" fmla="*/ 2147483647 w 1377"/>
                <a:gd name="T21" fmla="*/ 2147483647 h 1777"/>
                <a:gd name="T22" fmla="*/ 2147483647 w 1377"/>
                <a:gd name="T23" fmla="*/ 2147483647 h 1777"/>
                <a:gd name="T24" fmla="*/ 2147483647 w 1377"/>
                <a:gd name="T25" fmla="*/ 2147483647 h 1777"/>
                <a:gd name="T26" fmla="*/ 2147483647 w 1377"/>
                <a:gd name="T27" fmla="*/ 2147483647 h 1777"/>
                <a:gd name="T28" fmla="*/ 2147483647 w 1377"/>
                <a:gd name="T29" fmla="*/ 2147483647 h 1777"/>
                <a:gd name="T30" fmla="*/ 2147483647 w 1377"/>
                <a:gd name="T31" fmla="*/ 2147483647 h 1777"/>
                <a:gd name="T32" fmla="*/ 2147483647 w 1377"/>
                <a:gd name="T33" fmla="*/ 2147483647 h 17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77"/>
                <a:gd name="T52" fmla="*/ 0 h 1777"/>
                <a:gd name="T53" fmla="*/ 1377 w 1377"/>
                <a:gd name="T54" fmla="*/ 1777 h 17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77" h="1777">
                  <a:moveTo>
                    <a:pt x="671" y="245"/>
                  </a:moveTo>
                  <a:cubicBezTo>
                    <a:pt x="604" y="317"/>
                    <a:pt x="533" y="382"/>
                    <a:pt x="474" y="463"/>
                  </a:cubicBezTo>
                  <a:cubicBezTo>
                    <a:pt x="415" y="544"/>
                    <a:pt x="366" y="663"/>
                    <a:pt x="319" y="730"/>
                  </a:cubicBezTo>
                  <a:cubicBezTo>
                    <a:pt x="272" y="797"/>
                    <a:pt x="242" y="800"/>
                    <a:pt x="193" y="863"/>
                  </a:cubicBezTo>
                  <a:cubicBezTo>
                    <a:pt x="144" y="926"/>
                    <a:pt x="48" y="1027"/>
                    <a:pt x="24" y="1109"/>
                  </a:cubicBezTo>
                  <a:cubicBezTo>
                    <a:pt x="0" y="1191"/>
                    <a:pt x="10" y="1295"/>
                    <a:pt x="46" y="1355"/>
                  </a:cubicBezTo>
                  <a:cubicBezTo>
                    <a:pt x="82" y="1415"/>
                    <a:pt x="172" y="1437"/>
                    <a:pt x="242" y="1467"/>
                  </a:cubicBezTo>
                  <a:cubicBezTo>
                    <a:pt x="312" y="1497"/>
                    <a:pt x="404" y="1499"/>
                    <a:pt x="467" y="1538"/>
                  </a:cubicBezTo>
                  <a:cubicBezTo>
                    <a:pt x="530" y="1577"/>
                    <a:pt x="518" y="1669"/>
                    <a:pt x="622" y="1699"/>
                  </a:cubicBezTo>
                  <a:cubicBezTo>
                    <a:pt x="726" y="1729"/>
                    <a:pt x="986" y="1777"/>
                    <a:pt x="1092" y="1720"/>
                  </a:cubicBezTo>
                  <a:cubicBezTo>
                    <a:pt x="1198" y="1663"/>
                    <a:pt x="1219" y="1471"/>
                    <a:pt x="1261" y="1355"/>
                  </a:cubicBezTo>
                  <a:cubicBezTo>
                    <a:pt x="1303" y="1239"/>
                    <a:pt x="1377" y="1150"/>
                    <a:pt x="1345" y="1025"/>
                  </a:cubicBezTo>
                  <a:cubicBezTo>
                    <a:pt x="1313" y="900"/>
                    <a:pt x="1084" y="727"/>
                    <a:pt x="1071" y="603"/>
                  </a:cubicBezTo>
                  <a:cubicBezTo>
                    <a:pt x="1058" y="479"/>
                    <a:pt x="1237" y="374"/>
                    <a:pt x="1268" y="280"/>
                  </a:cubicBezTo>
                  <a:cubicBezTo>
                    <a:pt x="1299" y="186"/>
                    <a:pt x="1320" y="82"/>
                    <a:pt x="1254" y="41"/>
                  </a:cubicBezTo>
                  <a:cubicBezTo>
                    <a:pt x="1188" y="0"/>
                    <a:pt x="970" y="2"/>
                    <a:pt x="874" y="34"/>
                  </a:cubicBezTo>
                  <a:cubicBezTo>
                    <a:pt x="778" y="66"/>
                    <a:pt x="738" y="173"/>
                    <a:pt x="671" y="245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766" name="Freeform 21"/>
            <p:cNvSpPr>
              <a:spLocks/>
            </p:cNvSpPr>
            <p:nvPr/>
          </p:nvSpPr>
          <p:spPr bwMode="auto">
            <a:xfrm>
              <a:off x="2978087" y="3108039"/>
              <a:ext cx="1903412" cy="2730500"/>
            </a:xfrm>
            <a:custGeom>
              <a:avLst/>
              <a:gdLst>
                <a:gd name="T0" fmla="*/ 2147483647 w 1199"/>
                <a:gd name="T1" fmla="*/ 2147483647 h 1720"/>
                <a:gd name="T2" fmla="*/ 2147483647 w 1199"/>
                <a:gd name="T3" fmla="*/ 2147483647 h 1720"/>
                <a:gd name="T4" fmla="*/ 2147483647 w 1199"/>
                <a:gd name="T5" fmla="*/ 2147483647 h 1720"/>
                <a:gd name="T6" fmla="*/ 2147483647 w 1199"/>
                <a:gd name="T7" fmla="*/ 2147483647 h 1720"/>
                <a:gd name="T8" fmla="*/ 2147483647 w 1199"/>
                <a:gd name="T9" fmla="*/ 2147483647 h 1720"/>
                <a:gd name="T10" fmla="*/ 2147483647 w 1199"/>
                <a:gd name="T11" fmla="*/ 2147483647 h 1720"/>
                <a:gd name="T12" fmla="*/ 2147483647 w 1199"/>
                <a:gd name="T13" fmla="*/ 2147483647 h 1720"/>
                <a:gd name="T14" fmla="*/ 2147483647 w 1199"/>
                <a:gd name="T15" fmla="*/ 2147483647 h 1720"/>
                <a:gd name="T16" fmla="*/ 2147483647 w 1199"/>
                <a:gd name="T17" fmla="*/ 2147483647 h 1720"/>
                <a:gd name="T18" fmla="*/ 2147483647 w 1199"/>
                <a:gd name="T19" fmla="*/ 2147483647 h 1720"/>
                <a:gd name="T20" fmla="*/ 2147483647 w 1199"/>
                <a:gd name="T21" fmla="*/ 2147483647 h 1720"/>
                <a:gd name="T22" fmla="*/ 2147483647 w 1199"/>
                <a:gd name="T23" fmla="*/ 2147483647 h 1720"/>
                <a:gd name="T24" fmla="*/ 2147483647 w 1199"/>
                <a:gd name="T25" fmla="*/ 2147483647 h 1720"/>
                <a:gd name="T26" fmla="*/ 2147483647 w 1199"/>
                <a:gd name="T27" fmla="*/ 2147483647 h 1720"/>
                <a:gd name="T28" fmla="*/ 2147483647 w 1199"/>
                <a:gd name="T29" fmla="*/ 2147483647 h 17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99"/>
                <a:gd name="T46" fmla="*/ 0 h 1720"/>
                <a:gd name="T47" fmla="*/ 1199 w 1199"/>
                <a:gd name="T48" fmla="*/ 1720 h 17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99" h="1720">
                  <a:moveTo>
                    <a:pt x="651" y="20"/>
                  </a:moveTo>
                  <a:cubicBezTo>
                    <a:pt x="595" y="0"/>
                    <a:pt x="643" y="10"/>
                    <a:pt x="609" y="20"/>
                  </a:cubicBezTo>
                  <a:cubicBezTo>
                    <a:pt x="575" y="30"/>
                    <a:pt x="499" y="45"/>
                    <a:pt x="447" y="83"/>
                  </a:cubicBezTo>
                  <a:cubicBezTo>
                    <a:pt x="395" y="121"/>
                    <a:pt x="354" y="178"/>
                    <a:pt x="300" y="245"/>
                  </a:cubicBezTo>
                  <a:cubicBezTo>
                    <a:pt x="246" y="312"/>
                    <a:pt x="173" y="379"/>
                    <a:pt x="124" y="483"/>
                  </a:cubicBezTo>
                  <a:cubicBezTo>
                    <a:pt x="75" y="587"/>
                    <a:pt x="10" y="742"/>
                    <a:pt x="5" y="870"/>
                  </a:cubicBezTo>
                  <a:cubicBezTo>
                    <a:pt x="0" y="998"/>
                    <a:pt x="50" y="1122"/>
                    <a:pt x="96" y="1249"/>
                  </a:cubicBezTo>
                  <a:cubicBezTo>
                    <a:pt x="142" y="1376"/>
                    <a:pt x="153" y="1564"/>
                    <a:pt x="279" y="1635"/>
                  </a:cubicBezTo>
                  <a:cubicBezTo>
                    <a:pt x="405" y="1706"/>
                    <a:pt x="711" y="1720"/>
                    <a:pt x="855" y="1678"/>
                  </a:cubicBezTo>
                  <a:cubicBezTo>
                    <a:pt x="999" y="1636"/>
                    <a:pt x="1089" y="1492"/>
                    <a:pt x="1143" y="1383"/>
                  </a:cubicBezTo>
                  <a:cubicBezTo>
                    <a:pt x="1197" y="1274"/>
                    <a:pt x="1199" y="1129"/>
                    <a:pt x="1178" y="1024"/>
                  </a:cubicBezTo>
                  <a:cubicBezTo>
                    <a:pt x="1157" y="919"/>
                    <a:pt x="1057" y="854"/>
                    <a:pt x="1016" y="750"/>
                  </a:cubicBezTo>
                  <a:cubicBezTo>
                    <a:pt x="975" y="646"/>
                    <a:pt x="944" y="501"/>
                    <a:pt x="932" y="399"/>
                  </a:cubicBezTo>
                  <a:cubicBezTo>
                    <a:pt x="920" y="297"/>
                    <a:pt x="994" y="203"/>
                    <a:pt x="946" y="139"/>
                  </a:cubicBezTo>
                  <a:cubicBezTo>
                    <a:pt x="898" y="75"/>
                    <a:pt x="707" y="40"/>
                    <a:pt x="651" y="2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767" name="Freeform 22"/>
            <p:cNvSpPr>
              <a:spLocks/>
            </p:cNvSpPr>
            <p:nvPr/>
          </p:nvSpPr>
          <p:spPr bwMode="auto">
            <a:xfrm>
              <a:off x="5406962" y="2814351"/>
              <a:ext cx="2079625" cy="2720975"/>
            </a:xfrm>
            <a:custGeom>
              <a:avLst/>
              <a:gdLst>
                <a:gd name="T0" fmla="*/ 2147483647 w 1310"/>
                <a:gd name="T1" fmla="*/ 2147483647 h 1714"/>
                <a:gd name="T2" fmla="*/ 2147483647 w 1310"/>
                <a:gd name="T3" fmla="*/ 2147483647 h 1714"/>
                <a:gd name="T4" fmla="*/ 2147483647 w 1310"/>
                <a:gd name="T5" fmla="*/ 2147483647 h 1714"/>
                <a:gd name="T6" fmla="*/ 2147483647 w 1310"/>
                <a:gd name="T7" fmla="*/ 2147483647 h 1714"/>
                <a:gd name="T8" fmla="*/ 2147483647 w 1310"/>
                <a:gd name="T9" fmla="*/ 2147483647 h 1714"/>
                <a:gd name="T10" fmla="*/ 2147483647 w 1310"/>
                <a:gd name="T11" fmla="*/ 2147483647 h 1714"/>
                <a:gd name="T12" fmla="*/ 2147483647 w 1310"/>
                <a:gd name="T13" fmla="*/ 2147483647 h 1714"/>
                <a:gd name="T14" fmla="*/ 2147483647 w 1310"/>
                <a:gd name="T15" fmla="*/ 2147483647 h 1714"/>
                <a:gd name="T16" fmla="*/ 2147483647 w 1310"/>
                <a:gd name="T17" fmla="*/ 2147483647 h 1714"/>
                <a:gd name="T18" fmla="*/ 2147483647 w 1310"/>
                <a:gd name="T19" fmla="*/ 2147483647 h 1714"/>
                <a:gd name="T20" fmla="*/ 2147483647 w 1310"/>
                <a:gd name="T21" fmla="*/ 2147483647 h 1714"/>
                <a:gd name="T22" fmla="*/ 2147483647 w 1310"/>
                <a:gd name="T23" fmla="*/ 2147483647 h 1714"/>
                <a:gd name="T24" fmla="*/ 2147483647 w 1310"/>
                <a:gd name="T25" fmla="*/ 2147483647 h 17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10"/>
                <a:gd name="T40" fmla="*/ 0 h 1714"/>
                <a:gd name="T41" fmla="*/ 1310 w 1310"/>
                <a:gd name="T42" fmla="*/ 1714 h 17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10" h="1714">
                  <a:moveTo>
                    <a:pt x="470" y="29"/>
                  </a:moveTo>
                  <a:cubicBezTo>
                    <a:pt x="373" y="0"/>
                    <a:pt x="308" y="123"/>
                    <a:pt x="245" y="198"/>
                  </a:cubicBezTo>
                  <a:cubicBezTo>
                    <a:pt x="182" y="273"/>
                    <a:pt x="130" y="385"/>
                    <a:pt x="90" y="479"/>
                  </a:cubicBezTo>
                  <a:cubicBezTo>
                    <a:pt x="50" y="573"/>
                    <a:pt x="12" y="651"/>
                    <a:pt x="6" y="760"/>
                  </a:cubicBezTo>
                  <a:cubicBezTo>
                    <a:pt x="0" y="869"/>
                    <a:pt x="7" y="1042"/>
                    <a:pt x="55" y="1132"/>
                  </a:cubicBezTo>
                  <a:cubicBezTo>
                    <a:pt x="103" y="1222"/>
                    <a:pt x="191" y="1232"/>
                    <a:pt x="294" y="1301"/>
                  </a:cubicBezTo>
                  <a:cubicBezTo>
                    <a:pt x="397" y="1370"/>
                    <a:pt x="536" y="1479"/>
                    <a:pt x="673" y="1546"/>
                  </a:cubicBezTo>
                  <a:cubicBezTo>
                    <a:pt x="810" y="1613"/>
                    <a:pt x="1018" y="1714"/>
                    <a:pt x="1116" y="1701"/>
                  </a:cubicBezTo>
                  <a:cubicBezTo>
                    <a:pt x="1214" y="1688"/>
                    <a:pt x="1310" y="1559"/>
                    <a:pt x="1263" y="1469"/>
                  </a:cubicBezTo>
                  <a:cubicBezTo>
                    <a:pt x="1216" y="1379"/>
                    <a:pt x="925" y="1270"/>
                    <a:pt x="835" y="1160"/>
                  </a:cubicBezTo>
                  <a:cubicBezTo>
                    <a:pt x="745" y="1050"/>
                    <a:pt x="723" y="940"/>
                    <a:pt x="722" y="809"/>
                  </a:cubicBezTo>
                  <a:cubicBezTo>
                    <a:pt x="721" y="678"/>
                    <a:pt x="871" y="504"/>
                    <a:pt x="828" y="373"/>
                  </a:cubicBezTo>
                  <a:cubicBezTo>
                    <a:pt x="785" y="242"/>
                    <a:pt x="567" y="58"/>
                    <a:pt x="470" y="29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768" name="Text Box 23"/>
            <p:cNvSpPr txBox="1">
              <a:spLocks noChangeArrowheads="1"/>
            </p:cNvSpPr>
            <p:nvPr/>
          </p:nvSpPr>
          <p:spPr bwMode="auto">
            <a:xfrm>
              <a:off x="-19919" y="990793"/>
              <a:ext cx="381546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fa-IR" altLang="en-US" sz="1800" dirty="0" smtClean="0">
                  <a:solidFill>
                    <a:srgbClr val="CC0000"/>
                  </a:solidFill>
                  <a:cs typeface="B Titr" panose="00000700000000000000" pitchFamily="2" charset="-78"/>
                </a:rPr>
                <a:t>مسیریاب مرزی (جهت ارتباط شبکه خودمختار</a:t>
              </a:r>
            </a:p>
            <a:p>
              <a:pPr algn="ctr"/>
              <a:r>
                <a:rPr lang="fa-IR" altLang="en-US" sz="1800" dirty="0" smtClean="0">
                  <a:solidFill>
                    <a:srgbClr val="CC0000"/>
                  </a:solidFill>
                  <a:cs typeface="B Titr" panose="00000700000000000000" pitchFamily="2" charset="-78"/>
                </a:rPr>
                <a:t> با شبکه های دیگر)</a:t>
              </a:r>
              <a:endParaRPr lang="en-US" altLang="en-US" sz="1800" dirty="0">
                <a:solidFill>
                  <a:srgbClr val="CC0000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159769" name="Text Box 24"/>
            <p:cNvSpPr txBox="1">
              <a:spLocks noChangeArrowheads="1"/>
            </p:cNvSpPr>
            <p:nvPr/>
          </p:nvSpPr>
          <p:spPr bwMode="auto">
            <a:xfrm>
              <a:off x="5643499" y="1753901"/>
              <a:ext cx="19030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a-IR" altLang="en-US" sz="1800" b="1" dirty="0" smtClean="0">
                  <a:solidFill>
                    <a:srgbClr val="CC0000"/>
                  </a:solidFill>
                  <a:cs typeface="B Titr" panose="00000700000000000000" pitchFamily="2" charset="-78"/>
                </a:rPr>
                <a:t>مسیریاب ستون فقرات</a:t>
              </a:r>
              <a:endParaRPr lang="en-US" altLang="en-US" sz="1800" b="1" dirty="0">
                <a:solidFill>
                  <a:srgbClr val="CC0000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159770" name="Text Box 25"/>
            <p:cNvSpPr txBox="1">
              <a:spLocks noChangeArrowheads="1"/>
            </p:cNvSpPr>
            <p:nvPr/>
          </p:nvSpPr>
          <p:spPr bwMode="auto">
            <a:xfrm>
              <a:off x="-36576" y="5397214"/>
              <a:ext cx="8515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b="1" dirty="0">
                  <a:solidFill>
                    <a:srgbClr val="00B050"/>
                  </a:solidFill>
                </a:rPr>
                <a:t>area 1</a:t>
              </a:r>
            </a:p>
          </p:txBody>
        </p:sp>
        <p:sp>
          <p:nvSpPr>
            <p:cNvPr id="159771" name="Text Box 26"/>
            <p:cNvSpPr txBox="1">
              <a:spLocks noChangeArrowheads="1"/>
            </p:cNvSpPr>
            <p:nvPr/>
          </p:nvSpPr>
          <p:spPr bwMode="auto">
            <a:xfrm>
              <a:off x="3528949" y="5773451"/>
              <a:ext cx="8515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b="1" dirty="0">
                  <a:solidFill>
                    <a:srgbClr val="00B050"/>
                  </a:solidFill>
                </a:rPr>
                <a:t>area 2</a:t>
              </a:r>
            </a:p>
          </p:txBody>
        </p:sp>
        <p:sp>
          <p:nvSpPr>
            <p:cNvPr id="159772" name="Text Box 27"/>
            <p:cNvSpPr txBox="1">
              <a:spLocks noChangeArrowheads="1"/>
            </p:cNvSpPr>
            <p:nvPr/>
          </p:nvSpPr>
          <p:spPr bwMode="auto">
            <a:xfrm>
              <a:off x="6613462" y="4152614"/>
              <a:ext cx="8515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b="1" dirty="0">
                  <a:solidFill>
                    <a:srgbClr val="00B050"/>
                  </a:solidFill>
                </a:rPr>
                <a:t>area 3</a:t>
              </a:r>
            </a:p>
          </p:txBody>
        </p:sp>
        <p:sp>
          <p:nvSpPr>
            <p:cNvPr id="159773" name="Text Box 28"/>
            <p:cNvSpPr txBox="1">
              <a:spLocks noChangeArrowheads="1"/>
            </p:cNvSpPr>
            <p:nvPr/>
          </p:nvSpPr>
          <p:spPr bwMode="auto">
            <a:xfrm>
              <a:off x="3268728" y="2412654"/>
              <a:ext cx="127150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a-IR" altLang="en-US" sz="2000" b="1" dirty="0" smtClean="0">
                  <a:solidFill>
                    <a:srgbClr val="FFFF00"/>
                  </a:solidFill>
                  <a:cs typeface="B Titr" panose="00000700000000000000" pitchFamily="2" charset="-78"/>
                </a:rPr>
                <a:t>ستون فقرات</a:t>
              </a:r>
              <a:endParaRPr lang="en-US" altLang="en-US" sz="2000" b="1" dirty="0">
                <a:solidFill>
                  <a:srgbClr val="FFFF00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159774" name="Text Box 29"/>
            <p:cNvSpPr txBox="1">
              <a:spLocks noChangeArrowheads="1"/>
            </p:cNvSpPr>
            <p:nvPr/>
          </p:nvSpPr>
          <p:spPr bwMode="auto">
            <a:xfrm>
              <a:off x="2246249" y="2861976"/>
              <a:ext cx="895350" cy="79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altLang="en-US" sz="1800">
                  <a:solidFill>
                    <a:schemeClr val="bg1"/>
                  </a:solidFill>
                </a:rPr>
                <a:t>area</a:t>
              </a:r>
            </a:p>
            <a:p>
              <a:pPr>
                <a:lnSpc>
                  <a:spcPct val="85000"/>
                </a:lnSpc>
              </a:pPr>
              <a:r>
                <a:rPr lang="en-US" altLang="en-US" sz="1800">
                  <a:solidFill>
                    <a:schemeClr val="bg1"/>
                  </a:solidFill>
                </a:rPr>
                <a:t>border</a:t>
              </a:r>
            </a:p>
            <a:p>
              <a:pPr>
                <a:lnSpc>
                  <a:spcPct val="85000"/>
                </a:lnSpc>
              </a:pPr>
              <a:r>
                <a:rPr lang="en-US" altLang="en-US" sz="1800">
                  <a:solidFill>
                    <a:schemeClr val="bg1"/>
                  </a:solidFill>
                </a:rPr>
                <a:t>routers</a:t>
              </a:r>
            </a:p>
          </p:txBody>
        </p:sp>
        <p:sp>
          <p:nvSpPr>
            <p:cNvPr id="159775" name="Text Box 30"/>
            <p:cNvSpPr txBox="1">
              <a:spLocks noChangeArrowheads="1"/>
            </p:cNvSpPr>
            <p:nvPr/>
          </p:nvSpPr>
          <p:spPr bwMode="auto">
            <a:xfrm>
              <a:off x="4995799" y="5087651"/>
              <a:ext cx="933450" cy="55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altLang="en-US" sz="1800">
                  <a:solidFill>
                    <a:srgbClr val="CC0000"/>
                  </a:solidFill>
                </a:rPr>
                <a:t>internal</a:t>
              </a:r>
            </a:p>
            <a:p>
              <a:pPr>
                <a:lnSpc>
                  <a:spcPct val="85000"/>
                </a:lnSpc>
              </a:pPr>
              <a:r>
                <a:rPr lang="en-US" altLang="en-US" sz="1800">
                  <a:solidFill>
                    <a:srgbClr val="CC0000"/>
                  </a:solidFill>
                </a:rPr>
                <a:t>routers</a:t>
              </a:r>
            </a:p>
          </p:txBody>
        </p:sp>
        <p:sp>
          <p:nvSpPr>
            <p:cNvPr id="159776" name="Line 242"/>
            <p:cNvSpPr>
              <a:spLocks noChangeShapeType="1"/>
            </p:cNvSpPr>
            <p:nvPr/>
          </p:nvSpPr>
          <p:spPr bwMode="auto">
            <a:xfrm flipV="1">
              <a:off x="5973699" y="5057489"/>
              <a:ext cx="490538" cy="20002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777" name="Line 243"/>
            <p:cNvSpPr>
              <a:spLocks noChangeShapeType="1"/>
            </p:cNvSpPr>
            <p:nvPr/>
          </p:nvSpPr>
          <p:spPr bwMode="auto">
            <a:xfrm flipH="1" flipV="1">
              <a:off x="4586224" y="4932076"/>
              <a:ext cx="481013" cy="30003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778" name="Line 244"/>
            <p:cNvSpPr>
              <a:spLocks noChangeShapeType="1"/>
            </p:cNvSpPr>
            <p:nvPr/>
          </p:nvSpPr>
          <p:spPr bwMode="auto">
            <a:xfrm flipV="1">
              <a:off x="3889312" y="1120489"/>
              <a:ext cx="0" cy="7921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779" name="Line 245"/>
            <p:cNvSpPr>
              <a:spLocks noChangeShapeType="1"/>
            </p:cNvSpPr>
            <p:nvPr/>
          </p:nvSpPr>
          <p:spPr bwMode="auto">
            <a:xfrm flipH="1">
              <a:off x="5560949" y="2079339"/>
              <a:ext cx="312738" cy="20161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780" name="Line 246"/>
            <p:cNvSpPr>
              <a:spLocks noChangeShapeType="1"/>
            </p:cNvSpPr>
            <p:nvPr/>
          </p:nvSpPr>
          <p:spPr bwMode="auto">
            <a:xfrm>
              <a:off x="3388501" y="1612872"/>
              <a:ext cx="384606" cy="248721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781" name="Line 247"/>
            <p:cNvSpPr>
              <a:spLocks noChangeShapeType="1"/>
            </p:cNvSpPr>
            <p:nvPr/>
          </p:nvSpPr>
          <p:spPr bwMode="auto">
            <a:xfrm>
              <a:off x="3181287" y="3503326"/>
              <a:ext cx="334962" cy="5556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782" name="Line 248"/>
            <p:cNvSpPr>
              <a:spLocks noChangeShapeType="1"/>
            </p:cNvSpPr>
            <p:nvPr/>
          </p:nvSpPr>
          <p:spPr bwMode="auto">
            <a:xfrm flipH="1" flipV="1">
              <a:off x="1995424" y="3309651"/>
              <a:ext cx="257175" cy="15716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59783" name="Group 249"/>
            <p:cNvGrpSpPr>
              <a:grpSpLocks/>
            </p:cNvGrpSpPr>
            <p:nvPr/>
          </p:nvGrpSpPr>
          <p:grpSpPr bwMode="auto">
            <a:xfrm>
              <a:off x="4929124" y="2315876"/>
              <a:ext cx="644525" cy="282575"/>
              <a:chOff x="4396" y="1245"/>
              <a:chExt cx="672" cy="248"/>
            </a:xfrm>
          </p:grpSpPr>
          <p:sp>
            <p:nvSpPr>
              <p:cNvPr id="159911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912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913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59914" name="Group 253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59917" name="Freeform 25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918" name="Freeform 25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9915" name="Line 256"/>
              <p:cNvSpPr>
                <a:spLocks noChangeShapeType="1"/>
              </p:cNvSpPr>
              <p:nvPr/>
            </p:nvSpPr>
            <p:spPr bwMode="auto">
              <a:xfrm>
                <a:off x="4399" y="1322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6" name="Line 257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9784" name="Group 258"/>
            <p:cNvGrpSpPr>
              <a:grpSpLocks/>
            </p:cNvGrpSpPr>
            <p:nvPr/>
          </p:nvGrpSpPr>
          <p:grpSpPr bwMode="auto">
            <a:xfrm>
              <a:off x="5851462" y="3158839"/>
              <a:ext cx="644525" cy="282575"/>
              <a:chOff x="4396" y="1245"/>
              <a:chExt cx="672" cy="248"/>
            </a:xfrm>
          </p:grpSpPr>
          <p:sp>
            <p:nvSpPr>
              <p:cNvPr id="159903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904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905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59906" name="Group 262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59909" name="Freeform 26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910" name="Freeform 26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9907" name="Line 265"/>
              <p:cNvSpPr>
                <a:spLocks noChangeShapeType="1"/>
              </p:cNvSpPr>
              <p:nvPr/>
            </p:nvSpPr>
            <p:spPr bwMode="auto">
              <a:xfrm>
                <a:off x="4399" y="1322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08" name="Line 266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9785" name="Group 267"/>
            <p:cNvGrpSpPr>
              <a:grpSpLocks/>
            </p:cNvGrpSpPr>
            <p:nvPr/>
          </p:nvGrpSpPr>
          <p:grpSpPr bwMode="auto">
            <a:xfrm>
              <a:off x="5635562" y="3992276"/>
              <a:ext cx="644525" cy="282575"/>
              <a:chOff x="4396" y="1245"/>
              <a:chExt cx="672" cy="248"/>
            </a:xfrm>
          </p:grpSpPr>
          <p:sp>
            <p:nvSpPr>
              <p:cNvPr id="159895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896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897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59898" name="Group 271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59901" name="Freeform 27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902" name="Freeform 27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9899" name="Line 274"/>
              <p:cNvSpPr>
                <a:spLocks noChangeShapeType="1"/>
              </p:cNvSpPr>
              <p:nvPr/>
            </p:nvSpPr>
            <p:spPr bwMode="auto">
              <a:xfrm>
                <a:off x="4399" y="1322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00" name="Line 275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9786" name="Group 276"/>
            <p:cNvGrpSpPr>
              <a:grpSpLocks/>
            </p:cNvGrpSpPr>
            <p:nvPr/>
          </p:nvGrpSpPr>
          <p:grpSpPr bwMode="auto">
            <a:xfrm>
              <a:off x="6445187" y="4836826"/>
              <a:ext cx="644525" cy="282575"/>
              <a:chOff x="4396" y="1245"/>
              <a:chExt cx="672" cy="248"/>
            </a:xfrm>
          </p:grpSpPr>
          <p:sp>
            <p:nvSpPr>
              <p:cNvPr id="159887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888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889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59890" name="Group 280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59893" name="Freeform 28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894" name="Freeform 28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9891" name="Line 283"/>
              <p:cNvSpPr>
                <a:spLocks noChangeShapeType="1"/>
              </p:cNvSpPr>
              <p:nvPr/>
            </p:nvSpPr>
            <p:spPr bwMode="auto">
              <a:xfrm>
                <a:off x="4399" y="1322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92" name="Line 284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9787" name="Group 285"/>
            <p:cNvGrpSpPr>
              <a:grpSpLocks/>
            </p:cNvGrpSpPr>
            <p:nvPr/>
          </p:nvGrpSpPr>
          <p:grpSpPr bwMode="auto">
            <a:xfrm>
              <a:off x="3574987" y="1911064"/>
              <a:ext cx="644525" cy="282575"/>
              <a:chOff x="4396" y="1245"/>
              <a:chExt cx="672" cy="248"/>
            </a:xfrm>
          </p:grpSpPr>
          <p:sp>
            <p:nvSpPr>
              <p:cNvPr id="159879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880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881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59882" name="Group 289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59885" name="Freeform 29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886" name="Freeform 29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9883" name="Line 292"/>
              <p:cNvSpPr>
                <a:spLocks noChangeShapeType="1"/>
              </p:cNvSpPr>
              <p:nvPr/>
            </p:nvSpPr>
            <p:spPr bwMode="auto">
              <a:xfrm>
                <a:off x="4399" y="1322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84" name="Line 293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9788" name="Group 294"/>
            <p:cNvGrpSpPr>
              <a:grpSpLocks/>
            </p:cNvGrpSpPr>
            <p:nvPr/>
          </p:nvGrpSpPr>
          <p:grpSpPr bwMode="auto">
            <a:xfrm>
              <a:off x="3594037" y="3312826"/>
              <a:ext cx="644525" cy="282575"/>
              <a:chOff x="4396" y="1245"/>
              <a:chExt cx="672" cy="248"/>
            </a:xfrm>
          </p:grpSpPr>
          <p:sp>
            <p:nvSpPr>
              <p:cNvPr id="159871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872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873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59874" name="Group 298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59877" name="Freeform 29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878" name="Freeform 30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9875" name="Line 301"/>
              <p:cNvSpPr>
                <a:spLocks noChangeShapeType="1"/>
              </p:cNvSpPr>
              <p:nvPr/>
            </p:nvSpPr>
            <p:spPr bwMode="auto">
              <a:xfrm>
                <a:off x="4399" y="1322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6" name="Line 302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9789" name="Group 303"/>
            <p:cNvGrpSpPr>
              <a:grpSpLocks/>
            </p:cNvGrpSpPr>
            <p:nvPr/>
          </p:nvGrpSpPr>
          <p:grpSpPr bwMode="auto">
            <a:xfrm>
              <a:off x="2341499" y="2315876"/>
              <a:ext cx="644525" cy="282575"/>
              <a:chOff x="4396" y="1245"/>
              <a:chExt cx="672" cy="248"/>
            </a:xfrm>
          </p:grpSpPr>
          <p:sp>
            <p:nvSpPr>
              <p:cNvPr id="159863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864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865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59866" name="Group 307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59869" name="Freeform 30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870" name="Freeform 30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9867" name="Line 310"/>
              <p:cNvSpPr>
                <a:spLocks noChangeShapeType="1"/>
              </p:cNvSpPr>
              <p:nvPr/>
            </p:nvSpPr>
            <p:spPr bwMode="auto">
              <a:xfrm>
                <a:off x="4399" y="1322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68" name="Line 311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9790" name="Group 312"/>
            <p:cNvGrpSpPr>
              <a:grpSpLocks/>
            </p:cNvGrpSpPr>
            <p:nvPr/>
          </p:nvGrpSpPr>
          <p:grpSpPr bwMode="auto">
            <a:xfrm>
              <a:off x="1357249" y="3103276"/>
              <a:ext cx="644525" cy="282575"/>
              <a:chOff x="4396" y="1245"/>
              <a:chExt cx="672" cy="248"/>
            </a:xfrm>
          </p:grpSpPr>
          <p:sp>
            <p:nvSpPr>
              <p:cNvPr id="159855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856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857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59858" name="Group 316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59861" name="Freeform 31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862" name="Freeform 31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9859" name="Line 319"/>
              <p:cNvSpPr>
                <a:spLocks noChangeShapeType="1"/>
              </p:cNvSpPr>
              <p:nvPr/>
            </p:nvSpPr>
            <p:spPr bwMode="auto">
              <a:xfrm>
                <a:off x="4399" y="1322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60" name="Line 320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9791" name="Group 321"/>
            <p:cNvGrpSpPr>
              <a:grpSpLocks/>
            </p:cNvGrpSpPr>
            <p:nvPr/>
          </p:nvGrpSpPr>
          <p:grpSpPr bwMode="auto">
            <a:xfrm>
              <a:off x="807974" y="3881151"/>
              <a:ext cx="644525" cy="282575"/>
              <a:chOff x="4396" y="1245"/>
              <a:chExt cx="672" cy="248"/>
            </a:xfrm>
          </p:grpSpPr>
          <p:sp>
            <p:nvSpPr>
              <p:cNvPr id="159847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848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849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59850" name="Group 325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59853" name="Freeform 3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854" name="Freeform 3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9851" name="Line 328"/>
              <p:cNvSpPr>
                <a:spLocks noChangeShapeType="1"/>
              </p:cNvSpPr>
              <p:nvPr/>
            </p:nvSpPr>
            <p:spPr bwMode="auto">
              <a:xfrm>
                <a:off x="4399" y="1322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52" name="Line 329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9792" name="Group 330"/>
            <p:cNvGrpSpPr>
              <a:grpSpLocks/>
            </p:cNvGrpSpPr>
            <p:nvPr/>
          </p:nvGrpSpPr>
          <p:grpSpPr bwMode="auto">
            <a:xfrm>
              <a:off x="1395349" y="4401851"/>
              <a:ext cx="644525" cy="282575"/>
              <a:chOff x="4396" y="1245"/>
              <a:chExt cx="672" cy="248"/>
            </a:xfrm>
          </p:grpSpPr>
          <p:sp>
            <p:nvSpPr>
              <p:cNvPr id="159839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840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841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59842" name="Group 334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59845" name="Freeform 33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846" name="Freeform 33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9843" name="Line 337"/>
              <p:cNvSpPr>
                <a:spLocks noChangeShapeType="1"/>
              </p:cNvSpPr>
              <p:nvPr/>
            </p:nvSpPr>
            <p:spPr bwMode="auto">
              <a:xfrm>
                <a:off x="4399" y="1322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44" name="Line 338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9793" name="Group 339"/>
            <p:cNvGrpSpPr>
              <a:grpSpLocks/>
            </p:cNvGrpSpPr>
            <p:nvPr/>
          </p:nvGrpSpPr>
          <p:grpSpPr bwMode="auto">
            <a:xfrm>
              <a:off x="1046099" y="5135276"/>
              <a:ext cx="644525" cy="282575"/>
              <a:chOff x="4396" y="1245"/>
              <a:chExt cx="672" cy="248"/>
            </a:xfrm>
          </p:grpSpPr>
          <p:sp>
            <p:nvSpPr>
              <p:cNvPr id="159831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832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833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59834" name="Group 343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59837" name="Freeform 34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838" name="Freeform 34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9835" name="Line 346"/>
              <p:cNvSpPr>
                <a:spLocks noChangeShapeType="1"/>
              </p:cNvSpPr>
              <p:nvPr/>
            </p:nvSpPr>
            <p:spPr bwMode="auto">
              <a:xfrm>
                <a:off x="4399" y="1322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6" name="Line 347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9794" name="Group 348"/>
            <p:cNvGrpSpPr>
              <a:grpSpLocks/>
            </p:cNvGrpSpPr>
            <p:nvPr/>
          </p:nvGrpSpPr>
          <p:grpSpPr bwMode="auto">
            <a:xfrm>
              <a:off x="215837" y="4551076"/>
              <a:ext cx="644525" cy="282575"/>
              <a:chOff x="4396" y="1245"/>
              <a:chExt cx="672" cy="248"/>
            </a:xfrm>
          </p:grpSpPr>
          <p:sp>
            <p:nvSpPr>
              <p:cNvPr id="159823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824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825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59826" name="Group 352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59829" name="Freeform 35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830" name="Freeform 35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9827" name="Line 355"/>
              <p:cNvSpPr>
                <a:spLocks noChangeShapeType="1"/>
              </p:cNvSpPr>
              <p:nvPr/>
            </p:nvSpPr>
            <p:spPr bwMode="auto">
              <a:xfrm>
                <a:off x="4399" y="1322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8" name="Line 356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9795" name="Group 357"/>
            <p:cNvGrpSpPr>
              <a:grpSpLocks/>
            </p:cNvGrpSpPr>
            <p:nvPr/>
          </p:nvGrpSpPr>
          <p:grpSpPr bwMode="auto">
            <a:xfrm>
              <a:off x="3176524" y="4230401"/>
              <a:ext cx="644525" cy="282575"/>
              <a:chOff x="4396" y="1245"/>
              <a:chExt cx="672" cy="248"/>
            </a:xfrm>
          </p:grpSpPr>
          <p:sp>
            <p:nvSpPr>
              <p:cNvPr id="159815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816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817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59818" name="Group 361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59821" name="Freeform 36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822" name="Freeform 36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9819" name="Line 364"/>
              <p:cNvSpPr>
                <a:spLocks noChangeShapeType="1"/>
              </p:cNvSpPr>
              <p:nvPr/>
            </p:nvSpPr>
            <p:spPr bwMode="auto">
              <a:xfrm>
                <a:off x="4399" y="1322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0" name="Line 365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9796" name="Group 366"/>
            <p:cNvGrpSpPr>
              <a:grpSpLocks/>
            </p:cNvGrpSpPr>
            <p:nvPr/>
          </p:nvGrpSpPr>
          <p:grpSpPr bwMode="auto">
            <a:xfrm>
              <a:off x="3987737" y="4649501"/>
              <a:ext cx="644525" cy="282575"/>
              <a:chOff x="4396" y="1245"/>
              <a:chExt cx="672" cy="248"/>
            </a:xfrm>
          </p:grpSpPr>
          <p:sp>
            <p:nvSpPr>
              <p:cNvPr id="159807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808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809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59810" name="Group 370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59813" name="Freeform 37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814" name="Freeform 37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9811" name="Line 373"/>
              <p:cNvSpPr>
                <a:spLocks noChangeShapeType="1"/>
              </p:cNvSpPr>
              <p:nvPr/>
            </p:nvSpPr>
            <p:spPr bwMode="auto">
              <a:xfrm>
                <a:off x="4399" y="1322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2" name="Line 374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9797" name="Group 375"/>
            <p:cNvGrpSpPr>
              <a:grpSpLocks/>
            </p:cNvGrpSpPr>
            <p:nvPr/>
          </p:nvGrpSpPr>
          <p:grpSpPr bwMode="auto">
            <a:xfrm>
              <a:off x="3403537" y="5090826"/>
              <a:ext cx="644525" cy="282575"/>
              <a:chOff x="4396" y="1245"/>
              <a:chExt cx="672" cy="248"/>
            </a:xfrm>
          </p:grpSpPr>
          <p:sp>
            <p:nvSpPr>
              <p:cNvPr id="159799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800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801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59802" name="Group 379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59805" name="Freeform 3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806" name="Freeform 3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9803" name="Line 382"/>
              <p:cNvSpPr>
                <a:spLocks noChangeShapeType="1"/>
              </p:cNvSpPr>
              <p:nvPr/>
            </p:nvSpPr>
            <p:spPr bwMode="auto">
              <a:xfrm>
                <a:off x="4399" y="1322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4" name="Line 383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59798" name="Picture 38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42" y="75313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7213" y="5700930"/>
            <a:ext cx="79771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altLang="en-US" sz="2000" b="1" dirty="0" smtClean="0">
                <a:solidFill>
                  <a:srgbClr val="0808B8"/>
                </a:solidFill>
                <a:cs typeface="B Titr" panose="00000700000000000000" pitchFamily="2" charset="-78"/>
              </a:rPr>
              <a:t>یک شبکه بزرگ ، می تواند به نواحی کوچک به نام </a:t>
            </a:r>
            <a:r>
              <a:rPr lang="en-US" altLang="en-US" sz="2000" b="1" dirty="0" smtClean="0">
                <a:solidFill>
                  <a:srgbClr val="00B050"/>
                </a:solidFill>
                <a:cs typeface="B Titr" panose="00000700000000000000" pitchFamily="2" charset="-78"/>
              </a:rPr>
              <a:t>area</a:t>
            </a:r>
            <a:r>
              <a:rPr lang="fa-IR" altLang="en-US" sz="2000" b="1" dirty="0" smtClean="0">
                <a:solidFill>
                  <a:srgbClr val="00B050"/>
                </a:solidFill>
                <a:cs typeface="B Titr" panose="00000700000000000000" pitchFamily="2" charset="-78"/>
              </a:rPr>
              <a:t> </a:t>
            </a:r>
            <a:r>
              <a:rPr lang="fa-IR" altLang="en-US" sz="2000" b="1" dirty="0" smtClean="0">
                <a:solidFill>
                  <a:srgbClr val="0808B8"/>
                </a:solidFill>
                <a:cs typeface="B Titr" panose="00000700000000000000" pitchFamily="2" charset="-78"/>
              </a:rPr>
              <a:t>تقسیم بندی شود،</a:t>
            </a:r>
            <a:r>
              <a:rPr lang="fa-IR" sz="2000" b="1" dirty="0" smtClean="0">
                <a:solidFill>
                  <a:srgbClr val="0808B8"/>
                </a:solidFill>
                <a:cs typeface="B Titr" panose="00000700000000000000" pitchFamily="2" charset="-78"/>
              </a:rPr>
              <a:t> که ارتباط آنها باهم از طریق ناحیه ستون فقرات به نام </a:t>
            </a:r>
            <a:r>
              <a:rPr lang="en-US" sz="2000" b="1" dirty="0" smtClean="0">
                <a:solidFill>
                  <a:srgbClr val="0808B8"/>
                </a:solidFill>
                <a:cs typeface="B Titr" panose="00000700000000000000" pitchFamily="2" charset="-78"/>
              </a:rPr>
              <a:t>Backbone </a:t>
            </a:r>
            <a:r>
              <a:rPr lang="fa-IR" sz="2000" b="1" dirty="0" smtClean="0">
                <a:solidFill>
                  <a:srgbClr val="0808B8"/>
                </a:solidFill>
                <a:cs typeface="B Titr" panose="00000700000000000000" pitchFamily="2" charset="-78"/>
              </a:rPr>
              <a:t> انجام می پذیرد.</a:t>
            </a:r>
            <a:endParaRPr lang="en-US" sz="2000" b="1" dirty="0">
              <a:solidFill>
                <a:srgbClr val="0808B8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6382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7" name="Rectangle 5"/>
          <p:cNvSpPr>
            <a:spLocks noGrp="1" noChangeArrowheads="1"/>
          </p:cNvSpPr>
          <p:nvPr>
            <p:ph type="title"/>
          </p:nvPr>
        </p:nvSpPr>
        <p:spPr>
          <a:xfrm>
            <a:off x="4267200" y="0"/>
            <a:ext cx="4806950" cy="1143000"/>
          </a:xfrm>
        </p:spPr>
        <p:txBody>
          <a:bodyPr>
            <a:normAutofit/>
          </a:bodyPr>
          <a:lstStyle/>
          <a:p>
            <a:pPr rtl="1">
              <a:defRPr/>
            </a:pPr>
            <a:r>
              <a:rPr lang="en-US" altLang="en-US" sz="4800" b="1" dirty="0">
                <a:cs typeface="B Titr" panose="00000700000000000000" pitchFamily="2" charset="-78"/>
              </a:rPr>
              <a:t>OSPF</a:t>
            </a:r>
            <a:r>
              <a:rPr lang="fa-IR" altLang="en-US" sz="4800" b="1" dirty="0">
                <a:cs typeface="B Titr" panose="00000700000000000000" pitchFamily="2" charset="-78"/>
              </a:rPr>
              <a:t> سلسله مراتبی</a:t>
            </a:r>
            <a:endParaRPr lang="en-US" sz="4800" b="1" dirty="0">
              <a:ea typeface="ＭＳ Ｐゴシック" charset="0"/>
            </a:endParaRPr>
          </a:p>
        </p:txBody>
      </p:sp>
      <p:sp>
        <p:nvSpPr>
          <p:cNvPr id="1607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20700" y="1468438"/>
            <a:ext cx="8229600" cy="4520407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800" b="1" i="1" dirty="0" smtClean="0">
                <a:solidFill>
                  <a:srgbClr val="CC0000"/>
                </a:solidFill>
                <a:cs typeface="B Titr" panose="00000700000000000000" pitchFamily="2" charset="-78"/>
              </a:rPr>
              <a:t> </a:t>
            </a:r>
            <a:r>
              <a:rPr lang="fa-IR" altLang="en-US" sz="2800" b="1" i="1" dirty="0" smtClean="0">
                <a:solidFill>
                  <a:srgbClr val="CC0000"/>
                </a:solidFill>
                <a:cs typeface="B Titr" panose="00000700000000000000" pitchFamily="2" charset="-78"/>
              </a:rPr>
              <a:t>دو سطح سلسله مراتب </a:t>
            </a:r>
            <a:r>
              <a:rPr lang="fa-IR" altLang="en-US" sz="2800" b="1" i="1" dirty="0" smtClean="0">
                <a:cs typeface="B Titr" panose="00000700000000000000" pitchFamily="2" charset="-78"/>
              </a:rPr>
              <a:t>وجود دارد: نواحی محلی </a:t>
            </a:r>
            <a:r>
              <a:rPr lang="en-US" altLang="en-US" sz="2800" b="1" i="1" dirty="0" smtClean="0">
                <a:cs typeface="B Titr" panose="00000700000000000000" pitchFamily="2" charset="-78"/>
              </a:rPr>
              <a:t>(area)</a:t>
            </a:r>
            <a:r>
              <a:rPr lang="fa-IR" altLang="en-US" sz="2800" b="1" i="1" dirty="0" smtClean="0">
                <a:cs typeface="B Titr" panose="00000700000000000000" pitchFamily="2" charset="-78"/>
              </a:rPr>
              <a:t> و ستون فقرات </a:t>
            </a:r>
            <a:r>
              <a:rPr lang="en-US" altLang="en-US" sz="2800" b="1" i="1" dirty="0" smtClean="0">
                <a:cs typeface="B Titr" panose="00000700000000000000" pitchFamily="2" charset="-78"/>
              </a:rPr>
              <a:t>(Backbone)</a:t>
            </a:r>
            <a:endParaRPr lang="en-US" altLang="en-US" sz="2800" b="1" dirty="0" smtClean="0">
              <a:cs typeface="B Titr" panose="00000700000000000000" pitchFamily="2" charset="-78"/>
            </a:endParaRPr>
          </a:p>
          <a:p>
            <a:pPr lvl="1" algn="r" rtl="1">
              <a:lnSpc>
                <a:spcPct val="150000"/>
              </a:lnSpc>
            </a:pPr>
            <a:r>
              <a:rPr lang="fa-IR" altLang="en-US" sz="2400" b="1" dirty="0" smtClean="0">
                <a:cs typeface="B Titr" panose="00000700000000000000" pitchFamily="2" charset="-78"/>
              </a:rPr>
              <a:t>اعلانهای </a:t>
            </a:r>
            <a:r>
              <a:rPr lang="en-US" altLang="en-US" sz="2400" b="1" dirty="0" smtClean="0">
                <a:cs typeface="B Titr" panose="00000700000000000000" pitchFamily="2" charset="-78"/>
              </a:rPr>
              <a:t>LS</a:t>
            </a:r>
            <a:r>
              <a:rPr lang="fa-IR" altLang="en-US" sz="2400" b="1" dirty="0" smtClean="0">
                <a:cs typeface="B Titr" panose="00000700000000000000" pitchFamily="2" charset="-78"/>
              </a:rPr>
              <a:t> فقط در درون هر ناحیه انجام می شود.</a:t>
            </a:r>
            <a:endParaRPr lang="en-US" altLang="en-US" sz="2400" b="1" dirty="0" smtClean="0">
              <a:cs typeface="B Titr" panose="00000700000000000000" pitchFamily="2" charset="-78"/>
            </a:endParaRPr>
          </a:p>
          <a:p>
            <a:pPr lvl="1" algn="r" rtl="1">
              <a:lnSpc>
                <a:spcPct val="150000"/>
              </a:lnSpc>
            </a:pPr>
            <a:r>
              <a:rPr lang="fa-IR" altLang="en-US" sz="2400" b="1" dirty="0" smtClean="0">
                <a:cs typeface="B Titr" panose="00000700000000000000" pitchFamily="2" charset="-78"/>
              </a:rPr>
              <a:t>هر نود (مسیریاب) دارای جزئیات کامل توپولوژی ناحیه خود می باشد، و فقط مسیر رسیدن به نواحی دیگر را می داند.</a:t>
            </a:r>
            <a:endParaRPr lang="en-US" altLang="en-US" sz="2400" b="1" dirty="0" smtClean="0"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altLang="en-US" sz="2000" b="1" dirty="0" smtClean="0"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113</a:t>
            </a:fld>
            <a:endParaRPr lang="en-US"/>
          </a:p>
        </p:txBody>
      </p:sp>
      <p:pic>
        <p:nvPicPr>
          <p:cNvPr id="160773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7" y="1056482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93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7" name="Rectangle 5"/>
          <p:cNvSpPr>
            <a:spLocks noGrp="1" noChangeArrowheads="1"/>
          </p:cNvSpPr>
          <p:nvPr>
            <p:ph type="title"/>
          </p:nvPr>
        </p:nvSpPr>
        <p:spPr>
          <a:xfrm>
            <a:off x="3962400" y="0"/>
            <a:ext cx="5111750" cy="1143000"/>
          </a:xfrm>
        </p:spPr>
        <p:txBody>
          <a:bodyPr>
            <a:noAutofit/>
          </a:bodyPr>
          <a:lstStyle/>
          <a:p>
            <a:pPr rtl="1">
              <a:defRPr/>
            </a:pPr>
            <a:r>
              <a:rPr lang="en-US" altLang="en-US" sz="4800" dirty="0">
                <a:cs typeface="B Titr" panose="00000700000000000000" pitchFamily="2" charset="-78"/>
              </a:rPr>
              <a:t>OSPF</a:t>
            </a:r>
            <a:r>
              <a:rPr lang="fa-IR" altLang="en-US" sz="4800" dirty="0">
                <a:cs typeface="B Titr" panose="00000700000000000000" pitchFamily="2" charset="-78"/>
              </a:rPr>
              <a:t> سلسله مراتبی</a:t>
            </a:r>
            <a:endParaRPr lang="en-US" sz="4800" dirty="0">
              <a:ea typeface="ＭＳ Ｐゴシック" charset="0"/>
            </a:endParaRPr>
          </a:p>
        </p:txBody>
      </p:sp>
      <p:sp>
        <p:nvSpPr>
          <p:cNvPr id="1607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20700" y="1468438"/>
            <a:ext cx="8229600" cy="4520407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800" b="1" i="1" dirty="0" smtClean="0">
                <a:solidFill>
                  <a:srgbClr val="CC0000"/>
                </a:solidFill>
                <a:cs typeface="B Titr" panose="00000700000000000000" pitchFamily="2" charset="-78"/>
              </a:rPr>
              <a:t> </a:t>
            </a:r>
            <a:r>
              <a:rPr lang="fa-IR" altLang="en-US" sz="2800" b="1" i="1" dirty="0" smtClean="0">
                <a:solidFill>
                  <a:srgbClr val="CC0000"/>
                </a:solidFill>
                <a:cs typeface="B Titr" panose="00000700000000000000" pitchFamily="2" charset="-78"/>
              </a:rPr>
              <a:t>مسیریابهای مرزی ناحیه </a:t>
            </a:r>
            <a:r>
              <a:rPr lang="fa-IR" altLang="en-US" sz="2800" b="1" i="1" dirty="0" smtClean="0">
                <a:cs typeface="B Titr" panose="00000700000000000000" pitchFamily="2" charset="-78"/>
              </a:rPr>
              <a:t>: فاصله ها به شبکه های درون ناحیه خود را خلاصه کرده و به مسیریابهای مرزی نواحی دیگر اعلان می نمایند.</a:t>
            </a:r>
            <a:endParaRPr lang="en-US" altLang="ja-JP" sz="2800" b="1" dirty="0" smtClean="0"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800" b="1" i="1" dirty="0" smtClean="0">
                <a:solidFill>
                  <a:srgbClr val="CC0000"/>
                </a:solidFill>
                <a:cs typeface="B Titr" panose="00000700000000000000" pitchFamily="2" charset="-78"/>
              </a:rPr>
              <a:t> </a:t>
            </a:r>
            <a:r>
              <a:rPr lang="fa-IR" altLang="en-US" sz="2800" b="1" i="1" dirty="0" smtClean="0">
                <a:solidFill>
                  <a:srgbClr val="CC0000"/>
                </a:solidFill>
                <a:cs typeface="B Titr" panose="00000700000000000000" pitchFamily="2" charset="-78"/>
              </a:rPr>
              <a:t>مسیریابهای ستون فقرات : </a:t>
            </a:r>
            <a:r>
              <a:rPr lang="fa-IR" altLang="en-US" sz="2800" b="1" i="1" dirty="0" smtClean="0">
                <a:cs typeface="B Titr" panose="00000700000000000000" pitchFamily="2" charset="-78"/>
              </a:rPr>
              <a:t>فقط پروتکل مسیر یابی را برای ناحیه ستون فقرات اجرا می کنند.</a:t>
            </a:r>
            <a:endParaRPr lang="en-US" altLang="en-US" sz="2800" b="1" dirty="0" smtClean="0"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800" b="1" i="1" dirty="0" smtClean="0">
                <a:solidFill>
                  <a:srgbClr val="CC0000"/>
                </a:solidFill>
                <a:cs typeface="B Titr" panose="00000700000000000000" pitchFamily="2" charset="-78"/>
              </a:rPr>
              <a:t> </a:t>
            </a:r>
            <a:r>
              <a:rPr lang="fa-IR" altLang="en-US" sz="2800" b="1" i="1" dirty="0" smtClean="0">
                <a:solidFill>
                  <a:srgbClr val="CC0000"/>
                </a:solidFill>
                <a:cs typeface="B Titr" panose="00000700000000000000" pitchFamily="2" charset="-78"/>
              </a:rPr>
              <a:t>مسیریابهای مرزی </a:t>
            </a:r>
            <a:r>
              <a:rPr lang="fa-IR" altLang="en-US" sz="2800" b="1" i="1" dirty="0" smtClean="0">
                <a:cs typeface="B Titr" panose="00000700000000000000" pitchFamily="2" charset="-78"/>
              </a:rPr>
              <a:t>: ارتباط با </a:t>
            </a:r>
            <a:r>
              <a:rPr lang="en-US" altLang="en-US" sz="2800" b="1" i="1" dirty="0" smtClean="0">
                <a:cs typeface="B Titr" panose="00000700000000000000" pitchFamily="2" charset="-78"/>
              </a:rPr>
              <a:t>AS</a:t>
            </a:r>
            <a:r>
              <a:rPr lang="fa-IR" altLang="en-US" sz="2800" b="1" i="1" dirty="0" smtClean="0">
                <a:cs typeface="B Titr" panose="00000700000000000000" pitchFamily="2" charset="-78"/>
              </a:rPr>
              <a:t> های دیگر را برقرار می کنند.</a:t>
            </a:r>
            <a:endParaRPr lang="en-US" altLang="ja-JP" sz="2000" b="1" dirty="0" smtClean="0"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114</a:t>
            </a:fld>
            <a:endParaRPr lang="en-US"/>
          </a:p>
        </p:txBody>
      </p:sp>
      <p:pic>
        <p:nvPicPr>
          <p:cNvPr id="160773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7" y="1014414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66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rtl="1"/>
            <a:r>
              <a:rPr lang="fa-IR" altLang="en-US" sz="4800" dirty="0" smtClean="0">
                <a:solidFill>
                  <a:srgbClr val="FFFF00"/>
                </a:solidFill>
                <a:cs typeface="B Titr" panose="00000700000000000000" pitchFamily="2" charset="-78"/>
              </a:rPr>
              <a:t>مسیریابی بین-</a:t>
            </a:r>
            <a:r>
              <a:rPr lang="en-US" altLang="en-US" sz="4800" dirty="0" smtClean="0">
                <a:solidFill>
                  <a:srgbClr val="FFFF00"/>
                </a:solidFill>
                <a:cs typeface="B Titr" panose="00000700000000000000" pitchFamily="2" charset="-78"/>
              </a:rPr>
              <a:t>AS</a:t>
            </a:r>
            <a:r>
              <a:rPr lang="fa-IR" altLang="en-US" sz="4800" dirty="0" smtClean="0">
                <a:solidFill>
                  <a:srgbClr val="FFFF00"/>
                </a:solidFill>
                <a:cs typeface="B Titr" panose="00000700000000000000" pitchFamily="2" charset="-78"/>
              </a:rPr>
              <a:t> اینترنت </a:t>
            </a:r>
            <a:r>
              <a:rPr lang="en-US" altLang="en-US" sz="4800" dirty="0" smtClean="0">
                <a:solidFill>
                  <a:srgbClr val="FFFF00"/>
                </a:solidFill>
                <a:cs typeface="B Titr" panose="00000700000000000000" pitchFamily="2" charset="-78"/>
              </a:rPr>
              <a:t>(BGP)</a:t>
            </a:r>
            <a:endParaRPr lang="en-US" altLang="en-US" sz="4000" dirty="0" smtClean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16179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524000"/>
            <a:ext cx="8229600" cy="482600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rgbClr val="CC0000"/>
                </a:solidFill>
                <a:cs typeface="B Titr" panose="00000700000000000000" pitchFamily="2" charset="-78"/>
              </a:rPr>
              <a:t> </a:t>
            </a:r>
            <a:r>
              <a:rPr lang="en-US" altLang="en-US" b="1" dirty="0" smtClean="0">
                <a:solidFill>
                  <a:srgbClr val="CC0000"/>
                </a:solidFill>
                <a:cs typeface="B Titr" panose="00000700000000000000" pitchFamily="2" charset="-78"/>
              </a:rPr>
              <a:t>BGP (Border Gateway Protocol)</a:t>
            </a:r>
            <a:r>
              <a:rPr lang="fa-IR" altLang="en-US" b="1" dirty="0" smtClean="0">
                <a:solidFill>
                  <a:srgbClr val="CC0000"/>
                </a:solidFill>
                <a:cs typeface="B Titr" panose="00000700000000000000" pitchFamily="2" charset="-78"/>
              </a:rPr>
              <a:t> – </a:t>
            </a:r>
            <a:r>
              <a:rPr lang="fa-IR" altLang="en-US" b="1" dirty="0" smtClean="0">
                <a:cs typeface="B Titr" panose="00000700000000000000" pitchFamily="2" charset="-78"/>
              </a:rPr>
              <a:t>پروتکل دروازی مرزی</a:t>
            </a:r>
            <a:endParaRPr lang="en-US" altLang="ja-JP" b="1" dirty="0" smtClean="0"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5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rtl="1"/>
            <a:r>
              <a:rPr lang="fa-IR" altLang="en-US" sz="4800" dirty="0" smtClean="0">
                <a:solidFill>
                  <a:srgbClr val="FFFF00"/>
                </a:solidFill>
                <a:cs typeface="B Titr" panose="00000700000000000000" pitchFamily="2" charset="-78"/>
              </a:rPr>
              <a:t>مسیریابی بین-</a:t>
            </a:r>
            <a:r>
              <a:rPr lang="en-US" altLang="en-US" sz="4800" dirty="0" smtClean="0">
                <a:solidFill>
                  <a:srgbClr val="FFFF00"/>
                </a:solidFill>
                <a:cs typeface="B Titr" panose="00000700000000000000" pitchFamily="2" charset="-78"/>
              </a:rPr>
              <a:t>AS</a:t>
            </a:r>
            <a:r>
              <a:rPr lang="fa-IR" altLang="en-US" sz="4800" dirty="0" smtClean="0">
                <a:solidFill>
                  <a:srgbClr val="FFFF00"/>
                </a:solidFill>
                <a:cs typeface="B Titr" panose="00000700000000000000" pitchFamily="2" charset="-78"/>
              </a:rPr>
              <a:t> اینترنت </a:t>
            </a:r>
            <a:r>
              <a:rPr lang="en-US" altLang="en-US" sz="4800" dirty="0" smtClean="0">
                <a:solidFill>
                  <a:srgbClr val="FFFF00"/>
                </a:solidFill>
                <a:cs typeface="B Titr" panose="00000700000000000000" pitchFamily="2" charset="-78"/>
              </a:rPr>
              <a:t>(BGP)</a:t>
            </a:r>
            <a:endParaRPr lang="en-US" altLang="en-US" sz="4000" dirty="0" smtClean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16179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04800" y="1524000"/>
            <a:ext cx="8382000" cy="482600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b="1" dirty="0" smtClean="0">
                <a:cs typeface="B Titr" panose="00000700000000000000" pitchFamily="2" charset="-78"/>
              </a:rPr>
              <a:t>BGP</a:t>
            </a:r>
            <a:r>
              <a:rPr lang="fa-IR" altLang="en-US" b="1" dirty="0" smtClean="0">
                <a:cs typeface="B Titr" panose="00000700000000000000" pitchFamily="2" charset="-78"/>
              </a:rPr>
              <a:t> برای هر </a:t>
            </a:r>
            <a:r>
              <a:rPr lang="en-US" altLang="en-US" b="1" dirty="0" smtClean="0">
                <a:cs typeface="B Titr" panose="00000700000000000000" pitchFamily="2" charset="-78"/>
              </a:rPr>
              <a:t>AS</a:t>
            </a:r>
            <a:r>
              <a:rPr lang="fa-IR" altLang="en-US" b="1" dirty="0" smtClean="0">
                <a:cs typeface="B Titr" panose="00000700000000000000" pitchFamily="2" charset="-78"/>
              </a:rPr>
              <a:t>، موارد زیر را فراهم می نماید:</a:t>
            </a:r>
            <a:endParaRPr lang="en-US" altLang="en-US" b="1" dirty="0" smtClean="0">
              <a:cs typeface="B Titr" panose="00000700000000000000" pitchFamily="2" charset="-78"/>
            </a:endParaRPr>
          </a:p>
          <a:p>
            <a:pPr lvl="1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800" b="1" dirty="0" err="1" smtClean="0">
                <a:solidFill>
                  <a:srgbClr val="CC0000"/>
                </a:solidFill>
                <a:cs typeface="B Titr" panose="00000700000000000000" pitchFamily="2" charset="-78"/>
              </a:rPr>
              <a:t>eBGP</a:t>
            </a:r>
            <a:r>
              <a:rPr lang="fa-IR" altLang="en-US" sz="2800" b="1" dirty="0" smtClean="0">
                <a:solidFill>
                  <a:srgbClr val="CC0000"/>
                </a:solidFill>
                <a:cs typeface="B Titr" panose="00000700000000000000" pitchFamily="2" charset="-78"/>
              </a:rPr>
              <a:t>: </a:t>
            </a:r>
            <a:r>
              <a:rPr lang="fa-IR" altLang="en-US" sz="2800" b="1" dirty="0" smtClean="0">
                <a:cs typeface="B Titr" panose="00000700000000000000" pitchFamily="2" charset="-78"/>
              </a:rPr>
              <a:t>که اطلاعات دسترس پذیری زیر شبکه ها را از </a:t>
            </a:r>
            <a:r>
              <a:rPr lang="en-US" altLang="en-US" sz="2800" b="1" dirty="0" smtClean="0">
                <a:cs typeface="B Titr" panose="00000700000000000000" pitchFamily="2" charset="-78"/>
              </a:rPr>
              <a:t>AS</a:t>
            </a:r>
            <a:r>
              <a:rPr lang="fa-IR" altLang="en-US" sz="2800" b="1" dirty="0" smtClean="0">
                <a:cs typeface="B Titr" panose="00000700000000000000" pitchFamily="2" charset="-78"/>
              </a:rPr>
              <a:t> های همسایه فراهم می نماید.</a:t>
            </a:r>
            <a:endParaRPr lang="en-US" altLang="en-US" b="1" dirty="0" smtClean="0">
              <a:cs typeface="B Titr" panose="00000700000000000000" pitchFamily="2" charset="-78"/>
            </a:endParaRPr>
          </a:p>
          <a:p>
            <a:pPr lvl="1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b="1" dirty="0" err="1" smtClean="0">
                <a:solidFill>
                  <a:srgbClr val="CC0000"/>
                </a:solidFill>
                <a:cs typeface="B Titr" panose="00000700000000000000" pitchFamily="2" charset="-78"/>
              </a:rPr>
              <a:t>iBGP</a:t>
            </a:r>
            <a:r>
              <a:rPr lang="fa-IR" altLang="en-US" b="1" dirty="0">
                <a:solidFill>
                  <a:srgbClr val="CC0000"/>
                </a:solidFill>
                <a:cs typeface="B Titr" panose="00000700000000000000" pitchFamily="2" charset="-78"/>
              </a:rPr>
              <a:t>: </a:t>
            </a:r>
            <a:r>
              <a:rPr lang="fa-IR" altLang="en-US" b="1" dirty="0">
                <a:cs typeface="B Titr" panose="00000700000000000000" pitchFamily="2" charset="-78"/>
              </a:rPr>
              <a:t>که </a:t>
            </a:r>
            <a:r>
              <a:rPr lang="fa-IR" altLang="en-US" b="1" dirty="0" smtClean="0">
                <a:cs typeface="B Titr" panose="00000700000000000000" pitchFamily="2" charset="-78"/>
              </a:rPr>
              <a:t>این اطلاعات </a:t>
            </a:r>
            <a:r>
              <a:rPr lang="fa-IR" altLang="en-US" b="1" dirty="0">
                <a:cs typeface="B Titr" panose="00000700000000000000" pitchFamily="2" charset="-78"/>
              </a:rPr>
              <a:t>دسترس پذیری </a:t>
            </a:r>
            <a:r>
              <a:rPr lang="fa-IR" altLang="en-US" b="1" dirty="0" smtClean="0">
                <a:cs typeface="B Titr" panose="00000700000000000000" pitchFamily="2" charset="-78"/>
              </a:rPr>
              <a:t>را به تمام مسیریابهای درون </a:t>
            </a:r>
            <a:r>
              <a:rPr lang="en-US" altLang="en-US" b="1" dirty="0" smtClean="0">
                <a:cs typeface="B Titr" panose="00000700000000000000" pitchFamily="2" charset="-78"/>
              </a:rPr>
              <a:t>AS</a:t>
            </a:r>
            <a:r>
              <a:rPr lang="fa-IR" altLang="en-US" b="1" dirty="0" smtClean="0">
                <a:cs typeface="B Titr" panose="00000700000000000000" pitchFamily="2" charset="-78"/>
              </a:rPr>
              <a:t> منتشر می نماید.</a:t>
            </a:r>
            <a:endParaRPr lang="en-US" altLang="en-US" b="1" dirty="0"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6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Text Box 5"/>
          <p:cNvSpPr txBox="1">
            <a:spLocks noChangeArrowheads="1"/>
          </p:cNvSpPr>
          <p:nvPr/>
        </p:nvSpPr>
        <p:spPr bwMode="auto">
          <a:xfrm>
            <a:off x="609600" y="533400"/>
            <a:ext cx="7391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fa-IR" altLang="en-US" sz="3200" b="1" dirty="0" smtClean="0">
                <a:solidFill>
                  <a:schemeClr val="accent2"/>
                </a:solidFill>
                <a:latin typeface="Times" charset="0"/>
              </a:rPr>
              <a:t>نحوه عملکرد </a:t>
            </a:r>
            <a:r>
              <a:rPr lang="en-US" altLang="en-US" sz="3200" b="1" dirty="0" smtClean="0">
                <a:solidFill>
                  <a:schemeClr val="accent2"/>
                </a:solidFill>
                <a:latin typeface="Times" charset="0"/>
              </a:rPr>
              <a:t>BGP</a:t>
            </a:r>
            <a:r>
              <a:rPr lang="fa-IR" altLang="en-US" sz="3200" b="1" dirty="0" smtClean="0">
                <a:solidFill>
                  <a:schemeClr val="accent2"/>
                </a:solidFill>
                <a:latin typeface="Times" charset="0"/>
              </a:rPr>
              <a:t> به روش مسیر یابی بردار مسیر</a:t>
            </a:r>
          </a:p>
          <a:p>
            <a:pPr algn="r" rtl="1"/>
            <a:r>
              <a:rPr lang="en-US" altLang="en-US" sz="3200" b="1" dirty="0" smtClean="0">
                <a:solidFill>
                  <a:schemeClr val="accent2"/>
                </a:solidFill>
                <a:latin typeface="Times" charset="0"/>
              </a:rPr>
              <a:t>Path vector routing</a:t>
            </a:r>
            <a:r>
              <a:rPr lang="fa-IR" altLang="en-US" sz="3200" b="1" dirty="0" smtClean="0">
                <a:solidFill>
                  <a:schemeClr val="accent2"/>
                </a:solidFill>
                <a:latin typeface="Times" charset="0"/>
              </a:rPr>
              <a:t> میباشد</a:t>
            </a:r>
            <a:endParaRPr lang="en-US" altLang="en-US" sz="3200" b="1" dirty="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A8C28-DF39-4A3C-BB91-659A5BA52A43}" type="slidenum">
              <a:rPr lang="en-US" smtClean="0"/>
              <a:pPr/>
              <a:t>117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95400" y="17526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هر </a:t>
            </a:r>
            <a:r>
              <a:rPr lang="en-US" dirty="0" smtClean="0"/>
              <a:t>AS </a:t>
            </a:r>
            <a:r>
              <a:rPr lang="fa-IR" dirty="0" smtClean="0"/>
              <a:t> باید حداقل یک مسیریابی بردار مسیر که اطلاعات دسترسی درباره دیگر شبکه ها در این </a:t>
            </a:r>
            <a:r>
              <a:rPr lang="en-US" dirty="0" smtClean="0"/>
              <a:t>AS</a:t>
            </a:r>
            <a:r>
              <a:rPr lang="fa-IR" dirty="0" smtClean="0"/>
              <a:t> را جمع آوری میکند. داشته باشد. این اطلاعات بصورت جدول داخل مسیر یاب خارجی نگهداری میشود.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496" y="2654376"/>
            <a:ext cx="5632704" cy="41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87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Text Box 5"/>
          <p:cNvSpPr txBox="1">
            <a:spLocks noChangeArrowheads="1"/>
          </p:cNvSpPr>
          <p:nvPr/>
        </p:nvSpPr>
        <p:spPr bwMode="auto">
          <a:xfrm>
            <a:off x="2743200" y="533400"/>
            <a:ext cx="36022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altLang="en-US" sz="3200" b="1" dirty="0" smtClean="0">
                <a:solidFill>
                  <a:schemeClr val="accent2"/>
                </a:solidFill>
                <a:latin typeface="Times" charset="0"/>
              </a:rPr>
              <a:t>مسیر یابی بردار مسیر</a:t>
            </a:r>
          </a:p>
          <a:p>
            <a:r>
              <a:rPr lang="en-US" altLang="en-US" sz="3200" b="1" dirty="0" smtClean="0">
                <a:solidFill>
                  <a:schemeClr val="accent2"/>
                </a:solidFill>
                <a:latin typeface="Times" charset="0"/>
              </a:rPr>
              <a:t>Path vector routing</a:t>
            </a:r>
            <a:endParaRPr lang="en-US" altLang="en-US" sz="3200" b="1" dirty="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A8C28-DF39-4A3C-BB91-659A5BA52A43}" type="slidenum">
              <a:rPr lang="en-US" smtClean="0"/>
              <a:pPr/>
              <a:t>118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95400" y="17526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جداول مسیر یابی :</a:t>
            </a:r>
          </a:p>
          <a:p>
            <a:pPr algn="r" rtl="1"/>
            <a:r>
              <a:rPr lang="fa-IR" dirty="0" smtClean="0"/>
              <a:t>با به اشتراگ گذاشتن جداول مسیر یابها برای یکدیگر . جدول مسیر یابی بردار مسیر ساخته میشود. همچنین با بررسی هر سطر از حلقه اجتناب شده است.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579" y="2895600"/>
            <a:ext cx="5651509" cy="283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83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Text Box 5"/>
          <p:cNvSpPr txBox="1">
            <a:spLocks noChangeArrowheads="1"/>
          </p:cNvSpPr>
          <p:nvPr/>
        </p:nvSpPr>
        <p:spPr bwMode="auto">
          <a:xfrm>
            <a:off x="2743200" y="533400"/>
            <a:ext cx="36022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altLang="en-US" sz="3200" b="1" dirty="0" smtClean="0">
                <a:solidFill>
                  <a:schemeClr val="accent2"/>
                </a:solidFill>
                <a:latin typeface="Times" charset="0"/>
              </a:rPr>
              <a:t>مسیر یابی بردار مسیر</a:t>
            </a:r>
          </a:p>
          <a:p>
            <a:r>
              <a:rPr lang="en-US" altLang="en-US" sz="3200" b="1" dirty="0" smtClean="0">
                <a:solidFill>
                  <a:schemeClr val="accent2"/>
                </a:solidFill>
                <a:latin typeface="Times" charset="0"/>
              </a:rPr>
              <a:t>Path vector routing</a:t>
            </a:r>
            <a:endParaRPr lang="en-US" altLang="en-US" sz="3200" b="1" dirty="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A8C28-DF39-4A3C-BB91-659A5BA52A43}" type="slidenum">
              <a:rPr lang="en-US" smtClean="0"/>
              <a:pPr/>
              <a:t>119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95400" y="17526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مجتمع سازی:</a:t>
            </a:r>
          </a:p>
          <a:p>
            <a:pPr algn="r" rtl="1"/>
            <a:r>
              <a:rPr lang="fa-IR" dirty="0" smtClean="0"/>
              <a:t>بعد از ایجاد جداول انها ساده تر میشوند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6427787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51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808B8"/>
                </a:solidFill>
                <a:cs typeface="B Titr" pitchFamily="2" charset="-78"/>
              </a:rPr>
              <a:t>Virtual circuits: signaling protocols</a:t>
            </a: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/>
            </a:r>
            <a:b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</a:b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>مدارهای مجازی : پروتکل های سیگنال دهی</a:t>
            </a:r>
            <a:endParaRPr lang="en-US" sz="4000" b="1" dirty="0" smtClean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307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4-</a:t>
            </a:r>
            <a:fld id="{305ECE73-215D-4A34-941D-E4AC02760359}" type="slidenum">
              <a:rPr lang="en-US"/>
              <a:pPr/>
              <a:t>12</a:t>
            </a:fld>
            <a:endParaRPr lang="en-US"/>
          </a:p>
        </p:txBody>
      </p:sp>
      <p:sp>
        <p:nvSpPr>
          <p:cNvPr id="3080" name="Freeform 7"/>
          <p:cNvSpPr>
            <a:spLocks/>
          </p:cNvSpPr>
          <p:nvPr/>
        </p:nvSpPr>
        <p:spPr bwMode="auto">
          <a:xfrm>
            <a:off x="3371850" y="4783138"/>
            <a:ext cx="2847975" cy="1481137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Line 101"/>
          <p:cNvSpPr>
            <a:spLocks noChangeShapeType="1"/>
          </p:cNvSpPr>
          <p:nvPr/>
        </p:nvSpPr>
        <p:spPr bwMode="auto">
          <a:xfrm rot="5400000" flipV="1">
            <a:off x="2725738" y="4525962"/>
            <a:ext cx="6350" cy="157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Freeform 107"/>
          <p:cNvSpPr>
            <a:spLocks/>
          </p:cNvSpPr>
          <p:nvPr/>
        </p:nvSpPr>
        <p:spPr bwMode="auto">
          <a:xfrm>
            <a:off x="4010025" y="5076825"/>
            <a:ext cx="542925" cy="295275"/>
          </a:xfrm>
          <a:custGeom>
            <a:avLst/>
            <a:gdLst>
              <a:gd name="T0" fmla="*/ 0 w 342"/>
              <a:gd name="T1" fmla="*/ 186 h 186"/>
              <a:gd name="T2" fmla="*/ 342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1"/>
          <p:cNvGrpSpPr>
            <a:grpSpLocks/>
          </p:cNvGrpSpPr>
          <p:nvPr/>
        </p:nvGrpSpPr>
        <p:grpSpPr bwMode="auto">
          <a:xfrm>
            <a:off x="3516313" y="5251450"/>
            <a:ext cx="501650" cy="233363"/>
            <a:chOff x="3600" y="219"/>
            <a:chExt cx="360" cy="175"/>
          </a:xfrm>
        </p:grpSpPr>
        <p:sp>
          <p:nvSpPr>
            <p:cNvPr id="3233" name="Oval 11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4" name="Line 11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5" name="Line 11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6" name="Rectangle 11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237" name="Oval 11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1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243" name="Line 1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4" name="Line 1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5" name="Line 12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2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240" name="Line 12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1" name="Line 12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2" name="Line 12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125"/>
          <p:cNvGrpSpPr>
            <a:grpSpLocks/>
          </p:cNvGrpSpPr>
          <p:nvPr/>
        </p:nvGrpSpPr>
        <p:grpSpPr bwMode="auto">
          <a:xfrm>
            <a:off x="3868738" y="5889625"/>
            <a:ext cx="501650" cy="233363"/>
            <a:chOff x="3600" y="219"/>
            <a:chExt cx="360" cy="175"/>
          </a:xfrm>
        </p:grpSpPr>
        <p:sp>
          <p:nvSpPr>
            <p:cNvPr id="3220" name="Oval 12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1" name="Line 12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2" name="Line 12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3" name="Rectangle 12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224" name="Oval 13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13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230" name="Line 13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1" name="Line 13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2" name="Line 13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13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227" name="Line 13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8" name="Line 13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9" name="Line 13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139"/>
          <p:cNvGrpSpPr>
            <a:grpSpLocks/>
          </p:cNvGrpSpPr>
          <p:nvPr/>
        </p:nvGrpSpPr>
        <p:grpSpPr bwMode="auto">
          <a:xfrm>
            <a:off x="4543425" y="4946650"/>
            <a:ext cx="501650" cy="233363"/>
            <a:chOff x="3600" y="219"/>
            <a:chExt cx="360" cy="175"/>
          </a:xfrm>
        </p:grpSpPr>
        <p:sp>
          <p:nvSpPr>
            <p:cNvPr id="3207" name="Oval 14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8" name="Line 14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9" name="Line 14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0" name="Rectangle 14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211" name="Oval 14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14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217" name="Line 1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8" name="Line 1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9" name="Line 1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14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214" name="Line 1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5" name="Line 1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6" name="Line 1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" name="Group 153"/>
          <p:cNvGrpSpPr>
            <a:grpSpLocks/>
          </p:cNvGrpSpPr>
          <p:nvPr/>
        </p:nvGrpSpPr>
        <p:grpSpPr bwMode="auto">
          <a:xfrm>
            <a:off x="4465638" y="5611813"/>
            <a:ext cx="500062" cy="233362"/>
            <a:chOff x="3600" y="219"/>
            <a:chExt cx="360" cy="175"/>
          </a:xfrm>
        </p:grpSpPr>
        <p:sp>
          <p:nvSpPr>
            <p:cNvPr id="3194" name="Oval 15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" name="Line 15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6" name="Line 15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7" name="Rectangle 15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198" name="Oval 15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15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204" name="Line 1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5" name="Line 1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6" name="Line 1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16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201" name="Line 1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2" name="Line 1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3" name="Line 1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" name="Group 167"/>
          <p:cNvGrpSpPr>
            <a:grpSpLocks/>
          </p:cNvGrpSpPr>
          <p:nvPr/>
        </p:nvGrpSpPr>
        <p:grpSpPr bwMode="auto">
          <a:xfrm>
            <a:off x="5100638" y="5908675"/>
            <a:ext cx="501650" cy="233363"/>
            <a:chOff x="3600" y="219"/>
            <a:chExt cx="360" cy="175"/>
          </a:xfrm>
        </p:grpSpPr>
        <p:sp>
          <p:nvSpPr>
            <p:cNvPr id="3181" name="Oval 16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" name="Line 16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" name="Line 17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" name="Rectangle 17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185" name="Oval 17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17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191" name="Line 1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2" name="Line 1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3" name="Line 1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17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188" name="Line 17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9" name="Line 17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0" name="Line 18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" name="Group 209"/>
          <p:cNvGrpSpPr>
            <a:grpSpLocks/>
          </p:cNvGrpSpPr>
          <p:nvPr/>
        </p:nvGrpSpPr>
        <p:grpSpPr bwMode="auto">
          <a:xfrm>
            <a:off x="5545138" y="5253038"/>
            <a:ext cx="501650" cy="233362"/>
            <a:chOff x="3600" y="219"/>
            <a:chExt cx="360" cy="175"/>
          </a:xfrm>
        </p:grpSpPr>
        <p:sp>
          <p:nvSpPr>
            <p:cNvPr id="3168" name="Oval 21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9" name="Line 21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0" name="Line 21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1" name="Rectangle 21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172" name="Oval 21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" name="Group 21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178" name="Line 2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" name="Line 2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" name="Line 2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21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175" name="Line 2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" name="Line 2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" name="Line 2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0" name="Group 427"/>
          <p:cNvGrpSpPr>
            <a:grpSpLocks/>
          </p:cNvGrpSpPr>
          <p:nvPr/>
        </p:nvGrpSpPr>
        <p:grpSpPr bwMode="auto">
          <a:xfrm>
            <a:off x="498475" y="3446463"/>
            <a:ext cx="1566863" cy="1987550"/>
            <a:chOff x="2366" y="929"/>
            <a:chExt cx="987" cy="1252"/>
          </a:xfrm>
        </p:grpSpPr>
        <p:graphicFrame>
          <p:nvGraphicFramePr>
            <p:cNvPr id="3075" name="Object 49"/>
            <p:cNvGraphicFramePr>
              <a:graphicFrameLocks noChangeAspect="1"/>
            </p:cNvGraphicFramePr>
            <p:nvPr/>
          </p:nvGraphicFramePr>
          <p:xfrm>
            <a:off x="2741" y="929"/>
            <a:ext cx="333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6" name="Clip" r:id="rId4" imgW="1305000" imgH="1085760" progId="">
                    <p:embed/>
                  </p:oleObj>
                </mc:Choice>
                <mc:Fallback>
                  <p:oleObj name="Clip" r:id="rId4" imgW="1305000" imgH="1085760" progId="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1" y="929"/>
                          <a:ext cx="333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" name="Group 402"/>
            <p:cNvGrpSpPr>
              <a:grpSpLocks/>
            </p:cNvGrpSpPr>
            <p:nvPr/>
          </p:nvGrpSpPr>
          <p:grpSpPr bwMode="auto">
            <a:xfrm>
              <a:off x="2366" y="1145"/>
              <a:ext cx="987" cy="1036"/>
              <a:chOff x="2956" y="969"/>
              <a:chExt cx="513" cy="529"/>
            </a:xfrm>
          </p:grpSpPr>
          <p:sp>
            <p:nvSpPr>
              <p:cNvPr id="3160" name="Rectangle 403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1" name="Rectangle 404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2" name="Rectangle 405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3" name="Text Box 406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/>
                  <a:t>application</a:t>
                </a:r>
              </a:p>
              <a:p>
                <a:pPr algn="ctr"/>
                <a:r>
                  <a:rPr lang="en-US" sz="2000"/>
                  <a:t>transport</a:t>
                </a:r>
              </a:p>
              <a:p>
                <a:pPr algn="ctr"/>
                <a:r>
                  <a:rPr lang="en-US" sz="2000">
                    <a:solidFill>
                      <a:schemeClr val="bg1"/>
                    </a:solidFill>
                  </a:rPr>
                  <a:t>network</a:t>
                </a:r>
                <a:endParaRPr lang="en-US" sz="2000"/>
              </a:p>
              <a:p>
                <a:pPr algn="ctr"/>
                <a:r>
                  <a:rPr lang="en-US" sz="2000"/>
                  <a:t>data link</a:t>
                </a:r>
              </a:p>
              <a:p>
                <a:pPr algn="ctr"/>
                <a:r>
                  <a:rPr lang="en-US" sz="2000"/>
                  <a:t>physical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3164" name="Line 407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5" name="Line 408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6" name="Line 409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7" name="Line 410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90" name="Freeform 420"/>
          <p:cNvSpPr>
            <a:spLocks/>
          </p:cNvSpPr>
          <p:nvPr/>
        </p:nvSpPr>
        <p:spPr bwMode="auto">
          <a:xfrm>
            <a:off x="5051425" y="5070475"/>
            <a:ext cx="504825" cy="307975"/>
          </a:xfrm>
          <a:custGeom>
            <a:avLst/>
            <a:gdLst>
              <a:gd name="T0" fmla="*/ 0 w 318"/>
              <a:gd name="T1" fmla="*/ 0 h 194"/>
              <a:gd name="T2" fmla="*/ 318 w 318"/>
              <a:gd name="T3" fmla="*/ 194 h 194"/>
              <a:gd name="T4" fmla="*/ 0 60000 65536"/>
              <a:gd name="T5" fmla="*/ 0 60000 65536"/>
              <a:gd name="T6" fmla="*/ 0 w 318"/>
              <a:gd name="T7" fmla="*/ 0 h 194"/>
              <a:gd name="T8" fmla="*/ 318 w 318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Freeform 421"/>
          <p:cNvSpPr>
            <a:spLocks/>
          </p:cNvSpPr>
          <p:nvPr/>
        </p:nvSpPr>
        <p:spPr bwMode="auto">
          <a:xfrm>
            <a:off x="3986213" y="5462588"/>
            <a:ext cx="481012" cy="238125"/>
          </a:xfrm>
          <a:custGeom>
            <a:avLst/>
            <a:gdLst>
              <a:gd name="T0" fmla="*/ 0 w 294"/>
              <a:gd name="T1" fmla="*/ 0 h 174"/>
              <a:gd name="T2" fmla="*/ 294 w 294"/>
              <a:gd name="T3" fmla="*/ 174 h 174"/>
              <a:gd name="T4" fmla="*/ 0 60000 65536"/>
              <a:gd name="T5" fmla="*/ 0 60000 65536"/>
              <a:gd name="T6" fmla="*/ 0 w 294"/>
              <a:gd name="T7" fmla="*/ 0 h 174"/>
              <a:gd name="T8" fmla="*/ 294 w 294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Freeform 422"/>
          <p:cNvSpPr>
            <a:spLocks/>
          </p:cNvSpPr>
          <p:nvPr/>
        </p:nvSpPr>
        <p:spPr bwMode="auto">
          <a:xfrm>
            <a:off x="4933950" y="5438775"/>
            <a:ext cx="628650" cy="247650"/>
          </a:xfrm>
          <a:custGeom>
            <a:avLst/>
            <a:gdLst>
              <a:gd name="T0" fmla="*/ 0 w 378"/>
              <a:gd name="T1" fmla="*/ 174 h 174"/>
              <a:gd name="T2" fmla="*/ 378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Freeform 423"/>
          <p:cNvSpPr>
            <a:spLocks/>
          </p:cNvSpPr>
          <p:nvPr/>
        </p:nvSpPr>
        <p:spPr bwMode="auto">
          <a:xfrm>
            <a:off x="5600700" y="5492750"/>
            <a:ext cx="206375" cy="508000"/>
          </a:xfrm>
          <a:custGeom>
            <a:avLst/>
            <a:gdLst>
              <a:gd name="T0" fmla="*/ 0 w 118"/>
              <a:gd name="T1" fmla="*/ 500 h 500"/>
              <a:gd name="T2" fmla="*/ 118 w 118"/>
              <a:gd name="T3" fmla="*/ 0 h 500"/>
              <a:gd name="T4" fmla="*/ 0 60000 65536"/>
              <a:gd name="T5" fmla="*/ 0 60000 65536"/>
              <a:gd name="T6" fmla="*/ 0 w 118"/>
              <a:gd name="T7" fmla="*/ 0 h 500"/>
              <a:gd name="T8" fmla="*/ 118 w 118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4" name="Freeform 424"/>
          <p:cNvSpPr>
            <a:spLocks/>
          </p:cNvSpPr>
          <p:nvPr/>
        </p:nvSpPr>
        <p:spPr bwMode="auto">
          <a:xfrm>
            <a:off x="4365625" y="6026150"/>
            <a:ext cx="736600" cy="74613"/>
          </a:xfrm>
          <a:custGeom>
            <a:avLst/>
            <a:gdLst>
              <a:gd name="T0" fmla="*/ 370 w 370"/>
              <a:gd name="T1" fmla="*/ 32 h 32"/>
              <a:gd name="T2" fmla="*/ 0 w 370"/>
              <a:gd name="T3" fmla="*/ 0 h 32"/>
              <a:gd name="T4" fmla="*/ 0 60000 65536"/>
              <a:gd name="T5" fmla="*/ 0 60000 65536"/>
              <a:gd name="T6" fmla="*/ 0 w 370"/>
              <a:gd name="T7" fmla="*/ 0 h 32"/>
              <a:gd name="T8" fmla="*/ 370 w 37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Freeform 425"/>
          <p:cNvSpPr>
            <a:spLocks/>
          </p:cNvSpPr>
          <p:nvPr/>
        </p:nvSpPr>
        <p:spPr bwMode="auto">
          <a:xfrm>
            <a:off x="3829050" y="5486400"/>
            <a:ext cx="193675" cy="425450"/>
          </a:xfrm>
          <a:custGeom>
            <a:avLst/>
            <a:gdLst>
              <a:gd name="T0" fmla="*/ 162 w 176"/>
              <a:gd name="T1" fmla="*/ 408 h 412"/>
              <a:gd name="T2" fmla="*/ 176 w 176"/>
              <a:gd name="T3" fmla="*/ 412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  <a:gd name="T9" fmla="*/ 0 w 176"/>
              <a:gd name="T10" fmla="*/ 0 h 412"/>
              <a:gd name="T11" fmla="*/ 176 w 176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428"/>
          <p:cNvGrpSpPr>
            <a:grpSpLocks/>
          </p:cNvGrpSpPr>
          <p:nvPr/>
        </p:nvGrpSpPr>
        <p:grpSpPr bwMode="auto">
          <a:xfrm>
            <a:off x="7280275" y="3617913"/>
            <a:ext cx="1566863" cy="1987550"/>
            <a:chOff x="2366" y="929"/>
            <a:chExt cx="987" cy="1252"/>
          </a:xfrm>
        </p:grpSpPr>
        <p:graphicFrame>
          <p:nvGraphicFramePr>
            <p:cNvPr id="3074" name="Object 429"/>
            <p:cNvGraphicFramePr>
              <a:graphicFrameLocks noChangeAspect="1"/>
            </p:cNvGraphicFramePr>
            <p:nvPr/>
          </p:nvGraphicFramePr>
          <p:xfrm>
            <a:off x="2741" y="929"/>
            <a:ext cx="333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7" name="Clip" r:id="rId6" imgW="1305000" imgH="1085760" progId="">
                    <p:embed/>
                  </p:oleObj>
                </mc:Choice>
                <mc:Fallback>
                  <p:oleObj name="Clip" r:id="rId6" imgW="1305000" imgH="1085760" progId="">
                    <p:embed/>
                    <p:pic>
                      <p:nvPicPr>
                        <p:cNvPr id="0" name="Object 4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1" y="929"/>
                          <a:ext cx="333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3" name="Group 430"/>
            <p:cNvGrpSpPr>
              <a:grpSpLocks/>
            </p:cNvGrpSpPr>
            <p:nvPr/>
          </p:nvGrpSpPr>
          <p:grpSpPr bwMode="auto">
            <a:xfrm>
              <a:off x="2366" y="1145"/>
              <a:ext cx="987" cy="1036"/>
              <a:chOff x="2956" y="969"/>
              <a:chExt cx="513" cy="529"/>
            </a:xfrm>
          </p:grpSpPr>
          <p:sp>
            <p:nvSpPr>
              <p:cNvPr id="3151" name="Rectangle 431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2" name="Rectangle 432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3" name="Rectangle 433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4" name="Text Box 434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/>
                  <a:t>application</a:t>
                </a:r>
              </a:p>
              <a:p>
                <a:pPr algn="ctr"/>
                <a:r>
                  <a:rPr lang="en-US" sz="2000"/>
                  <a:t>transport</a:t>
                </a:r>
              </a:p>
              <a:p>
                <a:pPr algn="ctr"/>
                <a:r>
                  <a:rPr lang="en-US" sz="2000">
                    <a:solidFill>
                      <a:schemeClr val="bg1"/>
                    </a:solidFill>
                  </a:rPr>
                  <a:t>network</a:t>
                </a:r>
                <a:endParaRPr lang="en-US" sz="2000"/>
              </a:p>
              <a:p>
                <a:pPr algn="ctr"/>
                <a:r>
                  <a:rPr lang="en-US" sz="2000"/>
                  <a:t>data link</a:t>
                </a:r>
              </a:p>
              <a:p>
                <a:pPr algn="ctr"/>
                <a:r>
                  <a:rPr lang="en-US" sz="2000"/>
                  <a:t>physical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3155" name="Line 435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6" name="Line 436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7" name="Line 437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8" name="Line 438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97" name="Line 439"/>
          <p:cNvSpPr>
            <a:spLocks noChangeShapeType="1"/>
          </p:cNvSpPr>
          <p:nvPr/>
        </p:nvSpPr>
        <p:spPr bwMode="auto">
          <a:xfrm rot="-5400000" flipH="1" flipV="1">
            <a:off x="6721475" y="4708525"/>
            <a:ext cx="6350" cy="140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041" name="Text Box 449"/>
          <p:cNvSpPr txBox="1">
            <a:spLocks noChangeArrowheads="1"/>
          </p:cNvSpPr>
          <p:nvPr/>
        </p:nvSpPr>
        <p:spPr bwMode="auto">
          <a:xfrm>
            <a:off x="2043207" y="4651375"/>
            <a:ext cx="14380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1. Initiate call</a:t>
            </a:r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1043" name="Freeform 451"/>
          <p:cNvSpPr>
            <a:spLocks/>
          </p:cNvSpPr>
          <p:nvPr/>
        </p:nvSpPr>
        <p:spPr bwMode="auto">
          <a:xfrm>
            <a:off x="2057400" y="5000625"/>
            <a:ext cx="5305425" cy="862013"/>
          </a:xfrm>
          <a:custGeom>
            <a:avLst/>
            <a:gdLst>
              <a:gd name="T0" fmla="*/ 0 w 3342"/>
              <a:gd name="T1" fmla="*/ 0 h 543"/>
              <a:gd name="T2" fmla="*/ 3 w 3342"/>
              <a:gd name="T3" fmla="*/ 234 h 543"/>
              <a:gd name="T4" fmla="*/ 939 w 3342"/>
              <a:gd name="T5" fmla="*/ 234 h 543"/>
              <a:gd name="T6" fmla="*/ 1617 w 3342"/>
              <a:gd name="T7" fmla="*/ 543 h 543"/>
              <a:gd name="T8" fmla="*/ 1818 w 3342"/>
              <a:gd name="T9" fmla="*/ 543 h 543"/>
              <a:gd name="T10" fmla="*/ 2364 w 3342"/>
              <a:gd name="T11" fmla="*/ 300 h 543"/>
              <a:gd name="T12" fmla="*/ 3342 w 3342"/>
              <a:gd name="T13" fmla="*/ 306 h 543"/>
              <a:gd name="T14" fmla="*/ 3336 w 3342"/>
              <a:gd name="T15" fmla="*/ 12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42"/>
              <a:gd name="T25" fmla="*/ 0 h 543"/>
              <a:gd name="T26" fmla="*/ 3342 w 334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42" h="543">
                <a:moveTo>
                  <a:pt x="0" y="0"/>
                </a:moveTo>
                <a:lnTo>
                  <a:pt x="3" y="234"/>
                </a:lnTo>
                <a:lnTo>
                  <a:pt x="939" y="234"/>
                </a:lnTo>
                <a:lnTo>
                  <a:pt x="1617" y="543"/>
                </a:lnTo>
                <a:lnTo>
                  <a:pt x="1818" y="543"/>
                </a:lnTo>
                <a:lnTo>
                  <a:pt x="2364" y="300"/>
                </a:lnTo>
                <a:lnTo>
                  <a:pt x="3342" y="306"/>
                </a:lnTo>
                <a:lnTo>
                  <a:pt x="3336" y="12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044" name="Text Box 452"/>
          <p:cNvSpPr txBox="1">
            <a:spLocks noChangeArrowheads="1"/>
          </p:cNvSpPr>
          <p:nvPr/>
        </p:nvSpPr>
        <p:spPr bwMode="auto">
          <a:xfrm>
            <a:off x="5716764" y="4718050"/>
            <a:ext cx="16379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2. incoming call</a:t>
            </a:r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1045" name="Text Box 453"/>
          <p:cNvSpPr txBox="1">
            <a:spLocks noChangeArrowheads="1"/>
          </p:cNvSpPr>
          <p:nvPr/>
        </p:nvSpPr>
        <p:spPr bwMode="auto">
          <a:xfrm>
            <a:off x="5876126" y="4384675"/>
            <a:ext cx="14192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3. Accept call</a:t>
            </a:r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1046" name="Freeform 454"/>
          <p:cNvSpPr>
            <a:spLocks/>
          </p:cNvSpPr>
          <p:nvPr/>
        </p:nvSpPr>
        <p:spPr bwMode="auto">
          <a:xfrm>
            <a:off x="2162175" y="4648200"/>
            <a:ext cx="5057775" cy="1123950"/>
          </a:xfrm>
          <a:custGeom>
            <a:avLst/>
            <a:gdLst>
              <a:gd name="T0" fmla="*/ 0 w 3186"/>
              <a:gd name="T1" fmla="*/ 12 h 708"/>
              <a:gd name="T2" fmla="*/ 0 w 3186"/>
              <a:gd name="T3" fmla="*/ 381 h 708"/>
              <a:gd name="T4" fmla="*/ 882 w 3186"/>
              <a:gd name="T5" fmla="*/ 384 h 708"/>
              <a:gd name="T6" fmla="*/ 1551 w 3186"/>
              <a:gd name="T7" fmla="*/ 708 h 708"/>
              <a:gd name="T8" fmla="*/ 1742 w 3186"/>
              <a:gd name="T9" fmla="*/ 708 h 708"/>
              <a:gd name="T10" fmla="*/ 2273 w 3186"/>
              <a:gd name="T11" fmla="*/ 476 h 708"/>
              <a:gd name="T12" fmla="*/ 3186 w 3186"/>
              <a:gd name="T13" fmla="*/ 470 h 708"/>
              <a:gd name="T14" fmla="*/ 3180 w 3186"/>
              <a:gd name="T15" fmla="*/ 0 h 7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86"/>
              <a:gd name="T25" fmla="*/ 0 h 708"/>
              <a:gd name="T26" fmla="*/ 3186 w 3186"/>
              <a:gd name="T27" fmla="*/ 708 h 7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86" h="708">
                <a:moveTo>
                  <a:pt x="0" y="12"/>
                </a:moveTo>
                <a:lnTo>
                  <a:pt x="0" y="381"/>
                </a:lnTo>
                <a:lnTo>
                  <a:pt x="882" y="384"/>
                </a:lnTo>
                <a:lnTo>
                  <a:pt x="1551" y="708"/>
                </a:lnTo>
                <a:lnTo>
                  <a:pt x="1742" y="708"/>
                </a:lnTo>
                <a:lnTo>
                  <a:pt x="2273" y="476"/>
                </a:lnTo>
                <a:lnTo>
                  <a:pt x="3186" y="470"/>
                </a:lnTo>
                <a:lnTo>
                  <a:pt x="318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047" name="Text Box 455"/>
          <p:cNvSpPr txBox="1">
            <a:spLocks noChangeArrowheads="1"/>
          </p:cNvSpPr>
          <p:nvPr/>
        </p:nvSpPr>
        <p:spPr bwMode="auto">
          <a:xfrm>
            <a:off x="1988857" y="4365625"/>
            <a:ext cx="17912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4. Call connected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1048" name="Text Box 456"/>
          <p:cNvSpPr txBox="1">
            <a:spLocks noChangeArrowheads="1"/>
          </p:cNvSpPr>
          <p:nvPr/>
        </p:nvSpPr>
        <p:spPr bwMode="auto">
          <a:xfrm>
            <a:off x="2047409" y="4060825"/>
            <a:ext cx="19741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808B8"/>
                </a:solidFill>
              </a:rPr>
              <a:t>5. Data flow begins</a:t>
            </a:r>
            <a:endParaRPr lang="en-US" sz="2400" dirty="0">
              <a:solidFill>
                <a:srgbClr val="0808B8"/>
              </a:solidFill>
              <a:latin typeface="Times New Roman" pitchFamily="18" charset="0"/>
            </a:endParaRPr>
          </a:p>
        </p:txBody>
      </p:sp>
      <p:sp>
        <p:nvSpPr>
          <p:cNvPr id="111049" name="Text Box 457"/>
          <p:cNvSpPr txBox="1">
            <a:spLocks noChangeArrowheads="1"/>
          </p:cNvSpPr>
          <p:nvPr/>
        </p:nvSpPr>
        <p:spPr bwMode="auto">
          <a:xfrm>
            <a:off x="5707104" y="4013200"/>
            <a:ext cx="16001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808B8"/>
                </a:solidFill>
              </a:rPr>
              <a:t>6. Receive data</a:t>
            </a:r>
            <a:endParaRPr lang="en-US" sz="2400">
              <a:solidFill>
                <a:srgbClr val="0808B8"/>
              </a:solidFill>
              <a:latin typeface="Times New Roman" pitchFamily="18" charset="0"/>
            </a:endParaRPr>
          </a:p>
        </p:txBody>
      </p:sp>
      <p:sp>
        <p:nvSpPr>
          <p:cNvPr id="111050" name="Freeform 458"/>
          <p:cNvSpPr>
            <a:spLocks/>
          </p:cNvSpPr>
          <p:nvPr/>
        </p:nvSpPr>
        <p:spPr bwMode="auto">
          <a:xfrm>
            <a:off x="2228850" y="4324350"/>
            <a:ext cx="4895850" cy="1343025"/>
          </a:xfrm>
          <a:custGeom>
            <a:avLst/>
            <a:gdLst>
              <a:gd name="T0" fmla="*/ 0 w 3084"/>
              <a:gd name="T1" fmla="*/ 18 h 846"/>
              <a:gd name="T2" fmla="*/ 0 w 3084"/>
              <a:gd name="T3" fmla="*/ 531 h 846"/>
              <a:gd name="T4" fmla="*/ 846 w 3084"/>
              <a:gd name="T5" fmla="*/ 534 h 846"/>
              <a:gd name="T6" fmla="*/ 1485 w 3084"/>
              <a:gd name="T7" fmla="*/ 846 h 846"/>
              <a:gd name="T8" fmla="*/ 1698 w 3084"/>
              <a:gd name="T9" fmla="*/ 843 h 846"/>
              <a:gd name="T10" fmla="*/ 2238 w 3084"/>
              <a:gd name="T11" fmla="*/ 633 h 846"/>
              <a:gd name="T12" fmla="*/ 3084 w 3084"/>
              <a:gd name="T13" fmla="*/ 633 h 846"/>
              <a:gd name="T14" fmla="*/ 3081 w 3084"/>
              <a:gd name="T15" fmla="*/ 0 h 84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84"/>
              <a:gd name="T25" fmla="*/ 0 h 846"/>
              <a:gd name="T26" fmla="*/ 3084 w 3084"/>
              <a:gd name="T27" fmla="*/ 846 h 84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84" h="846">
                <a:moveTo>
                  <a:pt x="0" y="18"/>
                </a:moveTo>
                <a:lnTo>
                  <a:pt x="0" y="531"/>
                </a:lnTo>
                <a:lnTo>
                  <a:pt x="846" y="534"/>
                </a:lnTo>
                <a:lnTo>
                  <a:pt x="1485" y="846"/>
                </a:lnTo>
                <a:lnTo>
                  <a:pt x="1698" y="843"/>
                </a:lnTo>
                <a:lnTo>
                  <a:pt x="2238" y="633"/>
                </a:lnTo>
                <a:lnTo>
                  <a:pt x="3084" y="633"/>
                </a:lnTo>
                <a:lnTo>
                  <a:pt x="3081" y="0"/>
                </a:lnTo>
              </a:path>
            </a:pathLst>
          </a:custGeom>
          <a:noFill/>
          <a:ln w="57150">
            <a:solidFill>
              <a:srgbClr val="0808B8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" name="Group 530"/>
          <p:cNvGrpSpPr>
            <a:grpSpLocks/>
          </p:cNvGrpSpPr>
          <p:nvPr/>
        </p:nvGrpSpPr>
        <p:grpSpPr bwMode="auto">
          <a:xfrm>
            <a:off x="3514725" y="5241925"/>
            <a:ext cx="2530475" cy="600075"/>
            <a:chOff x="2214" y="3302"/>
            <a:chExt cx="1594" cy="378"/>
          </a:xfrm>
        </p:grpSpPr>
        <p:grpSp>
          <p:nvGrpSpPr>
            <p:cNvPr id="25" name="Group 501"/>
            <p:cNvGrpSpPr>
              <a:grpSpLocks/>
            </p:cNvGrpSpPr>
            <p:nvPr/>
          </p:nvGrpSpPr>
          <p:grpSpPr bwMode="auto">
            <a:xfrm>
              <a:off x="2214" y="3302"/>
              <a:ext cx="316" cy="147"/>
              <a:chOff x="3120" y="2318"/>
              <a:chExt cx="316" cy="147"/>
            </a:xfrm>
          </p:grpSpPr>
          <p:sp>
            <p:nvSpPr>
              <p:cNvPr id="3137" name="Oval 488"/>
              <p:cNvSpPr>
                <a:spLocks noChangeArrowheads="1"/>
              </p:cNvSpPr>
              <p:nvPr/>
            </p:nvSpPr>
            <p:spPr bwMode="auto">
              <a:xfrm>
                <a:off x="3123" y="2384"/>
                <a:ext cx="313" cy="8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8" name="Line 489"/>
              <p:cNvSpPr>
                <a:spLocks noChangeShapeType="1"/>
              </p:cNvSpPr>
              <p:nvPr/>
            </p:nvSpPr>
            <p:spPr bwMode="auto">
              <a:xfrm>
                <a:off x="3123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9" name="Line 490"/>
              <p:cNvSpPr>
                <a:spLocks noChangeShapeType="1"/>
              </p:cNvSpPr>
              <p:nvPr/>
            </p:nvSpPr>
            <p:spPr bwMode="auto">
              <a:xfrm>
                <a:off x="3436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0" name="Rectangle 491"/>
              <p:cNvSpPr>
                <a:spLocks noChangeArrowheads="1"/>
              </p:cNvSpPr>
              <p:nvPr/>
            </p:nvSpPr>
            <p:spPr bwMode="auto">
              <a:xfrm>
                <a:off x="3123" y="2377"/>
                <a:ext cx="310" cy="49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141" name="Oval 492"/>
              <p:cNvSpPr>
                <a:spLocks noChangeArrowheads="1"/>
              </p:cNvSpPr>
              <p:nvPr/>
            </p:nvSpPr>
            <p:spPr bwMode="auto">
              <a:xfrm>
                <a:off x="3120" y="2318"/>
                <a:ext cx="313" cy="9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" name="Group 493"/>
              <p:cNvGrpSpPr>
                <a:grpSpLocks/>
              </p:cNvGrpSpPr>
              <p:nvPr/>
            </p:nvGrpSpPr>
            <p:grpSpPr bwMode="auto">
              <a:xfrm>
                <a:off x="3195" y="2339"/>
                <a:ext cx="156" cy="55"/>
                <a:chOff x="2848" y="848"/>
                <a:chExt cx="140" cy="98"/>
              </a:xfrm>
            </p:grpSpPr>
            <p:sp>
              <p:nvSpPr>
                <p:cNvPr id="3147" name="Line 49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8" name="Line 49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9" name="Line 49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497"/>
              <p:cNvGrpSpPr>
                <a:grpSpLocks/>
              </p:cNvGrpSpPr>
              <p:nvPr/>
            </p:nvGrpSpPr>
            <p:grpSpPr bwMode="auto">
              <a:xfrm flipV="1">
                <a:off x="3195" y="2338"/>
                <a:ext cx="156" cy="56"/>
                <a:chOff x="2848" y="848"/>
                <a:chExt cx="140" cy="98"/>
              </a:xfrm>
            </p:grpSpPr>
            <p:sp>
              <p:nvSpPr>
                <p:cNvPr id="3144" name="Line 49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5" name="Line 49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6" name="Line 50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8" name="Group 502"/>
            <p:cNvGrpSpPr>
              <a:grpSpLocks/>
            </p:cNvGrpSpPr>
            <p:nvPr/>
          </p:nvGrpSpPr>
          <p:grpSpPr bwMode="auto">
            <a:xfrm>
              <a:off x="2808" y="3533"/>
              <a:ext cx="316" cy="147"/>
              <a:chOff x="3120" y="2318"/>
              <a:chExt cx="316" cy="147"/>
            </a:xfrm>
          </p:grpSpPr>
          <p:sp>
            <p:nvSpPr>
              <p:cNvPr id="3124" name="Oval 503"/>
              <p:cNvSpPr>
                <a:spLocks noChangeArrowheads="1"/>
              </p:cNvSpPr>
              <p:nvPr/>
            </p:nvSpPr>
            <p:spPr bwMode="auto">
              <a:xfrm>
                <a:off x="3123" y="2384"/>
                <a:ext cx="313" cy="8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" name="Line 504"/>
              <p:cNvSpPr>
                <a:spLocks noChangeShapeType="1"/>
              </p:cNvSpPr>
              <p:nvPr/>
            </p:nvSpPr>
            <p:spPr bwMode="auto">
              <a:xfrm>
                <a:off x="3123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" name="Line 505"/>
              <p:cNvSpPr>
                <a:spLocks noChangeShapeType="1"/>
              </p:cNvSpPr>
              <p:nvPr/>
            </p:nvSpPr>
            <p:spPr bwMode="auto">
              <a:xfrm>
                <a:off x="3436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" name="Rectangle 506"/>
              <p:cNvSpPr>
                <a:spLocks noChangeArrowheads="1"/>
              </p:cNvSpPr>
              <p:nvPr/>
            </p:nvSpPr>
            <p:spPr bwMode="auto">
              <a:xfrm>
                <a:off x="3123" y="2377"/>
                <a:ext cx="310" cy="49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128" name="Oval 507"/>
              <p:cNvSpPr>
                <a:spLocks noChangeArrowheads="1"/>
              </p:cNvSpPr>
              <p:nvPr/>
            </p:nvSpPr>
            <p:spPr bwMode="auto">
              <a:xfrm>
                <a:off x="3120" y="2318"/>
                <a:ext cx="313" cy="9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" name="Group 508"/>
              <p:cNvGrpSpPr>
                <a:grpSpLocks/>
              </p:cNvGrpSpPr>
              <p:nvPr/>
            </p:nvGrpSpPr>
            <p:grpSpPr bwMode="auto">
              <a:xfrm>
                <a:off x="3195" y="2339"/>
                <a:ext cx="156" cy="55"/>
                <a:chOff x="2848" y="848"/>
                <a:chExt cx="140" cy="98"/>
              </a:xfrm>
            </p:grpSpPr>
            <p:sp>
              <p:nvSpPr>
                <p:cNvPr id="3134" name="Line 50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" name="Line 51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" name="Line 51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512"/>
              <p:cNvGrpSpPr>
                <a:grpSpLocks/>
              </p:cNvGrpSpPr>
              <p:nvPr/>
            </p:nvGrpSpPr>
            <p:grpSpPr bwMode="auto">
              <a:xfrm flipV="1">
                <a:off x="3195" y="2338"/>
                <a:ext cx="156" cy="56"/>
                <a:chOff x="2848" y="848"/>
                <a:chExt cx="140" cy="98"/>
              </a:xfrm>
            </p:grpSpPr>
            <p:sp>
              <p:nvSpPr>
                <p:cNvPr id="3131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2" name="Line 5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3" name="Line 5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" name="Group 516"/>
            <p:cNvGrpSpPr>
              <a:grpSpLocks/>
            </p:cNvGrpSpPr>
            <p:nvPr/>
          </p:nvGrpSpPr>
          <p:grpSpPr bwMode="auto">
            <a:xfrm>
              <a:off x="3492" y="3302"/>
              <a:ext cx="316" cy="147"/>
              <a:chOff x="3120" y="2318"/>
              <a:chExt cx="316" cy="147"/>
            </a:xfrm>
          </p:grpSpPr>
          <p:sp>
            <p:nvSpPr>
              <p:cNvPr id="3111" name="Oval 517"/>
              <p:cNvSpPr>
                <a:spLocks noChangeArrowheads="1"/>
              </p:cNvSpPr>
              <p:nvPr/>
            </p:nvSpPr>
            <p:spPr bwMode="auto">
              <a:xfrm>
                <a:off x="3123" y="2384"/>
                <a:ext cx="313" cy="8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2" name="Line 518"/>
              <p:cNvSpPr>
                <a:spLocks noChangeShapeType="1"/>
              </p:cNvSpPr>
              <p:nvPr/>
            </p:nvSpPr>
            <p:spPr bwMode="auto">
              <a:xfrm>
                <a:off x="3123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3" name="Line 519"/>
              <p:cNvSpPr>
                <a:spLocks noChangeShapeType="1"/>
              </p:cNvSpPr>
              <p:nvPr/>
            </p:nvSpPr>
            <p:spPr bwMode="auto">
              <a:xfrm>
                <a:off x="3436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" name="Rectangle 520"/>
              <p:cNvSpPr>
                <a:spLocks noChangeArrowheads="1"/>
              </p:cNvSpPr>
              <p:nvPr/>
            </p:nvSpPr>
            <p:spPr bwMode="auto">
              <a:xfrm>
                <a:off x="3123" y="2377"/>
                <a:ext cx="310" cy="49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115" name="Oval 521"/>
              <p:cNvSpPr>
                <a:spLocks noChangeArrowheads="1"/>
              </p:cNvSpPr>
              <p:nvPr/>
            </p:nvSpPr>
            <p:spPr bwMode="auto">
              <a:xfrm>
                <a:off x="3120" y="2318"/>
                <a:ext cx="313" cy="9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42" name="Group 522"/>
              <p:cNvGrpSpPr>
                <a:grpSpLocks/>
              </p:cNvGrpSpPr>
              <p:nvPr/>
            </p:nvGrpSpPr>
            <p:grpSpPr bwMode="auto">
              <a:xfrm>
                <a:off x="3195" y="2339"/>
                <a:ext cx="156" cy="55"/>
                <a:chOff x="2848" y="848"/>
                <a:chExt cx="140" cy="98"/>
              </a:xfrm>
            </p:grpSpPr>
            <p:sp>
              <p:nvSpPr>
                <p:cNvPr id="3121" name="Line 5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2" name="Line 5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3" name="Line 5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43" name="Group 526"/>
              <p:cNvGrpSpPr>
                <a:grpSpLocks/>
              </p:cNvGrpSpPr>
              <p:nvPr/>
            </p:nvGrpSpPr>
            <p:grpSpPr bwMode="auto">
              <a:xfrm flipV="1">
                <a:off x="3195" y="2338"/>
                <a:ext cx="156" cy="56"/>
                <a:chOff x="2848" y="848"/>
                <a:chExt cx="140" cy="98"/>
              </a:xfrm>
            </p:grpSpPr>
            <p:sp>
              <p:nvSpPr>
                <p:cNvPr id="3118" name="Line 5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9" name="Line 5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0" name="Line 5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77" name="TextBox 176"/>
          <p:cNvSpPr txBox="1">
            <a:spLocks noChangeArrowheads="1"/>
          </p:cNvSpPr>
          <p:nvPr/>
        </p:nvSpPr>
        <p:spPr>
          <a:xfrm>
            <a:off x="2971800" y="1524000"/>
            <a:ext cx="56388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مورد استفاده برای برقراری، نگهداری و قطع ارتباط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fa-IR" b="1" dirty="0" smtClean="0">
                <a:cs typeface="B Nazanin" pitchFamily="2" charset="-78"/>
              </a:rPr>
              <a:t>مورد استفاده در </a:t>
            </a:r>
            <a:r>
              <a:rPr lang="en-US" b="1" dirty="0" smtClean="0">
                <a:cs typeface="B Nazanin" pitchFamily="2" charset="-78"/>
              </a:rPr>
              <a:t>ATM, frame-relay, X.25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در اینترنت امروزی کاربردی ندارد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fa-I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1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3000"/>
                                        <p:tgtEl>
                                          <p:spTgt spid="11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1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041" grpId="0" autoUpdateAnimBg="0"/>
      <p:bldP spid="111043" grpId="0" animBg="1"/>
      <p:bldP spid="111044" grpId="0" autoUpdateAnimBg="0"/>
      <p:bldP spid="111045" grpId="0" autoUpdateAnimBg="0"/>
      <p:bldP spid="111046" grpId="0" animBg="1"/>
      <p:bldP spid="111047" grpId="0" autoUpdateAnimBg="0"/>
      <p:bldP spid="111048" grpId="0" autoUpdateAnimBg="0"/>
      <p:bldP spid="111049" grpId="0" autoUpdateAnimBg="0"/>
      <p:bldP spid="1110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808B8"/>
                </a:solidFill>
                <a:cs typeface="B Titr" pitchFamily="2" charset="-78"/>
              </a:rPr>
              <a:t>Datagram networks</a:t>
            </a: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/>
            </a:r>
            <a:b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</a:b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>شبکه های دیتاگرام</a:t>
            </a:r>
            <a:endParaRPr lang="en-US" sz="4000" b="1" dirty="0" smtClean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410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4-</a:t>
            </a:r>
            <a:fld id="{8F6E920B-72DE-4E3A-B6BC-C8339BBE0AB7}" type="slidenum">
              <a:rPr lang="en-US"/>
              <a:pPr/>
              <a:t>13</a:t>
            </a:fld>
            <a:endParaRPr lang="en-US"/>
          </a:p>
        </p:txBody>
      </p:sp>
      <p:sp>
        <p:nvSpPr>
          <p:cNvPr id="4104" name="Line 5"/>
          <p:cNvSpPr>
            <a:spLocks noChangeShapeType="1"/>
          </p:cNvSpPr>
          <p:nvPr/>
        </p:nvSpPr>
        <p:spPr bwMode="auto">
          <a:xfrm rot="5400000" flipV="1">
            <a:off x="2706688" y="4660899"/>
            <a:ext cx="6350" cy="157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479425" y="3581400"/>
            <a:ext cx="1566863" cy="1987550"/>
            <a:chOff x="2366" y="929"/>
            <a:chExt cx="987" cy="1252"/>
          </a:xfrm>
        </p:grpSpPr>
        <p:graphicFrame>
          <p:nvGraphicFramePr>
            <p:cNvPr id="4099" name="Object 92"/>
            <p:cNvGraphicFramePr>
              <a:graphicFrameLocks noChangeAspect="1"/>
            </p:cNvGraphicFramePr>
            <p:nvPr/>
          </p:nvGraphicFramePr>
          <p:xfrm>
            <a:off x="2741" y="929"/>
            <a:ext cx="333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00" name="Clip" r:id="rId4" imgW="1305000" imgH="1085760" progId="">
                    <p:embed/>
                  </p:oleObj>
                </mc:Choice>
                <mc:Fallback>
                  <p:oleObj name="Clip" r:id="rId4" imgW="1305000" imgH="1085760" progId="">
                    <p:embed/>
                    <p:pic>
                      <p:nvPicPr>
                        <p:cNvPr id="0" name="Object 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1" y="929"/>
                          <a:ext cx="333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93"/>
            <p:cNvGrpSpPr>
              <a:grpSpLocks/>
            </p:cNvGrpSpPr>
            <p:nvPr/>
          </p:nvGrpSpPr>
          <p:grpSpPr bwMode="auto">
            <a:xfrm>
              <a:off x="2366" y="1145"/>
              <a:ext cx="987" cy="1036"/>
              <a:chOff x="2956" y="969"/>
              <a:chExt cx="513" cy="529"/>
            </a:xfrm>
          </p:grpSpPr>
          <p:sp>
            <p:nvSpPr>
              <p:cNvPr id="4238" name="Rectangle 94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9" name="Rectangle 95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0" name="Rectangle 96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1" name="Text Box 97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/>
                  <a:t>application</a:t>
                </a:r>
              </a:p>
              <a:p>
                <a:pPr algn="ctr"/>
                <a:r>
                  <a:rPr lang="en-US" sz="2000"/>
                  <a:t>transport</a:t>
                </a:r>
              </a:p>
              <a:p>
                <a:pPr algn="ctr"/>
                <a:r>
                  <a:rPr lang="en-US" sz="2000">
                    <a:solidFill>
                      <a:schemeClr val="bg1"/>
                    </a:solidFill>
                  </a:rPr>
                  <a:t>network</a:t>
                </a:r>
                <a:endParaRPr lang="en-US" sz="2000"/>
              </a:p>
              <a:p>
                <a:pPr algn="ctr"/>
                <a:r>
                  <a:rPr lang="en-US" sz="2000"/>
                  <a:t>data link</a:t>
                </a:r>
              </a:p>
              <a:p>
                <a:pPr algn="ctr"/>
                <a:r>
                  <a:rPr lang="en-US" sz="2000"/>
                  <a:t>physical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4242" name="Line 98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3" name="Line 99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4" name="Line 100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5" name="Line 101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4098" name="Object 109"/>
          <p:cNvGraphicFramePr>
            <a:graphicFrameLocks noChangeAspect="1"/>
          </p:cNvGraphicFramePr>
          <p:nvPr/>
        </p:nvGraphicFramePr>
        <p:xfrm>
          <a:off x="7856538" y="3752850"/>
          <a:ext cx="52863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1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6538" y="3752850"/>
                        <a:ext cx="528637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10"/>
          <p:cNvGrpSpPr>
            <a:grpSpLocks/>
          </p:cNvGrpSpPr>
          <p:nvPr/>
        </p:nvGrpSpPr>
        <p:grpSpPr bwMode="auto">
          <a:xfrm>
            <a:off x="7261225" y="4095750"/>
            <a:ext cx="1566863" cy="1644650"/>
            <a:chOff x="2956" y="969"/>
            <a:chExt cx="513" cy="529"/>
          </a:xfrm>
        </p:grpSpPr>
        <p:sp>
          <p:nvSpPr>
            <p:cNvPr id="4229" name="Rectangle 111"/>
            <p:cNvSpPr>
              <a:spLocks noChangeArrowheads="1"/>
            </p:cNvSpPr>
            <p:nvPr/>
          </p:nvSpPr>
          <p:spPr bwMode="auto">
            <a:xfrm>
              <a:off x="3018" y="969"/>
              <a:ext cx="426" cy="4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0" name="Rectangle 112"/>
            <p:cNvSpPr>
              <a:spLocks noChangeArrowheads="1"/>
            </p:cNvSpPr>
            <p:nvPr/>
          </p:nvSpPr>
          <p:spPr bwMode="auto">
            <a:xfrm>
              <a:off x="2997" y="984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1" name="Rectangle 113"/>
            <p:cNvSpPr>
              <a:spLocks noChangeArrowheads="1"/>
            </p:cNvSpPr>
            <p:nvPr/>
          </p:nvSpPr>
          <p:spPr bwMode="auto">
            <a:xfrm>
              <a:off x="3000" y="1185"/>
              <a:ext cx="432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2" name="Text Box 114"/>
            <p:cNvSpPr txBox="1">
              <a:spLocks noChangeArrowheads="1"/>
            </p:cNvSpPr>
            <p:nvPr/>
          </p:nvSpPr>
          <p:spPr bwMode="auto">
            <a:xfrm>
              <a:off x="2956" y="978"/>
              <a:ext cx="513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/>
                <a:t>application</a:t>
              </a:r>
            </a:p>
            <a:p>
              <a:pPr algn="ctr"/>
              <a:r>
                <a:rPr lang="en-US" sz="2000"/>
                <a:t>transport</a:t>
              </a:r>
            </a:p>
            <a:p>
              <a:pPr algn="ctr"/>
              <a:r>
                <a:rPr lang="en-US" sz="2000">
                  <a:solidFill>
                    <a:schemeClr val="bg1"/>
                  </a:solidFill>
                </a:rPr>
                <a:t>network</a:t>
              </a:r>
              <a:endParaRPr lang="en-US" sz="2000"/>
            </a:p>
            <a:p>
              <a:pPr algn="ctr"/>
              <a:r>
                <a:rPr lang="en-US" sz="2000"/>
                <a:t>data link</a:t>
              </a:r>
            </a:p>
            <a:p>
              <a:pPr algn="ctr"/>
              <a:r>
                <a:rPr lang="en-US" sz="2000"/>
                <a:t>physical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4233" name="Line 115"/>
            <p:cNvSpPr>
              <a:spLocks noChangeShapeType="1"/>
            </p:cNvSpPr>
            <p:nvPr/>
          </p:nvSpPr>
          <p:spPr bwMode="auto">
            <a:xfrm>
              <a:off x="2997" y="1194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4" name="Line 116"/>
            <p:cNvSpPr>
              <a:spLocks noChangeShapeType="1"/>
            </p:cNvSpPr>
            <p:nvPr/>
          </p:nvSpPr>
          <p:spPr bwMode="auto">
            <a:xfrm>
              <a:off x="3003" y="1290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5" name="Line 117"/>
            <p:cNvSpPr>
              <a:spLocks noChangeShapeType="1"/>
            </p:cNvSpPr>
            <p:nvPr/>
          </p:nvSpPr>
          <p:spPr bwMode="auto">
            <a:xfrm>
              <a:off x="3003" y="1374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6" name="Line 118"/>
            <p:cNvSpPr>
              <a:spLocks noChangeShapeType="1"/>
            </p:cNvSpPr>
            <p:nvPr/>
          </p:nvSpPr>
          <p:spPr bwMode="auto">
            <a:xfrm>
              <a:off x="3003" y="1092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7" name="Line 119"/>
          <p:cNvSpPr>
            <a:spLocks noChangeShapeType="1"/>
          </p:cNvSpPr>
          <p:nvPr/>
        </p:nvSpPr>
        <p:spPr bwMode="auto">
          <a:xfrm rot="-5400000" flipH="1" flipV="1">
            <a:off x="6702425" y="4843462"/>
            <a:ext cx="6350" cy="140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736" name="Text Box 120"/>
          <p:cNvSpPr txBox="1">
            <a:spLocks noChangeArrowheads="1"/>
          </p:cNvSpPr>
          <p:nvPr/>
        </p:nvSpPr>
        <p:spPr bwMode="auto">
          <a:xfrm>
            <a:off x="1998663" y="4786312"/>
            <a:ext cx="1497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1. Send data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738" name="Text Box 122"/>
          <p:cNvSpPr txBox="1">
            <a:spLocks noChangeArrowheads="1"/>
          </p:cNvSpPr>
          <p:nvPr/>
        </p:nvSpPr>
        <p:spPr bwMode="auto">
          <a:xfrm>
            <a:off x="5618163" y="4852987"/>
            <a:ext cx="180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2. Receive data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110" name="Freeform 172"/>
          <p:cNvSpPr>
            <a:spLocks/>
          </p:cNvSpPr>
          <p:nvPr/>
        </p:nvSpPr>
        <p:spPr bwMode="auto">
          <a:xfrm>
            <a:off x="2028825" y="4754562"/>
            <a:ext cx="304800" cy="657225"/>
          </a:xfrm>
          <a:custGeom>
            <a:avLst/>
            <a:gdLst>
              <a:gd name="T0" fmla="*/ 0 w 192"/>
              <a:gd name="T1" fmla="*/ 0 h 414"/>
              <a:gd name="T2" fmla="*/ 0 w 192"/>
              <a:gd name="T3" fmla="*/ 414 h 414"/>
              <a:gd name="T4" fmla="*/ 192 w 192"/>
              <a:gd name="T5" fmla="*/ 408 h 414"/>
              <a:gd name="T6" fmla="*/ 0 60000 65536"/>
              <a:gd name="T7" fmla="*/ 0 60000 65536"/>
              <a:gd name="T8" fmla="*/ 0 60000 65536"/>
              <a:gd name="T9" fmla="*/ 0 w 192"/>
              <a:gd name="T10" fmla="*/ 0 h 414"/>
              <a:gd name="T11" fmla="*/ 192 w 192"/>
              <a:gd name="T12" fmla="*/ 414 h 4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414">
                <a:moveTo>
                  <a:pt x="0" y="0"/>
                </a:moveTo>
                <a:lnTo>
                  <a:pt x="0" y="414"/>
                </a:lnTo>
                <a:lnTo>
                  <a:pt x="192" y="408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Freeform 173"/>
          <p:cNvSpPr>
            <a:spLocks/>
          </p:cNvSpPr>
          <p:nvPr/>
        </p:nvSpPr>
        <p:spPr bwMode="auto">
          <a:xfrm>
            <a:off x="6662738" y="5197475"/>
            <a:ext cx="609600" cy="295275"/>
          </a:xfrm>
          <a:custGeom>
            <a:avLst/>
            <a:gdLst>
              <a:gd name="T0" fmla="*/ 0 w 384"/>
              <a:gd name="T1" fmla="*/ 186 h 186"/>
              <a:gd name="T2" fmla="*/ 384 w 384"/>
              <a:gd name="T3" fmla="*/ 186 h 186"/>
              <a:gd name="T4" fmla="*/ 384 w 384"/>
              <a:gd name="T5" fmla="*/ 0 h 186"/>
              <a:gd name="T6" fmla="*/ 0 60000 65536"/>
              <a:gd name="T7" fmla="*/ 0 60000 65536"/>
              <a:gd name="T8" fmla="*/ 0 60000 65536"/>
              <a:gd name="T9" fmla="*/ 0 w 384"/>
              <a:gd name="T10" fmla="*/ 0 h 186"/>
              <a:gd name="T11" fmla="*/ 384 w 384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186">
                <a:moveTo>
                  <a:pt x="0" y="186"/>
                </a:moveTo>
                <a:lnTo>
                  <a:pt x="384" y="186"/>
                </a:lnTo>
                <a:lnTo>
                  <a:pt x="384" y="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77"/>
          <p:cNvGrpSpPr>
            <a:grpSpLocks/>
          </p:cNvGrpSpPr>
          <p:nvPr/>
        </p:nvGrpSpPr>
        <p:grpSpPr bwMode="auto">
          <a:xfrm>
            <a:off x="2386013" y="5192712"/>
            <a:ext cx="361950" cy="261938"/>
            <a:chOff x="1548" y="3723"/>
            <a:chExt cx="228" cy="165"/>
          </a:xfrm>
        </p:grpSpPr>
        <p:sp>
          <p:nvSpPr>
            <p:cNvPr id="4226" name="Rectangle 175"/>
            <p:cNvSpPr>
              <a:spLocks noChangeArrowheads="1"/>
            </p:cNvSpPr>
            <p:nvPr/>
          </p:nvSpPr>
          <p:spPr bwMode="auto">
            <a:xfrm>
              <a:off x="1563" y="3723"/>
              <a:ext cx="102" cy="15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7" name="Rectangle 174"/>
            <p:cNvSpPr>
              <a:spLocks noChangeArrowheads="1"/>
            </p:cNvSpPr>
            <p:nvPr/>
          </p:nvSpPr>
          <p:spPr bwMode="auto">
            <a:xfrm>
              <a:off x="1548" y="3738"/>
              <a:ext cx="102" cy="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8" name="Line 176"/>
            <p:cNvSpPr>
              <a:spLocks noChangeShapeType="1"/>
            </p:cNvSpPr>
            <p:nvPr/>
          </p:nvSpPr>
          <p:spPr bwMode="auto">
            <a:xfrm>
              <a:off x="1650" y="3816"/>
              <a:ext cx="12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98"/>
          <p:cNvGrpSpPr>
            <a:grpSpLocks/>
          </p:cNvGrpSpPr>
          <p:nvPr/>
        </p:nvGrpSpPr>
        <p:grpSpPr bwMode="auto">
          <a:xfrm>
            <a:off x="3176588" y="4918075"/>
            <a:ext cx="3024187" cy="1481137"/>
            <a:chOff x="2001" y="3199"/>
            <a:chExt cx="1905" cy="933"/>
          </a:xfrm>
        </p:grpSpPr>
        <p:sp>
          <p:nvSpPr>
            <p:cNvPr id="4118" name="Freeform 4"/>
            <p:cNvSpPr>
              <a:spLocks/>
            </p:cNvSpPr>
            <p:nvPr/>
          </p:nvSpPr>
          <p:spPr bwMode="auto">
            <a:xfrm>
              <a:off x="2112" y="3199"/>
              <a:ext cx="1794" cy="933"/>
            </a:xfrm>
            <a:custGeom>
              <a:avLst/>
              <a:gdLst>
                <a:gd name="T0" fmla="*/ 6 w 1794"/>
                <a:gd name="T1" fmla="*/ 483 h 933"/>
                <a:gd name="T2" fmla="*/ 108 w 1794"/>
                <a:gd name="T3" fmla="*/ 125 h 933"/>
                <a:gd name="T4" fmla="*/ 559 w 1794"/>
                <a:gd name="T5" fmla="*/ 100 h 933"/>
                <a:gd name="T6" fmla="*/ 1128 w 1794"/>
                <a:gd name="T7" fmla="*/ 29 h 933"/>
                <a:gd name="T8" fmla="*/ 1716 w 1794"/>
                <a:gd name="T9" fmla="*/ 275 h 933"/>
                <a:gd name="T10" fmla="*/ 1596 w 1794"/>
                <a:gd name="T11" fmla="*/ 827 h 933"/>
                <a:gd name="T12" fmla="*/ 1380 w 1794"/>
                <a:gd name="T13" fmla="*/ 911 h 933"/>
                <a:gd name="T14" fmla="*/ 840 w 1794"/>
                <a:gd name="T15" fmla="*/ 929 h 933"/>
                <a:gd name="T16" fmla="*/ 414 w 1794"/>
                <a:gd name="T17" fmla="*/ 911 h 933"/>
                <a:gd name="T18" fmla="*/ 143 w 1794"/>
                <a:gd name="T19" fmla="*/ 832 h 933"/>
                <a:gd name="T20" fmla="*/ 6 w 1794"/>
                <a:gd name="T21" fmla="*/ 483 h 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4"/>
                <a:gd name="T34" fmla="*/ 0 h 933"/>
                <a:gd name="T35" fmla="*/ 1794 w 1794"/>
                <a:gd name="T36" fmla="*/ 933 h 9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9" name="Freeform 6"/>
            <p:cNvSpPr>
              <a:spLocks/>
            </p:cNvSpPr>
            <p:nvPr/>
          </p:nvSpPr>
          <p:spPr bwMode="auto">
            <a:xfrm>
              <a:off x="2514" y="3384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2203" y="3494"/>
              <a:ext cx="316" cy="147"/>
              <a:chOff x="3600" y="219"/>
              <a:chExt cx="360" cy="175"/>
            </a:xfrm>
          </p:grpSpPr>
          <p:sp>
            <p:nvSpPr>
              <p:cNvPr id="4213" name="Oval 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4" name="Line 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5" name="Line 1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6" name="Rectangle 1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217" name="Oval 1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1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223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24" name="Line 1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25" name="Line 1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1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22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21" name="Line 1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22" name="Line 2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" name="Group 21"/>
            <p:cNvGrpSpPr>
              <a:grpSpLocks/>
            </p:cNvGrpSpPr>
            <p:nvPr/>
          </p:nvGrpSpPr>
          <p:grpSpPr bwMode="auto">
            <a:xfrm>
              <a:off x="2425" y="3896"/>
              <a:ext cx="316" cy="147"/>
              <a:chOff x="3600" y="219"/>
              <a:chExt cx="360" cy="175"/>
            </a:xfrm>
          </p:grpSpPr>
          <p:sp>
            <p:nvSpPr>
              <p:cNvPr id="4200" name="Oval 2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1" name="Line 2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2" name="Line 2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3" name="Rectangle 2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204" name="Oval 2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" name="Group 2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210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11" name="Line 2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12" name="Line 3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207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8" name="Line 3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9" name="Line 3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2850" y="3302"/>
              <a:ext cx="316" cy="147"/>
              <a:chOff x="3600" y="219"/>
              <a:chExt cx="360" cy="175"/>
            </a:xfrm>
          </p:grpSpPr>
          <p:sp>
            <p:nvSpPr>
              <p:cNvPr id="4187" name="Oval 3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8" name="Line 3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9" name="Line 3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0" name="Rectangle 3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191" name="Oval 4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" name="Group 4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197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98" name="Line 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99" name="Line 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4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194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95" name="Line 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96" name="Line 4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2801" y="3721"/>
              <a:ext cx="315" cy="147"/>
              <a:chOff x="3600" y="219"/>
              <a:chExt cx="360" cy="175"/>
            </a:xfrm>
          </p:grpSpPr>
          <p:sp>
            <p:nvSpPr>
              <p:cNvPr id="4174" name="Oval 5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5" name="Line 5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6" name="Line 5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7" name="Rectangle 5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178" name="Oval 5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" name="Group 5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184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85" name="Line 5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86" name="Line 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5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181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82" name="Line 6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83" name="Line 6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" name="Group 63"/>
            <p:cNvGrpSpPr>
              <a:grpSpLocks/>
            </p:cNvGrpSpPr>
            <p:nvPr/>
          </p:nvGrpSpPr>
          <p:grpSpPr bwMode="auto">
            <a:xfrm>
              <a:off x="3201" y="3908"/>
              <a:ext cx="316" cy="147"/>
              <a:chOff x="3600" y="219"/>
              <a:chExt cx="360" cy="175"/>
            </a:xfrm>
          </p:grpSpPr>
          <p:sp>
            <p:nvSpPr>
              <p:cNvPr id="4161" name="Oval 6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2" name="Line 6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3" name="Line 6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4" name="Rectangle 6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165" name="Oval 6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" name="Group 6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171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72" name="Line 7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73" name="Line 7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7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168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69" name="Line 7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70" name="Line 7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" name="Group 77"/>
            <p:cNvGrpSpPr>
              <a:grpSpLocks/>
            </p:cNvGrpSpPr>
            <p:nvPr/>
          </p:nvGrpSpPr>
          <p:grpSpPr bwMode="auto">
            <a:xfrm>
              <a:off x="3481" y="3495"/>
              <a:ext cx="316" cy="147"/>
              <a:chOff x="3600" y="219"/>
              <a:chExt cx="360" cy="175"/>
            </a:xfrm>
          </p:grpSpPr>
          <p:sp>
            <p:nvSpPr>
              <p:cNvPr id="4148" name="Oval 7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9" name="Line 7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0" name="Line 8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1" name="Rectangle 8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152" name="Oval 8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" name="Group 8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158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9" name="Line 8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60" name="Line 8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8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155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6" name="Line 8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7" name="Line 9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126" name="Freeform 102"/>
            <p:cNvSpPr>
              <a:spLocks/>
            </p:cNvSpPr>
            <p:nvPr/>
          </p:nvSpPr>
          <p:spPr bwMode="auto">
            <a:xfrm>
              <a:off x="3170" y="3380"/>
              <a:ext cx="318" cy="194"/>
            </a:xfrm>
            <a:custGeom>
              <a:avLst/>
              <a:gdLst>
                <a:gd name="T0" fmla="*/ 0 w 318"/>
                <a:gd name="T1" fmla="*/ 0 h 194"/>
                <a:gd name="T2" fmla="*/ 318 w 318"/>
                <a:gd name="T3" fmla="*/ 194 h 194"/>
                <a:gd name="T4" fmla="*/ 0 60000 65536"/>
                <a:gd name="T5" fmla="*/ 0 60000 65536"/>
                <a:gd name="T6" fmla="*/ 0 w 318"/>
                <a:gd name="T7" fmla="*/ 0 h 194"/>
                <a:gd name="T8" fmla="*/ 318 w 318"/>
                <a:gd name="T9" fmla="*/ 194 h 1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8" h="194">
                  <a:moveTo>
                    <a:pt x="0" y="0"/>
                  </a:moveTo>
                  <a:lnTo>
                    <a:pt x="318" y="19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7" name="Freeform 103"/>
            <p:cNvSpPr>
              <a:spLocks/>
            </p:cNvSpPr>
            <p:nvPr/>
          </p:nvSpPr>
          <p:spPr bwMode="auto">
            <a:xfrm>
              <a:off x="2499" y="3627"/>
              <a:ext cx="303" cy="150"/>
            </a:xfrm>
            <a:custGeom>
              <a:avLst/>
              <a:gdLst>
                <a:gd name="T0" fmla="*/ 0 w 294"/>
                <a:gd name="T1" fmla="*/ 0 h 174"/>
                <a:gd name="T2" fmla="*/ 294 w 294"/>
                <a:gd name="T3" fmla="*/ 174 h 174"/>
                <a:gd name="T4" fmla="*/ 0 60000 65536"/>
                <a:gd name="T5" fmla="*/ 0 60000 65536"/>
                <a:gd name="T6" fmla="*/ 0 w 294"/>
                <a:gd name="T7" fmla="*/ 0 h 174"/>
                <a:gd name="T8" fmla="*/ 294 w 294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4" h="174">
                  <a:moveTo>
                    <a:pt x="0" y="0"/>
                  </a:moveTo>
                  <a:lnTo>
                    <a:pt x="294" y="17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" name="Freeform 104"/>
            <p:cNvSpPr>
              <a:spLocks/>
            </p:cNvSpPr>
            <p:nvPr/>
          </p:nvSpPr>
          <p:spPr bwMode="auto">
            <a:xfrm>
              <a:off x="3096" y="3612"/>
              <a:ext cx="396" cy="156"/>
            </a:xfrm>
            <a:custGeom>
              <a:avLst/>
              <a:gdLst>
                <a:gd name="T0" fmla="*/ 0 w 378"/>
                <a:gd name="T1" fmla="*/ 174 h 174"/>
                <a:gd name="T2" fmla="*/ 378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9" name="Freeform 105"/>
            <p:cNvSpPr>
              <a:spLocks/>
            </p:cNvSpPr>
            <p:nvPr/>
          </p:nvSpPr>
          <p:spPr bwMode="auto">
            <a:xfrm>
              <a:off x="3516" y="3646"/>
              <a:ext cx="130" cy="320"/>
            </a:xfrm>
            <a:custGeom>
              <a:avLst/>
              <a:gdLst>
                <a:gd name="T0" fmla="*/ 0 w 118"/>
                <a:gd name="T1" fmla="*/ 500 h 500"/>
                <a:gd name="T2" fmla="*/ 118 w 118"/>
                <a:gd name="T3" fmla="*/ 0 h 500"/>
                <a:gd name="T4" fmla="*/ 0 60000 65536"/>
                <a:gd name="T5" fmla="*/ 0 60000 65536"/>
                <a:gd name="T6" fmla="*/ 0 w 118"/>
                <a:gd name="T7" fmla="*/ 0 h 500"/>
                <a:gd name="T8" fmla="*/ 118 w 118"/>
                <a:gd name="T9" fmla="*/ 500 h 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8" h="500">
                  <a:moveTo>
                    <a:pt x="0" y="500"/>
                  </a:moveTo>
                  <a:lnTo>
                    <a:pt x="11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0" name="Freeform 106"/>
            <p:cNvSpPr>
              <a:spLocks/>
            </p:cNvSpPr>
            <p:nvPr/>
          </p:nvSpPr>
          <p:spPr bwMode="auto">
            <a:xfrm>
              <a:off x="2738" y="3982"/>
              <a:ext cx="464" cy="47"/>
            </a:xfrm>
            <a:custGeom>
              <a:avLst/>
              <a:gdLst>
                <a:gd name="T0" fmla="*/ 370 w 370"/>
                <a:gd name="T1" fmla="*/ 32 h 32"/>
                <a:gd name="T2" fmla="*/ 0 w 370"/>
                <a:gd name="T3" fmla="*/ 0 h 32"/>
                <a:gd name="T4" fmla="*/ 0 60000 65536"/>
                <a:gd name="T5" fmla="*/ 0 60000 65536"/>
                <a:gd name="T6" fmla="*/ 0 w 370"/>
                <a:gd name="T7" fmla="*/ 0 h 32"/>
                <a:gd name="T8" fmla="*/ 370 w 370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0" h="32">
                  <a:moveTo>
                    <a:pt x="370" y="3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1" name="Freeform 107"/>
            <p:cNvSpPr>
              <a:spLocks/>
            </p:cNvSpPr>
            <p:nvPr/>
          </p:nvSpPr>
          <p:spPr bwMode="auto">
            <a:xfrm>
              <a:off x="2400" y="3642"/>
              <a:ext cx="122" cy="268"/>
            </a:xfrm>
            <a:custGeom>
              <a:avLst/>
              <a:gdLst>
                <a:gd name="T0" fmla="*/ 162 w 176"/>
                <a:gd name="T1" fmla="*/ 408 h 412"/>
                <a:gd name="T2" fmla="*/ 176 w 176"/>
                <a:gd name="T3" fmla="*/ 412 h 412"/>
                <a:gd name="T4" fmla="*/ 0 w 176"/>
                <a:gd name="T5" fmla="*/ 0 h 412"/>
                <a:gd name="T6" fmla="*/ 0 60000 65536"/>
                <a:gd name="T7" fmla="*/ 0 60000 65536"/>
                <a:gd name="T8" fmla="*/ 0 60000 65536"/>
                <a:gd name="T9" fmla="*/ 0 w 176"/>
                <a:gd name="T10" fmla="*/ 0 h 412"/>
                <a:gd name="T11" fmla="*/ 176 w 176"/>
                <a:gd name="T12" fmla="*/ 412 h 4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12">
                  <a:moveTo>
                    <a:pt x="162" y="408"/>
                  </a:moveTo>
                  <a:lnTo>
                    <a:pt x="176" y="4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" name="Group 178"/>
            <p:cNvGrpSpPr>
              <a:grpSpLocks/>
            </p:cNvGrpSpPr>
            <p:nvPr/>
          </p:nvGrpSpPr>
          <p:grpSpPr bwMode="auto">
            <a:xfrm>
              <a:off x="2001" y="3375"/>
              <a:ext cx="228" cy="165"/>
              <a:chOff x="1548" y="3723"/>
              <a:chExt cx="228" cy="165"/>
            </a:xfrm>
          </p:grpSpPr>
          <p:sp>
            <p:nvSpPr>
              <p:cNvPr id="4145" name="Rectangle 179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6" name="Rectangle 180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7" name="Line 181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" name="Group 182"/>
            <p:cNvGrpSpPr>
              <a:grpSpLocks/>
            </p:cNvGrpSpPr>
            <p:nvPr/>
          </p:nvGrpSpPr>
          <p:grpSpPr bwMode="auto">
            <a:xfrm>
              <a:off x="3180" y="3306"/>
              <a:ext cx="228" cy="165"/>
              <a:chOff x="1548" y="3723"/>
              <a:chExt cx="228" cy="165"/>
            </a:xfrm>
          </p:grpSpPr>
          <p:sp>
            <p:nvSpPr>
              <p:cNvPr id="4142" name="Rectangle 183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3" name="Rectangle 184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4" name="Line 185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186"/>
            <p:cNvGrpSpPr>
              <a:grpSpLocks/>
            </p:cNvGrpSpPr>
            <p:nvPr/>
          </p:nvGrpSpPr>
          <p:grpSpPr bwMode="auto">
            <a:xfrm>
              <a:off x="2850" y="3897"/>
              <a:ext cx="228" cy="165"/>
              <a:chOff x="1548" y="3723"/>
              <a:chExt cx="228" cy="165"/>
            </a:xfrm>
          </p:grpSpPr>
          <p:sp>
            <p:nvSpPr>
              <p:cNvPr id="4139" name="Rectangle 187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0" name="Rectangle 188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1" name="Line 189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" name="Group 190"/>
            <p:cNvGrpSpPr>
              <a:grpSpLocks/>
            </p:cNvGrpSpPr>
            <p:nvPr/>
          </p:nvGrpSpPr>
          <p:grpSpPr bwMode="auto">
            <a:xfrm>
              <a:off x="2586" y="3597"/>
              <a:ext cx="228" cy="165"/>
              <a:chOff x="1548" y="3723"/>
              <a:chExt cx="228" cy="165"/>
            </a:xfrm>
          </p:grpSpPr>
          <p:sp>
            <p:nvSpPr>
              <p:cNvPr id="4136" name="Rectangle 191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" name="Rectangle 192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8" name="Line 193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" name="Group 194"/>
          <p:cNvGrpSpPr>
            <a:grpSpLocks/>
          </p:cNvGrpSpPr>
          <p:nvPr/>
        </p:nvGrpSpPr>
        <p:grpSpPr bwMode="auto">
          <a:xfrm>
            <a:off x="6457950" y="5273675"/>
            <a:ext cx="361950" cy="261937"/>
            <a:chOff x="1548" y="3723"/>
            <a:chExt cx="228" cy="165"/>
          </a:xfrm>
        </p:grpSpPr>
        <p:sp>
          <p:nvSpPr>
            <p:cNvPr id="4115" name="Rectangle 195"/>
            <p:cNvSpPr>
              <a:spLocks noChangeArrowheads="1"/>
            </p:cNvSpPr>
            <p:nvPr/>
          </p:nvSpPr>
          <p:spPr bwMode="auto">
            <a:xfrm>
              <a:off x="1563" y="3723"/>
              <a:ext cx="102" cy="15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6" name="Rectangle 196"/>
            <p:cNvSpPr>
              <a:spLocks noChangeArrowheads="1"/>
            </p:cNvSpPr>
            <p:nvPr/>
          </p:nvSpPr>
          <p:spPr bwMode="auto">
            <a:xfrm>
              <a:off x="1548" y="3738"/>
              <a:ext cx="102" cy="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7" name="Line 197"/>
            <p:cNvSpPr>
              <a:spLocks noChangeShapeType="1"/>
            </p:cNvSpPr>
            <p:nvPr/>
          </p:nvSpPr>
          <p:spPr bwMode="auto">
            <a:xfrm>
              <a:off x="1650" y="3816"/>
              <a:ext cx="12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1" name="TextBox 150"/>
          <p:cNvSpPr txBox="1">
            <a:spLocks noChangeArrowheads="1"/>
          </p:cNvSpPr>
          <p:nvPr/>
        </p:nvSpPr>
        <p:spPr>
          <a:xfrm>
            <a:off x="381000" y="1219200"/>
            <a:ext cx="8229600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هیچ گونه برقراری ارتباطی در لایه شبکه انجام نمی گیرد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fa-IR" sz="1600" b="1" dirty="0" smtClean="0">
                <a:cs typeface="B Nazanin" pitchFamily="2" charset="-78"/>
              </a:rPr>
              <a:t>مسیریابها هیچگونه اطلاعات ”حالتی“ را در مورد ارتباط انتها به انتها نگهداری نمی نمایند.</a:t>
            </a:r>
          </a:p>
          <a:p>
            <a:pPr marL="800100" lvl="1" indent="-342900" algn="r" rtl="1">
              <a:lnSpc>
                <a:spcPct val="150000"/>
              </a:lnSpc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fa-IR" sz="1600" b="1" dirty="0" smtClean="0">
                <a:cs typeface="B Nazanin" pitchFamily="2" charset="-78"/>
              </a:rPr>
              <a:t>در واقع هیچگونه مفهومی بعنوان ”ارتباط“ در لایه شبکه وجود ندارد.</a:t>
            </a:r>
            <a:endParaRPr lang="en-US" sz="1600" b="1" dirty="0" smtClean="0"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بسته ها بر اساس آدرس های میزبان مقصد هدایت</a:t>
            </a:r>
            <a:r>
              <a:rPr kumimoji="0" lang="fa-IR" sz="16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می شوند.</a:t>
            </a:r>
          </a:p>
          <a:p>
            <a:pPr marL="800100" lvl="1" indent="-342900" algn="r" rtl="1">
              <a:lnSpc>
                <a:spcPct val="150000"/>
              </a:lnSpc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fa-IR" sz="1600" b="1" noProof="0" dirty="0" smtClean="0">
                <a:cs typeface="B Nazanin" pitchFamily="2" charset="-78"/>
              </a:rPr>
              <a:t>بسته های بین یک مسیر مبدا تا مقصدی ممکن است از مسیرهای متفاوتی عبور نمایند.</a:t>
            </a:r>
            <a:endParaRPr kumimoji="0" lang="fa-I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736" grpId="0" autoUpdateAnimBg="0"/>
      <p:bldP spid="11173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96962"/>
          </a:xfrm>
        </p:spPr>
        <p:txBody>
          <a:bodyPr>
            <a:noAutofit/>
          </a:bodyPr>
          <a:lstStyle/>
          <a:p>
            <a:pPr rtl="1"/>
            <a:r>
              <a:rPr lang="en-US" sz="3200" b="1" dirty="0" smtClean="0">
                <a:solidFill>
                  <a:srgbClr val="0808B8"/>
                </a:solidFill>
                <a:cs typeface="B Titr" pitchFamily="2" charset="-78"/>
              </a:rPr>
              <a:t>Datagram or VC network: why?</a:t>
            </a: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/>
            </a:r>
            <a:b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</a:b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>شبکه دیتاگرامی یا مدار مجازی؟</a:t>
            </a:r>
            <a:endParaRPr lang="en-US" sz="3600" b="1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2526-DE8F-493D-94D0-CD7917BC3563}" type="slidenum">
              <a:rPr lang="en-US"/>
              <a:pPr/>
              <a:t>14</a:t>
            </a:fld>
            <a:endParaRPr lang="en-US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648200" y="1447800"/>
            <a:ext cx="42672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اینترنت</a:t>
            </a:r>
            <a:r>
              <a:rPr kumimoji="0" lang="fa-IR" sz="20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(دیتاگرام)</a:t>
            </a:r>
          </a:p>
          <a:p>
            <a:pPr marL="342900" marR="0" lvl="0" indent="-342900" algn="r" defTabSz="914400" rtl="1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تبادل اطلاعات بین کامپیوترها می باشد.</a:t>
            </a:r>
          </a:p>
          <a:p>
            <a:pPr marL="463550" lvl="1" indent="-6350" algn="r" rtl="1">
              <a:lnSpc>
                <a:spcPct val="110000"/>
              </a:lnSpc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fa-IR" sz="2000" b="1" dirty="0" smtClean="0">
                <a:cs typeface="B Nazanin" pitchFamily="2" charset="-78"/>
              </a:rPr>
              <a:t> </a:t>
            </a:r>
            <a:r>
              <a:rPr lang="fa-IR" b="1" dirty="0" smtClean="0">
                <a:cs typeface="B Nazanin" pitchFamily="2" charset="-78"/>
              </a:rPr>
              <a:t>سرویس الاستیک مورد نیاز است و محدودیت زمانی دقیقی نیاز نیست.</a:t>
            </a: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lvl="0" indent="-342900" algn="r" rtl="1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fa-IR" sz="2000" b="1" dirty="0" smtClean="0">
                <a:cs typeface="B Nazanin" pitchFamily="2" charset="-78"/>
              </a:rPr>
              <a:t>سیستم های پایانی (کامپیوترها) هوشمند هستند:</a:t>
            </a:r>
          </a:p>
          <a:p>
            <a:pPr marL="398463" lvl="1" indent="58738" algn="r" rtl="1">
              <a:lnSpc>
                <a:spcPct val="110000"/>
              </a:lnSpc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fa-IR" sz="2000" b="1" dirty="0" smtClean="0">
                <a:cs typeface="B Nazanin" pitchFamily="2" charset="-78"/>
              </a:rPr>
              <a:t> </a:t>
            </a:r>
            <a:r>
              <a:rPr lang="fa-IR" b="1" dirty="0" smtClean="0">
                <a:cs typeface="B Nazanin" pitchFamily="2" charset="-78"/>
              </a:rPr>
              <a:t>قابلیت کنترل و خطایابی دارند</a:t>
            </a:r>
          </a:p>
          <a:p>
            <a:pPr marL="398463" lvl="1" indent="58738" algn="r" rtl="1">
              <a:lnSpc>
                <a:spcPct val="110000"/>
              </a:lnSpc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fa-IR" b="1" dirty="0" smtClean="0">
                <a:cs typeface="B Nazanin" pitchFamily="2" charset="-78"/>
              </a:rPr>
              <a:t> هستۀ شبکه ساده بوده و پیچیدگی در مرزها می باشد</a:t>
            </a:r>
          </a:p>
          <a:p>
            <a:pPr marL="342900" marR="0" lvl="0" indent="-342900" algn="r" defTabSz="914400" rtl="1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fa-IR" sz="2000" b="1" dirty="0" smtClean="0">
                <a:cs typeface="B Nazanin" pitchFamily="2" charset="-78"/>
              </a:rPr>
              <a:t>انواع مختلفی از لینک موجود است</a:t>
            </a:r>
          </a:p>
          <a:p>
            <a:pPr marL="800100" lvl="1" indent="-342900" algn="r" rtl="1">
              <a:lnSpc>
                <a:spcPct val="110000"/>
              </a:lnSpc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fa-IR" b="1" dirty="0" smtClean="0">
                <a:cs typeface="B Nazanin" pitchFamily="2" charset="-78"/>
              </a:rPr>
              <a:t>هر کدام مشخصات خاصی دارند</a:t>
            </a:r>
          </a:p>
          <a:p>
            <a:pPr marL="800100" lvl="1" indent="-342900" algn="r" rtl="1">
              <a:lnSpc>
                <a:spcPct val="110000"/>
              </a:lnSpc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fa-IR" b="1" dirty="0" smtClean="0">
                <a:cs typeface="B Nazanin" pitchFamily="2" charset="-78"/>
              </a:rPr>
              <a:t>ارائه سرویس یکسانی دشوار است.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228600" y="1524000"/>
            <a:ext cx="4267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ATM(VC)</a:t>
            </a:r>
            <a:endParaRPr kumimoji="0" lang="fa-IR" sz="2000" b="1" i="0" u="sng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با تلفن ها سروکار دارد.</a:t>
            </a:r>
          </a:p>
          <a:p>
            <a:pPr marL="342900" lvl="0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fa-IR" sz="2000" b="1" dirty="0" smtClean="0">
                <a:cs typeface="B Nazanin" pitchFamily="2" charset="-78"/>
              </a:rPr>
              <a:t>مکالمات انسانی :</a:t>
            </a:r>
          </a:p>
          <a:p>
            <a:pPr marL="398463" lvl="1" indent="58738" algn="r" rtl="1">
              <a:lnSpc>
                <a:spcPct val="150000"/>
              </a:lnSpc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fa-IR" b="1" dirty="0" smtClean="0">
                <a:cs typeface="B Nazanin" pitchFamily="2" charset="-78"/>
              </a:rPr>
              <a:t> نیاز به زمانبندی دقیقی دارد و قابلیت اطمینان بالایی نیاز است.</a:t>
            </a:r>
          </a:p>
          <a:p>
            <a:pPr marL="398463" lvl="1" indent="58738" algn="r" rtl="1">
              <a:lnSpc>
                <a:spcPct val="150000"/>
              </a:lnSpc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fa-IR" b="1" dirty="0" smtClean="0">
                <a:cs typeface="B Nazanin" pitchFamily="2" charset="-78"/>
              </a:rPr>
              <a:t> نیاز به  سرویس های تضمین شده می باشد.</a:t>
            </a:r>
            <a:endParaRPr lang="fa-IR" sz="1600" b="1" dirty="0" smtClean="0"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fa-IR" sz="2000" b="1" dirty="0" smtClean="0">
                <a:cs typeface="B Nazanin" pitchFamily="2" charset="-78"/>
              </a:rPr>
              <a:t>سیستم های پایانی ”غیر هوشمند“ هستند</a:t>
            </a:r>
          </a:p>
          <a:p>
            <a:pPr marL="800100" lvl="1" indent="-342900" algn="r" rtl="1">
              <a:lnSpc>
                <a:spcPct val="150000"/>
              </a:lnSpc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fa-IR" b="1" dirty="0" smtClean="0">
                <a:cs typeface="B Nazanin" pitchFamily="2" charset="-78"/>
              </a:rPr>
              <a:t>شامل تلفن ها</a:t>
            </a:r>
          </a:p>
          <a:p>
            <a:pPr marL="800100" lvl="1" indent="-342900" algn="r" rtl="1">
              <a:lnSpc>
                <a:spcPct val="150000"/>
              </a:lnSpc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fa-IR" b="1" dirty="0" smtClean="0">
                <a:cs typeface="B Nazanin" pitchFamily="2" charset="-78"/>
              </a:rPr>
              <a:t>پیچیدگی در درون (هسته) شبکه می باشد.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0808B8"/>
                </a:solidFill>
                <a:cs typeface="B Titr" pitchFamily="2" charset="-78"/>
              </a:rPr>
              <a:t>فصل چهارم – لایه شبکه</a:t>
            </a:r>
            <a:endParaRPr lang="en-US" sz="3600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2526-DE8F-493D-94D0-CD7917BC3563}" type="slidenum">
              <a:rPr lang="en-US"/>
              <a:pPr/>
              <a:t>15</a:t>
            </a:fld>
            <a:endParaRPr lang="en-US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533400" y="1600200"/>
            <a:ext cx="38100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4. 1 Introduction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2400" dirty="0">
                <a:latin typeface="Comic Sans MS" pitchFamily="66" charset="0"/>
              </a:rPr>
              <a:t>4.2 Virtual circuit and datagram networks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4.3 What’s inside a router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4.4 IP: Internet Protocol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Datagram format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IPv4 addressing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ICMP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IPv6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4495800" y="1600200"/>
            <a:ext cx="38100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4.5 Routing algorithms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Link state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Distance Vector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Hierarchical routing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4.6 Routing in the Internet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RIP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OSPF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BGP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4.7 Broadcast and multicast routing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76200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808B8"/>
                </a:solidFill>
                <a:cs typeface="B Titr" pitchFamily="2" charset="-78"/>
              </a:rPr>
              <a:t>Router Architecture Overview</a:t>
            </a:r>
            <a:r>
              <a:rPr lang="fa-IR" sz="3200" dirty="0" smtClean="0">
                <a:solidFill>
                  <a:srgbClr val="0808B8"/>
                </a:solidFill>
                <a:cs typeface="B Titr" pitchFamily="2" charset="-78"/>
              </a:rPr>
              <a:t/>
            </a:r>
            <a:br>
              <a:rPr lang="fa-IR" sz="3200" dirty="0" smtClean="0">
                <a:solidFill>
                  <a:srgbClr val="0808B8"/>
                </a:solidFill>
                <a:cs typeface="B Titr" pitchFamily="2" charset="-78"/>
              </a:rPr>
            </a:b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>نگاه کلی بر معماری مسیریاب</a:t>
            </a:r>
            <a:endParaRPr lang="en-US" sz="4000" b="1" dirty="0" smtClean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410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4-</a:t>
            </a:r>
            <a:fld id="{8F6E920B-72DE-4E3A-B6BC-C8339BBE0AB7}" type="slidenum">
              <a:rPr lang="en-US"/>
              <a:pPr/>
              <a:t>16</a:t>
            </a:fld>
            <a:endParaRPr lang="en-US"/>
          </a:p>
        </p:txBody>
      </p:sp>
      <p:sp>
        <p:nvSpPr>
          <p:cNvPr id="151" name="TextBox 150"/>
          <p:cNvSpPr txBox="1">
            <a:spLocks noChangeArrowheads="1"/>
          </p:cNvSpPr>
          <p:nvPr/>
        </p:nvSpPr>
        <p:spPr>
          <a:xfrm>
            <a:off x="381000" y="1066800"/>
            <a:ext cx="82296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دو کارکرد کلیدی مسیریاب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fa-IR" sz="1600" b="1" dirty="0" smtClean="0">
                <a:cs typeface="B Nazanin" pitchFamily="2" charset="-78"/>
              </a:rPr>
              <a:t>اجرای الگوریتم های مسیریابی / پروتکل هایی نظیر </a:t>
            </a:r>
            <a:r>
              <a:rPr lang="en-US" sz="1600" b="1" dirty="0" smtClean="0">
                <a:cs typeface="B Nazanin" pitchFamily="2" charset="-78"/>
              </a:rPr>
              <a:t>(RIP, OSPF, BGP)</a:t>
            </a:r>
            <a:endParaRPr lang="fa-IR" sz="1600" b="1" dirty="0" smtClean="0"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هدایت دیتاگرامها از لینک ورودی مسیریاب به لینک مناسب خروجی</a:t>
            </a:r>
            <a:endParaRPr kumimoji="0" lang="fa-IR" sz="1600" b="1" i="0" u="none" strike="noStrike" kern="1200" cap="none" spc="0" normalizeH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  <p:pic>
        <p:nvPicPr>
          <p:cNvPr id="150" name="Picture 4" descr="461 swtch compone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743200"/>
            <a:ext cx="6399213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76200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808B8"/>
                </a:solidFill>
                <a:cs typeface="B Titr" pitchFamily="2" charset="-78"/>
              </a:rPr>
              <a:t>Input Port Functions</a:t>
            </a: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/>
            </a:r>
            <a:b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</a:b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>کارکردهای پورت ورودی</a:t>
            </a:r>
            <a:endParaRPr lang="en-US" sz="4000" b="1" dirty="0" smtClean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410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4-</a:t>
            </a:r>
            <a:fld id="{8F6E920B-72DE-4E3A-B6BC-C8339BBE0AB7}" type="slidenum">
              <a:rPr lang="en-US"/>
              <a:pPr/>
              <a:t>17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963738" y="1371600"/>
            <a:ext cx="5554662" cy="2949575"/>
            <a:chOff x="1963738" y="1393825"/>
            <a:chExt cx="5554662" cy="2949575"/>
          </a:xfrm>
        </p:grpSpPr>
        <p:pic>
          <p:nvPicPr>
            <p:cNvPr id="7" name="Picture 2" descr="462 Input Port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76450" y="1393825"/>
              <a:ext cx="5441950" cy="2605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Freeform 7"/>
            <p:cNvSpPr>
              <a:spLocks/>
            </p:cNvSpPr>
            <p:nvPr/>
          </p:nvSpPr>
          <p:spPr bwMode="auto">
            <a:xfrm flipV="1">
              <a:off x="1963738" y="3132138"/>
              <a:ext cx="796925" cy="422275"/>
            </a:xfrm>
            <a:custGeom>
              <a:avLst/>
              <a:gdLst>
                <a:gd name="T0" fmla="*/ 0 w 769"/>
                <a:gd name="T1" fmla="*/ 0 h 517"/>
                <a:gd name="T2" fmla="*/ 428 w 769"/>
                <a:gd name="T3" fmla="*/ 375 h 517"/>
                <a:gd name="T4" fmla="*/ 461 w 769"/>
                <a:gd name="T5" fmla="*/ 169 h 517"/>
                <a:gd name="T6" fmla="*/ 769 w 769"/>
                <a:gd name="T7" fmla="*/ 517 h 5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9"/>
                <a:gd name="T13" fmla="*/ 0 h 517"/>
                <a:gd name="T14" fmla="*/ 769 w 769"/>
                <a:gd name="T15" fmla="*/ 517 h 5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9" h="517">
                  <a:moveTo>
                    <a:pt x="0" y="0"/>
                  </a:moveTo>
                  <a:cubicBezTo>
                    <a:pt x="71" y="62"/>
                    <a:pt x="351" y="347"/>
                    <a:pt x="428" y="375"/>
                  </a:cubicBezTo>
                  <a:cubicBezTo>
                    <a:pt x="505" y="403"/>
                    <a:pt x="404" y="145"/>
                    <a:pt x="461" y="169"/>
                  </a:cubicBezTo>
                  <a:cubicBezTo>
                    <a:pt x="518" y="192"/>
                    <a:pt x="705" y="444"/>
                    <a:pt x="769" y="517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 flipV="1">
              <a:off x="2338388" y="3144838"/>
              <a:ext cx="1408112" cy="1198562"/>
            </a:xfrm>
            <a:custGeom>
              <a:avLst/>
              <a:gdLst>
                <a:gd name="T0" fmla="*/ 0 w 769"/>
                <a:gd name="T1" fmla="*/ 0 h 517"/>
                <a:gd name="T2" fmla="*/ 428 w 769"/>
                <a:gd name="T3" fmla="*/ 375 h 517"/>
                <a:gd name="T4" fmla="*/ 461 w 769"/>
                <a:gd name="T5" fmla="*/ 169 h 517"/>
                <a:gd name="T6" fmla="*/ 769 w 769"/>
                <a:gd name="T7" fmla="*/ 517 h 5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9"/>
                <a:gd name="T13" fmla="*/ 0 h 517"/>
                <a:gd name="T14" fmla="*/ 769 w 769"/>
                <a:gd name="T15" fmla="*/ 517 h 5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9" h="517">
                  <a:moveTo>
                    <a:pt x="0" y="0"/>
                  </a:moveTo>
                  <a:cubicBezTo>
                    <a:pt x="71" y="62"/>
                    <a:pt x="351" y="347"/>
                    <a:pt x="428" y="375"/>
                  </a:cubicBezTo>
                  <a:cubicBezTo>
                    <a:pt x="505" y="403"/>
                    <a:pt x="404" y="145"/>
                    <a:pt x="461" y="169"/>
                  </a:cubicBezTo>
                  <a:cubicBezTo>
                    <a:pt x="518" y="192"/>
                    <a:pt x="705" y="444"/>
                    <a:pt x="769" y="517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 rot="18895704" flipV="1">
              <a:off x="6333077" y="3391665"/>
              <a:ext cx="596263" cy="804919"/>
            </a:xfrm>
            <a:custGeom>
              <a:avLst/>
              <a:gdLst>
                <a:gd name="T0" fmla="*/ 0 w 769"/>
                <a:gd name="T1" fmla="*/ 0 h 517"/>
                <a:gd name="T2" fmla="*/ 428 w 769"/>
                <a:gd name="T3" fmla="*/ 375 h 517"/>
                <a:gd name="T4" fmla="*/ 461 w 769"/>
                <a:gd name="T5" fmla="*/ 169 h 517"/>
                <a:gd name="T6" fmla="*/ 769 w 769"/>
                <a:gd name="T7" fmla="*/ 517 h 5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9"/>
                <a:gd name="T13" fmla="*/ 0 h 517"/>
                <a:gd name="T14" fmla="*/ 769 w 769"/>
                <a:gd name="T15" fmla="*/ 517 h 5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9" h="517">
                  <a:moveTo>
                    <a:pt x="0" y="0"/>
                  </a:moveTo>
                  <a:cubicBezTo>
                    <a:pt x="71" y="62"/>
                    <a:pt x="351" y="347"/>
                    <a:pt x="428" y="375"/>
                  </a:cubicBezTo>
                  <a:cubicBezTo>
                    <a:pt x="505" y="403"/>
                    <a:pt x="404" y="145"/>
                    <a:pt x="461" y="169"/>
                  </a:cubicBezTo>
                  <a:cubicBezTo>
                    <a:pt x="518" y="192"/>
                    <a:pt x="705" y="444"/>
                    <a:pt x="769" y="517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613404" y="3276600"/>
            <a:ext cx="12153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 smtClean="0">
                <a:solidFill>
                  <a:schemeClr val="dk1"/>
                </a:solidFill>
                <a:cs typeface="B Nazanin" pitchFamily="2" charset="-78"/>
              </a:rPr>
              <a:t>لایه فیزیکی:</a:t>
            </a:r>
          </a:p>
          <a:p>
            <a:pPr algn="r" rtl="1"/>
            <a:r>
              <a:rPr lang="fa-IR" dirty="0" smtClean="0">
                <a:solidFill>
                  <a:schemeClr val="dk1"/>
                </a:solidFill>
                <a:cs typeface="B Nazanin" pitchFamily="2" charset="-78"/>
              </a:rPr>
              <a:t>دریافت بیت ها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72917" y="4343400"/>
            <a:ext cx="13131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 smtClean="0">
                <a:solidFill>
                  <a:schemeClr val="dk1"/>
                </a:solidFill>
                <a:cs typeface="B Nazanin" pitchFamily="2" charset="-78"/>
              </a:rPr>
              <a:t>لایه پیوند داده:</a:t>
            </a:r>
          </a:p>
          <a:p>
            <a:pPr algn="r" rtl="1"/>
            <a:r>
              <a:rPr lang="fa-IR" dirty="0" smtClean="0">
                <a:solidFill>
                  <a:schemeClr val="dk1"/>
                </a:solidFill>
                <a:cs typeface="B Nazanin" pitchFamily="2" charset="-78"/>
              </a:rPr>
              <a:t>بطور مثال اترنت</a:t>
            </a:r>
          </a:p>
          <a:p>
            <a:pPr algn="r" rtl="1"/>
            <a:r>
              <a:rPr lang="fa-IR" dirty="0" smtClean="0">
                <a:solidFill>
                  <a:schemeClr val="dk1"/>
                </a:solidFill>
                <a:cs typeface="B Nazanin" pitchFamily="2" charset="-78"/>
              </a:rPr>
              <a:t>(فصل پنجم)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971800" y="3810000"/>
            <a:ext cx="57912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b="1" dirty="0" smtClean="0">
                <a:solidFill>
                  <a:schemeClr val="dk1"/>
                </a:solidFill>
                <a:cs typeface="B Nazanin" pitchFamily="2" charset="-78"/>
              </a:rPr>
              <a:t>سوئیچنگ غیر متمرکز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dirty="0" smtClean="0">
                <a:solidFill>
                  <a:schemeClr val="dk1"/>
                </a:solidFill>
                <a:cs typeface="B Nazanin" pitchFamily="2" charset="-78"/>
              </a:rPr>
              <a:t> با استفاده از آدرس مقصد دیتاگرام و جدول هدایت در حافظه پورت ورودی، مسیر پورت خروجی تعیین می شود.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dirty="0" smtClean="0">
                <a:solidFill>
                  <a:schemeClr val="dk1"/>
                </a:solidFill>
                <a:cs typeface="B Nazanin" pitchFamily="2" charset="-78"/>
              </a:rPr>
              <a:t>هدف : تکمیل پردازش مربوط به پورت ورودی با ”سرعت خط“</a:t>
            </a:r>
            <a:endParaRPr lang="fa-IR" dirty="0" smtClean="0"/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dirty="0" smtClean="0">
                <a:solidFill>
                  <a:schemeClr val="dk1"/>
                </a:solidFill>
                <a:cs typeface="B Nazanin" pitchFamily="2" charset="-78"/>
              </a:rPr>
              <a:t>صف بندی : اگر دیتاگرام با سرعتی بیشتر از نرخ هدایت به بخش سوئیچ وارد شود. دیتاگرام ها در صف قرار می گیرند.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808B8"/>
                </a:solidFill>
                <a:cs typeface="B Titr" pitchFamily="2" charset="-78"/>
              </a:rPr>
              <a:t>Three types of switching fabrics</a:t>
            </a: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/>
            </a:r>
            <a:b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</a:b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>سه نوع بخش سوئیچ</a:t>
            </a:r>
            <a:endParaRPr lang="en-US" sz="4000" b="1" dirty="0" smtClean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4-</a:t>
            </a:r>
            <a:fld id="{3BE28AB4-C7F9-46BD-8C70-91A82A5AF7A4}" type="slidenum">
              <a:rPr lang="en-US"/>
              <a:pPr/>
              <a:t>18</a:t>
            </a:fld>
            <a:endParaRPr lang="en-US"/>
          </a:p>
        </p:txBody>
      </p:sp>
      <p:pic>
        <p:nvPicPr>
          <p:cNvPr id="37892" name="Picture 2" descr="463 swtching metho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275" y="1387475"/>
            <a:ext cx="73914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76200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808B8"/>
                </a:solidFill>
              </a:rPr>
              <a:t>Switching Via Memory</a:t>
            </a:r>
            <a:r>
              <a:rPr lang="fa-IR" sz="3200" b="1" dirty="0" smtClean="0">
                <a:solidFill>
                  <a:srgbClr val="0808B8"/>
                </a:solidFill>
              </a:rPr>
              <a:t/>
            </a:r>
            <a:br>
              <a:rPr lang="fa-IR" sz="3200" b="1" dirty="0" smtClean="0">
                <a:solidFill>
                  <a:srgbClr val="0808B8"/>
                </a:solidFill>
              </a:rPr>
            </a:b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>سوئیچ کردن از طریق حافظه</a:t>
            </a:r>
            <a:endParaRPr lang="en-US" sz="4000" b="1" dirty="0" smtClean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410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4-</a:t>
            </a:r>
            <a:fld id="{8F6E920B-72DE-4E3A-B6BC-C8339BBE0AB7}" type="slidenum">
              <a:rPr lang="en-US"/>
              <a:pPr/>
              <a:t>19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8600" y="1447800"/>
            <a:ext cx="853440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اولین نسل مسیر یابها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dirty="0" smtClean="0">
                <a:solidFill>
                  <a:schemeClr val="dk1"/>
                </a:solidFill>
                <a:cs typeface="B Nazanin" pitchFamily="2" charset="-78"/>
              </a:rPr>
              <a:t> کامپیوترهای سنتی با قابلیت سوئیچینگ تحت کنترل مستقیم پردازنده بودند.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dirty="0" smtClean="0">
                <a:solidFill>
                  <a:schemeClr val="dk1"/>
                </a:solidFill>
                <a:cs typeface="B Nazanin" pitchFamily="2" charset="-78"/>
              </a:rPr>
              <a:t> بسته ها در حافظه سیستم کپی می شدند.</a:t>
            </a:r>
            <a:endParaRPr lang="fa-IR" dirty="0" smtClean="0"/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dirty="0" smtClean="0">
                <a:solidFill>
                  <a:schemeClr val="dk1"/>
                </a:solidFill>
                <a:cs typeface="B Nazanin" pitchFamily="2" charset="-78"/>
              </a:rPr>
              <a:t> سرعت سوئیچ نمودن توسط پهنای باند حافظه محدود می شود.</a:t>
            </a:r>
          </a:p>
        </p:txBody>
      </p: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1314450" y="3795712"/>
            <a:ext cx="6400800" cy="2071688"/>
            <a:chOff x="1056" y="2199"/>
            <a:chExt cx="4032" cy="1305"/>
          </a:xfrm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776" y="2640"/>
              <a:ext cx="528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3840" y="2640"/>
              <a:ext cx="528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2544" y="2448"/>
              <a:ext cx="1104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1584" y="3408"/>
              <a:ext cx="29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2064" y="307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>
              <a:off x="3120" y="307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4128" y="307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 flipH="1">
              <a:off x="1056" y="2784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3"/>
            <p:cNvSpPr>
              <a:spLocks noChangeShapeType="1"/>
            </p:cNvSpPr>
            <p:nvPr/>
          </p:nvSpPr>
          <p:spPr bwMode="auto">
            <a:xfrm flipH="1">
              <a:off x="4368" y="2736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>
              <a:off x="1200" y="288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>
              <a:off x="2016" y="288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>
              <a:off x="2016" y="350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 flipV="1">
              <a:off x="2976" y="288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>
              <a:off x="2976" y="288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19"/>
            <p:cNvSpPr>
              <a:spLocks noChangeShapeType="1"/>
            </p:cNvSpPr>
            <p:nvPr/>
          </p:nvSpPr>
          <p:spPr bwMode="auto">
            <a:xfrm>
              <a:off x="3312" y="288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20"/>
            <p:cNvSpPr>
              <a:spLocks noChangeShapeType="1"/>
            </p:cNvSpPr>
            <p:nvPr/>
          </p:nvSpPr>
          <p:spPr bwMode="auto">
            <a:xfrm>
              <a:off x="3312" y="350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21"/>
            <p:cNvSpPr>
              <a:spLocks noChangeShapeType="1"/>
            </p:cNvSpPr>
            <p:nvPr/>
          </p:nvSpPr>
          <p:spPr bwMode="auto">
            <a:xfrm flipV="1">
              <a:off x="4080" y="278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22"/>
            <p:cNvSpPr>
              <a:spLocks noChangeShapeType="1"/>
            </p:cNvSpPr>
            <p:nvPr/>
          </p:nvSpPr>
          <p:spPr bwMode="auto">
            <a:xfrm>
              <a:off x="4080" y="278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23"/>
            <p:cNvSpPr txBox="1">
              <a:spLocks noChangeArrowheads="1"/>
            </p:cNvSpPr>
            <p:nvPr/>
          </p:nvSpPr>
          <p:spPr bwMode="auto">
            <a:xfrm>
              <a:off x="1766" y="2247"/>
              <a:ext cx="38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itchFamily="18" charset="0"/>
                </a:rPr>
                <a:t>Input</a:t>
              </a:r>
            </a:p>
            <a:p>
              <a:r>
                <a:rPr lang="en-US" sz="1600">
                  <a:latin typeface="Times New Roman" pitchFamily="18" charset="0"/>
                </a:rPr>
                <a:t>Port</a:t>
              </a:r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36" name="Text Box 24"/>
            <p:cNvSpPr txBox="1">
              <a:spLocks noChangeArrowheads="1"/>
            </p:cNvSpPr>
            <p:nvPr/>
          </p:nvSpPr>
          <p:spPr bwMode="auto">
            <a:xfrm>
              <a:off x="3840" y="2256"/>
              <a:ext cx="47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itchFamily="18" charset="0"/>
                </a:rPr>
                <a:t>Output</a:t>
              </a:r>
            </a:p>
            <a:p>
              <a:r>
                <a:rPr lang="en-US" sz="1600">
                  <a:latin typeface="Times New Roman" pitchFamily="18" charset="0"/>
                </a:rPr>
                <a:t>Port</a:t>
              </a:r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37" name="Text Box 25"/>
            <p:cNvSpPr txBox="1">
              <a:spLocks noChangeArrowheads="1"/>
            </p:cNvSpPr>
            <p:nvPr/>
          </p:nvSpPr>
          <p:spPr bwMode="auto">
            <a:xfrm>
              <a:off x="2630" y="2199"/>
              <a:ext cx="5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itchFamily="18" charset="0"/>
                </a:rPr>
                <a:t>Memory</a:t>
              </a:r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38" name="Text Box 26"/>
            <p:cNvSpPr txBox="1">
              <a:spLocks noChangeArrowheads="1"/>
            </p:cNvSpPr>
            <p:nvPr/>
          </p:nvSpPr>
          <p:spPr bwMode="auto">
            <a:xfrm>
              <a:off x="4310" y="3207"/>
              <a:ext cx="72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itchFamily="18" charset="0"/>
                </a:rPr>
                <a:t>System Bus</a:t>
              </a:r>
              <a:endParaRPr lang="en-US" sz="32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0808B8"/>
                </a:solidFill>
                <a:cs typeface="B Titr" pitchFamily="2" charset="-78"/>
              </a:rPr>
              <a:t>فصل چهارم – لایه شبکه</a:t>
            </a:r>
            <a:endParaRPr lang="en-US" sz="3600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2526-DE8F-493D-94D0-CD7917BC3563}" type="slidenum">
              <a:rPr lang="en-US"/>
              <a:pPr/>
              <a:t>2</a:t>
            </a:fld>
            <a:endParaRPr lang="en-US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533400" y="1600200"/>
            <a:ext cx="38100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4. 1 Introduction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4.2 Virtual circuit and datagram networks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4.3 What’s inside a router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4.4 IP: Internet Protocol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Datagram format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IPv4 addressing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ICMP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IPv6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4495800" y="1600200"/>
            <a:ext cx="38100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4.5 Routing algorithms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Link state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Distance Vector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Hierarchical routing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4.6 Routing in the Internet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RIP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OSPF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BGP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4.7 Broadcast and multicast routing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76200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808B8"/>
                </a:solidFill>
              </a:rPr>
              <a:t>Switching Via Bus</a:t>
            </a:r>
            <a:r>
              <a:rPr lang="fa-IR" sz="3200" b="1" dirty="0" smtClean="0">
                <a:solidFill>
                  <a:srgbClr val="0808B8"/>
                </a:solidFill>
              </a:rPr>
              <a:t/>
            </a:r>
            <a:br>
              <a:rPr lang="fa-IR" sz="3200" b="1" dirty="0" smtClean="0">
                <a:solidFill>
                  <a:srgbClr val="0808B8"/>
                </a:solidFill>
              </a:rPr>
            </a:b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>سوئیچ کردن از طریق باس</a:t>
            </a:r>
            <a:endParaRPr lang="en-US" sz="4000" b="1" dirty="0" smtClean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410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4-</a:t>
            </a:r>
            <a:fld id="{8F6E920B-72DE-4E3A-B6BC-C8339BBE0AB7}" type="slidenum">
              <a:rPr lang="en-US"/>
              <a:pPr/>
              <a:t>20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38600" y="1447800"/>
            <a:ext cx="4724400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000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dirty="0" smtClean="0">
                <a:solidFill>
                  <a:schemeClr val="dk1"/>
                </a:solidFill>
                <a:cs typeface="B Nazanin" pitchFamily="2" charset="-78"/>
              </a:rPr>
              <a:t> دیتاگرام از حافظه پورت ورودی از طریق باس مشترک به حافظه پورت خروجی منتقل می شود.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رقابت برای باس </a:t>
            </a:r>
            <a:r>
              <a:rPr lang="fa-IR" dirty="0" smtClean="0">
                <a:solidFill>
                  <a:schemeClr val="dk1"/>
                </a:solidFill>
                <a:cs typeface="B Nazanin" pitchFamily="2" charset="-78"/>
              </a:rPr>
              <a:t>: سرعت سوئیچ نمودن توسط پهنای باند باس محدود می شود.</a:t>
            </a:r>
            <a:endParaRPr lang="fa-IR" dirty="0" smtClean="0"/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dirty="0" smtClean="0">
                <a:solidFill>
                  <a:schemeClr val="dk1"/>
                </a:solidFill>
                <a:cs typeface="B Nazanin" pitchFamily="2" charset="-78"/>
              </a:rPr>
              <a:t> باس با سرعت </a:t>
            </a:r>
            <a:r>
              <a:rPr lang="en-US" dirty="0" smtClean="0">
                <a:solidFill>
                  <a:schemeClr val="dk1"/>
                </a:solidFill>
                <a:cs typeface="B Nazanin" pitchFamily="2" charset="-78"/>
              </a:rPr>
              <a:t>32 </a:t>
            </a:r>
            <a:r>
              <a:rPr lang="en-US" dirty="0" err="1" smtClean="0">
                <a:solidFill>
                  <a:schemeClr val="dk1"/>
                </a:solidFill>
                <a:cs typeface="B Nazanin" pitchFamily="2" charset="-78"/>
              </a:rPr>
              <a:t>Gbps</a:t>
            </a:r>
            <a:r>
              <a:rPr lang="fa-IR" dirty="0" smtClean="0">
                <a:solidFill>
                  <a:schemeClr val="dk1"/>
                </a:solidFill>
                <a:cs typeface="B Nazanin" pitchFamily="2" charset="-78"/>
              </a:rPr>
              <a:t>، در سری 5600 سیسکو : برای مسیریابهای دسترسی و مسیریابهای بزرگ،  به اندازه کافی سریع می باشد.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81200"/>
            <a:ext cx="349194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76200"/>
            <a:ext cx="77724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en-US" sz="3200" b="1" dirty="0" smtClean="0">
                <a:solidFill>
                  <a:srgbClr val="0808B8"/>
                </a:solidFill>
              </a:rPr>
              <a:t>Switching Via An Interconnection Network</a:t>
            </a:r>
            <a:r>
              <a:rPr lang="fa-IR" sz="3200" b="1" dirty="0" smtClean="0">
                <a:solidFill>
                  <a:srgbClr val="0808B8"/>
                </a:solidFill>
              </a:rPr>
              <a:t/>
            </a:r>
            <a:br>
              <a:rPr lang="fa-IR" sz="3200" b="1" dirty="0" smtClean="0">
                <a:solidFill>
                  <a:srgbClr val="0808B8"/>
                </a:solidFill>
              </a:rPr>
            </a:b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>سوئیچ کردن از طریق شبکه ارتباطی</a:t>
            </a:r>
            <a:endParaRPr lang="en-US" sz="4000" b="1" dirty="0" smtClean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410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4-</a:t>
            </a:r>
            <a:fld id="{8F6E920B-72DE-4E3A-B6BC-C8339BBE0AB7}" type="slidenum">
              <a:rPr lang="en-US"/>
              <a:pPr/>
              <a:t>21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04800" y="1295400"/>
            <a:ext cx="8610600" cy="2550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b="1" dirty="0" smtClean="0">
                <a:solidFill>
                  <a:schemeClr val="dk1"/>
                </a:solidFill>
                <a:cs typeface="B Nazanin" pitchFamily="2" charset="-78"/>
              </a:rPr>
              <a:t> محدودیت پهنای باند باس را ندارد.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b="1" dirty="0" smtClean="0">
                <a:solidFill>
                  <a:schemeClr val="dk1"/>
                </a:solidFill>
                <a:cs typeface="B Nazanin" pitchFamily="2" charset="-78"/>
              </a:rPr>
              <a:t>در شبکه های </a:t>
            </a:r>
            <a:r>
              <a:rPr lang="en-US" b="1" dirty="0" smtClean="0">
                <a:solidFill>
                  <a:schemeClr val="dk1"/>
                </a:solidFill>
                <a:cs typeface="B Nazanin" pitchFamily="2" charset="-78"/>
              </a:rPr>
              <a:t>Banyan</a:t>
            </a:r>
            <a:r>
              <a:rPr lang="fa-IR" b="1" dirty="0" smtClean="0">
                <a:solidFill>
                  <a:schemeClr val="dk1"/>
                </a:solidFill>
                <a:cs typeface="B Nazanin" pitchFamily="2" charset="-78"/>
              </a:rPr>
              <a:t>، در ابتدا برای ارتباط پردازنده ها در سیستم چند پردازنده ای مورد استفاده قرار گرفت.</a:t>
            </a:r>
            <a:endParaRPr lang="fa-IR" b="1" dirty="0" smtClean="0"/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b="1" dirty="0" smtClean="0">
                <a:solidFill>
                  <a:schemeClr val="dk1"/>
                </a:solidFill>
                <a:cs typeface="B Nazanin" pitchFamily="2" charset="-78"/>
              </a:rPr>
              <a:t>در طراحی های پیشرفته : دیتاگرام به اندازه های ثابت تقسیم می شود (به نام سلول)، سوئیچینگ بر روی سلول ها انجام می گیرد.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b="1" dirty="0" smtClean="0">
                <a:solidFill>
                  <a:schemeClr val="dk1"/>
                </a:solidFill>
                <a:cs typeface="B Nazanin" pitchFamily="2" charset="-78"/>
              </a:rPr>
              <a:t> سیسکو سری 12000: با سرعت </a:t>
            </a:r>
            <a:r>
              <a:rPr lang="en-US" b="1" dirty="0" smtClean="0">
                <a:solidFill>
                  <a:schemeClr val="dk1"/>
                </a:solidFill>
                <a:cs typeface="B Nazanin" pitchFamily="2" charset="-78"/>
              </a:rPr>
              <a:t>60 </a:t>
            </a:r>
            <a:r>
              <a:rPr lang="en-US" b="1" dirty="0" err="1" smtClean="0">
                <a:solidFill>
                  <a:schemeClr val="dk1"/>
                </a:solidFill>
                <a:cs typeface="B Nazanin" pitchFamily="2" charset="-78"/>
              </a:rPr>
              <a:t>Gbps</a:t>
            </a:r>
            <a:r>
              <a:rPr lang="fa-IR" b="1" dirty="0" smtClean="0">
                <a:solidFill>
                  <a:schemeClr val="dk1"/>
                </a:solidFill>
                <a:cs typeface="B Nazanin" pitchFamily="2" charset="-78"/>
              </a:rPr>
              <a:t> از طریق شبکه ارتباطی سوئیچ می نماید.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129" y="3914775"/>
            <a:ext cx="4793871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76200"/>
            <a:ext cx="7772400" cy="1143000"/>
          </a:xfrm>
        </p:spPr>
        <p:txBody>
          <a:bodyPr>
            <a:normAutofit/>
          </a:bodyPr>
          <a:lstStyle/>
          <a:p>
            <a:pPr rtl="1"/>
            <a:r>
              <a:rPr lang="en-US" sz="3200" b="1" dirty="0" smtClean="0">
                <a:solidFill>
                  <a:srgbClr val="0808B8"/>
                </a:solidFill>
                <a:cs typeface="B Titr" pitchFamily="2" charset="-78"/>
              </a:rPr>
              <a:t>Output Ports</a:t>
            </a: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/>
            </a:r>
            <a:b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</a:b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> پورت های خروجی</a:t>
            </a:r>
            <a:endParaRPr lang="en-US" sz="4000" b="1" dirty="0" smtClean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410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4-</a:t>
            </a:r>
            <a:fld id="{8F6E920B-72DE-4E3A-B6BC-C8339BBE0AB7}" type="slidenum">
              <a:rPr lang="en-US"/>
              <a:pPr/>
              <a:t>22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04800" y="3962400"/>
            <a:ext cx="845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 smtClean="0">
                <a:solidFill>
                  <a:schemeClr val="dk1"/>
                </a:solidFill>
                <a:cs typeface="B Nazanin" pitchFamily="2" charset="-78"/>
              </a:rPr>
              <a:t> </a:t>
            </a:r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بافر کردن </a:t>
            </a:r>
            <a:r>
              <a:rPr lang="fa-IR" sz="2400" dirty="0" smtClean="0">
                <a:solidFill>
                  <a:schemeClr val="dk1"/>
                </a:solidFill>
                <a:cs typeface="B Nazanin" pitchFamily="2" charset="-78"/>
              </a:rPr>
              <a:t>: زمانی که ورود دیتاگرام ها از بخش سوئیچ، سریعتر از نرخ انتقال باشد، لازم می باشد.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 نظام زمانبندی </a:t>
            </a:r>
            <a:r>
              <a:rPr lang="fa-IR" sz="2400" dirty="0" smtClean="0">
                <a:solidFill>
                  <a:schemeClr val="dk1"/>
                </a:solidFill>
                <a:cs typeface="B Nazanin" pitchFamily="2" charset="-78"/>
              </a:rPr>
              <a:t>: دیتاگرام ها را از بین دیتاگرام های صف شده، برای انتقال انتخاب می نماید.</a:t>
            </a:r>
            <a:endParaRPr lang="fa-IR" sz="2400" dirty="0" smtClean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0153"/>
            <a:ext cx="8763000" cy="221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76200"/>
            <a:ext cx="7772400" cy="1143000"/>
          </a:xfrm>
        </p:spPr>
        <p:txBody>
          <a:bodyPr>
            <a:normAutofit/>
          </a:bodyPr>
          <a:lstStyle/>
          <a:p>
            <a:pPr rtl="1"/>
            <a:r>
              <a:rPr lang="en-US" sz="3200" b="1" dirty="0" smtClean="0">
                <a:solidFill>
                  <a:srgbClr val="0808B8"/>
                </a:solidFill>
                <a:cs typeface="B Titr" pitchFamily="2" charset="-78"/>
              </a:rPr>
              <a:t>Where does Queuing occur?</a:t>
            </a:r>
            <a:r>
              <a:rPr lang="en-US" sz="3200" b="1" smtClean="0">
                <a:solidFill>
                  <a:srgbClr val="0808B8"/>
                </a:solidFill>
                <a:cs typeface="B Titr" pitchFamily="2" charset="-78"/>
              </a:rPr>
              <a:t/>
            </a:r>
            <a:br>
              <a:rPr lang="en-US" sz="3200" b="1" smtClean="0">
                <a:solidFill>
                  <a:srgbClr val="0808B8"/>
                </a:solidFill>
                <a:cs typeface="B Titr" pitchFamily="2" charset="-78"/>
              </a:rPr>
            </a:br>
            <a:r>
              <a:rPr lang="fa-IR" sz="3200" b="1" smtClean="0">
                <a:solidFill>
                  <a:srgbClr val="0808B8"/>
                </a:solidFill>
                <a:cs typeface="B Titr" pitchFamily="2" charset="-78"/>
              </a:rPr>
              <a:t>صف </a:t>
            </a: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>کردن کجا اتفاق می افتد؟</a:t>
            </a:r>
            <a:endParaRPr lang="en-US" sz="4000" b="1" dirty="0" smtClean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410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4-</a:t>
            </a:r>
            <a:fld id="{8F6E920B-72DE-4E3A-B6BC-C8339BBE0AB7}" type="slidenum">
              <a:rPr lang="en-US"/>
              <a:pPr/>
              <a:t>23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04800" y="1524000"/>
            <a:ext cx="8458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 smtClean="0">
                <a:cs typeface="B Nazanin" pitchFamily="2" charset="-78"/>
              </a:rPr>
              <a:t> دیتاگرام ها هم در </a:t>
            </a:r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پورتهای ورودی و هم در پورتهای خروجی </a:t>
            </a:r>
            <a:r>
              <a:rPr lang="fa-IR" sz="2400" dirty="0" smtClean="0">
                <a:cs typeface="B Nazanin" pitchFamily="2" charset="-78"/>
              </a:rPr>
              <a:t>به صف می شوند.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 smtClean="0">
                <a:cs typeface="B Nazanin" pitchFamily="2" charset="-78"/>
              </a:rPr>
              <a:t> اگر اندازه صف بزرگ بشود، در نهایت فضای بافر پر خواهد شدو در نتیجه ”</a:t>
            </a:r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از دست دادن بسته ها</a:t>
            </a:r>
            <a:r>
              <a:rPr lang="fa-IR" sz="2400" dirty="0" smtClean="0">
                <a:cs typeface="B Nazanin" pitchFamily="2" charset="-78"/>
              </a:rPr>
              <a:t>“ اتفاق خواهد افتاد.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 smtClean="0">
                <a:cs typeface="B Nazanin" pitchFamily="2" charset="-78"/>
              </a:rPr>
              <a:t> دلیل اصلی از دست دادن بسته ها :</a:t>
            </a:r>
          </a:p>
          <a:p>
            <a:pPr lvl="1" algn="r" rtl="1">
              <a:lnSpc>
                <a:spcPct val="150000"/>
              </a:lnSpc>
              <a:buFont typeface="Courier New" pitchFamily="49" charset="0"/>
              <a:buChar char="o"/>
            </a:pPr>
            <a:r>
              <a:rPr lang="fa-IR" sz="2400" dirty="0" smtClean="0">
                <a:cs typeface="B Nazanin" pitchFamily="2" charset="-78"/>
              </a:rPr>
              <a:t> </a:t>
            </a:r>
            <a:r>
              <a:rPr lang="fa-IR" sz="2000" dirty="0" smtClean="0">
                <a:cs typeface="B Nazanin" pitchFamily="2" charset="-78"/>
              </a:rPr>
              <a:t>بار ترافیک </a:t>
            </a:r>
          </a:p>
          <a:p>
            <a:pPr lvl="1" algn="r" rtl="1">
              <a:lnSpc>
                <a:spcPct val="150000"/>
              </a:lnSpc>
              <a:buFont typeface="Courier New" pitchFamily="49" charset="0"/>
              <a:buChar char="o"/>
            </a:pPr>
            <a:r>
              <a:rPr lang="fa-IR" sz="2000" dirty="0" smtClean="0">
                <a:cs typeface="B Nazanin" pitchFamily="2" charset="-78"/>
              </a:rPr>
              <a:t>سرعت نسبی بخش سوئیچینگ</a:t>
            </a:r>
          </a:p>
          <a:p>
            <a:pPr lvl="1" algn="r" rtl="1">
              <a:lnSpc>
                <a:spcPct val="150000"/>
              </a:lnSpc>
              <a:buFont typeface="Courier New" pitchFamily="49" charset="0"/>
              <a:buChar char="o"/>
            </a:pPr>
            <a:r>
              <a:rPr lang="fa-IR" sz="2000" dirty="0" smtClean="0">
                <a:cs typeface="B Nazanin" pitchFamily="2" charset="-78"/>
              </a:rPr>
              <a:t>سرعت خط (در ورودی و خروجی)</a:t>
            </a:r>
            <a:endParaRPr lang="fa-I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0808B8"/>
                </a:solidFill>
                <a:cs typeface="B Titr" pitchFamily="2" charset="-78"/>
              </a:rPr>
              <a:t>فصل چهارم – لایه شبکه</a:t>
            </a:r>
            <a:endParaRPr lang="en-US" sz="3600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2526-DE8F-493D-94D0-CD7917BC3563}" type="slidenum">
              <a:rPr lang="en-US"/>
              <a:pPr/>
              <a:t>24</a:t>
            </a:fld>
            <a:endParaRPr lang="en-US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533400" y="1600200"/>
            <a:ext cx="38100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4. 1 Introduction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2400" dirty="0">
                <a:latin typeface="Comic Sans MS" pitchFamily="66" charset="0"/>
              </a:rPr>
              <a:t>4.2 Virtual circuit and datagram networks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4.3 What’s inside a router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4.4 IP: Internet Protocol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Datagram format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IPv4 addressing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ICMP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IPv6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4495800" y="1600200"/>
            <a:ext cx="38100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4.5 Routing algorithms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Link state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Distance Vector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Hierarchical routing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4.6 Routing in the Internet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RIP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OSPF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BGP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4.7 Broadcast and multicast routing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13335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808B8"/>
                </a:solidFill>
                <a:cs typeface="B Titr" pitchFamily="2" charset="-78"/>
              </a:rPr>
              <a:t>The Internet Network layer</a:t>
            </a:r>
            <a:r>
              <a:rPr lang="fa-IR" sz="3600" b="1" dirty="0" smtClean="0">
                <a:solidFill>
                  <a:srgbClr val="0808B8"/>
                </a:solidFill>
                <a:cs typeface="B Titr" pitchFamily="2" charset="-78"/>
              </a:rPr>
              <a:t/>
            </a:r>
            <a:br>
              <a:rPr lang="fa-IR" sz="3600" b="1" dirty="0" smtClean="0">
                <a:solidFill>
                  <a:srgbClr val="0808B8"/>
                </a:solidFill>
                <a:cs typeface="B Titr" pitchFamily="2" charset="-78"/>
              </a:rPr>
            </a:br>
            <a:r>
              <a:rPr lang="fa-IR" sz="3600" b="1" dirty="0" smtClean="0">
                <a:solidFill>
                  <a:srgbClr val="0808B8"/>
                </a:solidFill>
                <a:cs typeface="B Titr" pitchFamily="2" charset="-78"/>
              </a:rPr>
              <a:t>لایه شبکه در اینترنت</a:t>
            </a:r>
            <a:endParaRPr lang="en-US" b="1" dirty="0" smtClean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512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4-</a:t>
            </a:r>
            <a:fld id="{75544456-F19F-4B21-971E-3442C69AA63E}" type="slidenum">
              <a:rPr lang="en-US"/>
              <a:pPr/>
              <a:t>25</a:t>
            </a:fld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457200" y="1422400"/>
            <a:ext cx="8083550" cy="4102100"/>
            <a:chOff x="146050" y="1600200"/>
            <a:chExt cx="8083550" cy="4102100"/>
          </a:xfrm>
        </p:grpSpPr>
        <p:sp>
          <p:nvSpPr>
            <p:cNvPr id="5125" name="Rectangle 2"/>
            <p:cNvSpPr>
              <a:spLocks noChangeArrowheads="1"/>
            </p:cNvSpPr>
            <p:nvPr/>
          </p:nvSpPr>
          <p:spPr bwMode="auto">
            <a:xfrm>
              <a:off x="1695450" y="1600200"/>
              <a:ext cx="6534150" cy="4076700"/>
            </a:xfrm>
            <a:prstGeom prst="rect">
              <a:avLst/>
            </a:prstGeom>
            <a:solidFill>
              <a:schemeClr val="bg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" name="Rectangle 3"/>
            <p:cNvSpPr>
              <a:spLocks noChangeArrowheads="1"/>
            </p:cNvSpPr>
            <p:nvPr/>
          </p:nvSpPr>
          <p:spPr bwMode="auto">
            <a:xfrm>
              <a:off x="1628775" y="1625600"/>
              <a:ext cx="6534150" cy="40767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6"/>
            <p:cNvGrpSpPr>
              <a:grpSpLocks/>
            </p:cNvGrpSpPr>
            <p:nvPr/>
          </p:nvGrpSpPr>
          <p:grpSpPr bwMode="auto">
            <a:xfrm>
              <a:off x="3757787" y="3579655"/>
              <a:ext cx="1152418" cy="933607"/>
              <a:chOff x="3996" y="2883"/>
              <a:chExt cx="609" cy="765"/>
            </a:xfrm>
          </p:grpSpPr>
          <p:sp>
            <p:nvSpPr>
              <p:cNvPr id="5152" name="Rectangle 7"/>
              <p:cNvSpPr>
                <a:spLocks noChangeArrowheads="1"/>
              </p:cNvSpPr>
              <p:nvPr/>
            </p:nvSpPr>
            <p:spPr bwMode="auto">
              <a:xfrm>
                <a:off x="4023" y="2883"/>
                <a:ext cx="582" cy="738"/>
              </a:xfrm>
              <a:prstGeom prst="rect">
                <a:avLst/>
              </a:prstGeom>
              <a:solidFill>
                <a:schemeClr val="accent2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3" name="Rectangle 8"/>
              <p:cNvSpPr>
                <a:spLocks noChangeArrowheads="1"/>
              </p:cNvSpPr>
              <p:nvPr/>
            </p:nvSpPr>
            <p:spPr bwMode="auto">
              <a:xfrm>
                <a:off x="3996" y="2910"/>
                <a:ext cx="582" cy="73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4" name="Text Box 9"/>
              <p:cNvSpPr txBox="1">
                <a:spLocks noChangeArrowheads="1"/>
              </p:cNvSpPr>
              <p:nvPr/>
            </p:nvSpPr>
            <p:spPr bwMode="auto">
              <a:xfrm>
                <a:off x="4002" y="3074"/>
                <a:ext cx="591" cy="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/>
                  <a:t>forwarding</a:t>
                </a:r>
              </a:p>
              <a:p>
                <a:pPr algn="ctr"/>
                <a:r>
                  <a:rPr lang="en-US" sz="1400" dirty="0"/>
                  <a:t>table</a:t>
                </a:r>
              </a:p>
            </p:txBody>
          </p:sp>
          <p:sp>
            <p:nvSpPr>
              <p:cNvPr id="5155" name="Line 10"/>
              <p:cNvSpPr>
                <a:spLocks noChangeShapeType="1"/>
              </p:cNvSpPr>
              <p:nvPr/>
            </p:nvSpPr>
            <p:spPr bwMode="auto">
              <a:xfrm>
                <a:off x="4065" y="2994"/>
                <a:ext cx="43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6" name="Line 11"/>
              <p:cNvSpPr>
                <a:spLocks noChangeShapeType="1"/>
              </p:cNvSpPr>
              <p:nvPr/>
            </p:nvSpPr>
            <p:spPr bwMode="auto">
              <a:xfrm>
                <a:off x="4071" y="3048"/>
                <a:ext cx="43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7" name="Line 12"/>
              <p:cNvSpPr>
                <a:spLocks noChangeShapeType="1"/>
              </p:cNvSpPr>
              <p:nvPr/>
            </p:nvSpPr>
            <p:spPr bwMode="auto">
              <a:xfrm>
                <a:off x="4074" y="3102"/>
                <a:ext cx="43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8" name="Line 13"/>
              <p:cNvSpPr>
                <a:spLocks noChangeShapeType="1"/>
              </p:cNvSpPr>
              <p:nvPr/>
            </p:nvSpPr>
            <p:spPr bwMode="auto">
              <a:xfrm>
                <a:off x="4065" y="3477"/>
                <a:ext cx="43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9" name="Line 14"/>
              <p:cNvSpPr>
                <a:spLocks noChangeShapeType="1"/>
              </p:cNvSpPr>
              <p:nvPr/>
            </p:nvSpPr>
            <p:spPr bwMode="auto">
              <a:xfrm>
                <a:off x="4068" y="3528"/>
                <a:ext cx="43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0" name="Line 15"/>
              <p:cNvSpPr>
                <a:spLocks noChangeShapeType="1"/>
              </p:cNvSpPr>
              <p:nvPr/>
            </p:nvSpPr>
            <p:spPr bwMode="auto">
              <a:xfrm>
                <a:off x="4071" y="3579"/>
                <a:ext cx="43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30" name="Line 17"/>
            <p:cNvSpPr>
              <a:spLocks noChangeShapeType="1"/>
            </p:cNvSpPr>
            <p:nvPr/>
          </p:nvSpPr>
          <p:spPr bwMode="auto">
            <a:xfrm flipV="1">
              <a:off x="1619250" y="5229225"/>
              <a:ext cx="6505575" cy="95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" name="Line 18"/>
            <p:cNvSpPr>
              <a:spLocks noChangeShapeType="1"/>
            </p:cNvSpPr>
            <p:nvPr/>
          </p:nvSpPr>
          <p:spPr bwMode="auto">
            <a:xfrm flipV="1">
              <a:off x="1647825" y="4705350"/>
              <a:ext cx="6524625" cy="95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1724830" y="2454322"/>
              <a:ext cx="1887538" cy="904876"/>
              <a:chOff x="1175" y="1848"/>
              <a:chExt cx="1189" cy="570"/>
            </a:xfrm>
          </p:grpSpPr>
          <p:sp>
            <p:nvSpPr>
              <p:cNvPr id="5149" name="Rectangle 20"/>
              <p:cNvSpPr>
                <a:spLocks noChangeArrowheads="1"/>
              </p:cNvSpPr>
              <p:nvPr/>
            </p:nvSpPr>
            <p:spPr bwMode="auto">
              <a:xfrm>
                <a:off x="1224" y="1848"/>
                <a:ext cx="1140" cy="516"/>
              </a:xfrm>
              <a:prstGeom prst="rect">
                <a:avLst/>
              </a:prstGeom>
              <a:solidFill>
                <a:srgbClr val="0808B8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0" name="Rectangle 21"/>
              <p:cNvSpPr>
                <a:spLocks noChangeArrowheads="1"/>
              </p:cNvSpPr>
              <p:nvPr/>
            </p:nvSpPr>
            <p:spPr bwMode="auto">
              <a:xfrm>
                <a:off x="1182" y="1890"/>
                <a:ext cx="1140" cy="51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1" name="Text Box 22"/>
              <p:cNvSpPr txBox="1">
                <a:spLocks noChangeArrowheads="1"/>
              </p:cNvSpPr>
              <p:nvPr/>
            </p:nvSpPr>
            <p:spPr bwMode="auto">
              <a:xfrm>
                <a:off x="1175" y="1895"/>
                <a:ext cx="1178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</a:rPr>
                  <a:t>2) Routing </a:t>
                </a:r>
                <a:r>
                  <a:rPr lang="en-US" sz="1600" dirty="0">
                    <a:solidFill>
                      <a:srgbClr val="FF0000"/>
                    </a:solidFill>
                  </a:rPr>
                  <a:t>protocols</a:t>
                </a:r>
              </a:p>
              <a:p>
                <a:pPr>
                  <a:buFontTx/>
                  <a:buChar char="•"/>
                </a:pPr>
                <a:r>
                  <a:rPr lang="en-US" sz="1600" dirty="0"/>
                  <a:t>path selection</a:t>
                </a:r>
              </a:p>
              <a:p>
                <a:pPr>
                  <a:buFontTx/>
                  <a:buChar char="•"/>
                </a:pPr>
                <a:r>
                  <a:rPr lang="en-US" sz="1600" dirty="0"/>
                  <a:t>RIP, OSPF, BGP</a:t>
                </a:r>
                <a:endParaRPr lang="en-US" dirty="0"/>
              </a:p>
            </p:txBody>
          </p:sp>
        </p:grpSp>
        <p:sp>
          <p:nvSpPr>
            <p:cNvPr id="5133" name="Freeform 23"/>
            <p:cNvSpPr>
              <a:spLocks/>
            </p:cNvSpPr>
            <p:nvPr/>
          </p:nvSpPr>
          <p:spPr bwMode="auto">
            <a:xfrm>
              <a:off x="2579129" y="3399351"/>
              <a:ext cx="1183246" cy="850005"/>
            </a:xfrm>
            <a:custGeom>
              <a:avLst/>
              <a:gdLst>
                <a:gd name="T0" fmla="*/ 0 w 396"/>
                <a:gd name="T1" fmla="*/ 0 h 246"/>
                <a:gd name="T2" fmla="*/ 150 w 396"/>
                <a:gd name="T3" fmla="*/ 186 h 246"/>
                <a:gd name="T4" fmla="*/ 396 w 396"/>
                <a:gd name="T5" fmla="*/ 210 h 246"/>
                <a:gd name="T6" fmla="*/ 0 60000 65536"/>
                <a:gd name="T7" fmla="*/ 0 60000 65536"/>
                <a:gd name="T8" fmla="*/ 0 60000 65536"/>
                <a:gd name="T9" fmla="*/ 0 w 396"/>
                <a:gd name="T10" fmla="*/ 0 h 246"/>
                <a:gd name="T11" fmla="*/ 396 w 396"/>
                <a:gd name="T12" fmla="*/ 246 h 2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6" h="246">
                  <a:moveTo>
                    <a:pt x="0" y="0"/>
                  </a:moveTo>
                  <a:cubicBezTo>
                    <a:pt x="30" y="16"/>
                    <a:pt x="42" y="126"/>
                    <a:pt x="150" y="186"/>
                  </a:cubicBezTo>
                  <a:cubicBezTo>
                    <a:pt x="258" y="246"/>
                    <a:pt x="345" y="205"/>
                    <a:pt x="396" y="21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5083175" y="2395538"/>
              <a:ext cx="3000375" cy="1181100"/>
              <a:chOff x="102" y="1272"/>
              <a:chExt cx="1890" cy="744"/>
            </a:xfrm>
          </p:grpSpPr>
          <p:sp>
            <p:nvSpPr>
              <p:cNvPr id="5146" name="Rectangle 25"/>
              <p:cNvSpPr>
                <a:spLocks noChangeArrowheads="1"/>
              </p:cNvSpPr>
              <p:nvPr/>
            </p:nvSpPr>
            <p:spPr bwMode="auto">
              <a:xfrm>
                <a:off x="144" y="1272"/>
                <a:ext cx="1848" cy="690"/>
              </a:xfrm>
              <a:prstGeom prst="rect">
                <a:avLst/>
              </a:prstGeom>
              <a:solidFill>
                <a:srgbClr val="0808B8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7" name="Rectangle 26"/>
              <p:cNvSpPr>
                <a:spLocks noChangeArrowheads="1"/>
              </p:cNvSpPr>
              <p:nvPr/>
            </p:nvSpPr>
            <p:spPr bwMode="auto">
              <a:xfrm>
                <a:off x="102" y="1314"/>
                <a:ext cx="1848" cy="70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8" name="Text Box 27"/>
              <p:cNvSpPr txBox="1">
                <a:spLocks noChangeArrowheads="1"/>
              </p:cNvSpPr>
              <p:nvPr/>
            </p:nvSpPr>
            <p:spPr bwMode="auto">
              <a:xfrm>
                <a:off x="116" y="1319"/>
                <a:ext cx="1672" cy="6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</a:rPr>
                  <a:t>1) IP </a:t>
                </a:r>
                <a:r>
                  <a:rPr lang="en-US" sz="1600" dirty="0">
                    <a:solidFill>
                      <a:srgbClr val="FF0000"/>
                    </a:solidFill>
                  </a:rPr>
                  <a:t>protocol</a:t>
                </a:r>
              </a:p>
              <a:p>
                <a:pPr>
                  <a:buFontTx/>
                  <a:buChar char="•"/>
                </a:pPr>
                <a:r>
                  <a:rPr lang="en-US" sz="1600" dirty="0"/>
                  <a:t>addressing conventions</a:t>
                </a:r>
              </a:p>
              <a:p>
                <a:pPr>
                  <a:buFontTx/>
                  <a:buChar char="•"/>
                </a:pPr>
                <a:r>
                  <a:rPr lang="en-US" sz="1600" dirty="0"/>
                  <a:t>datagram format</a:t>
                </a:r>
              </a:p>
              <a:p>
                <a:pPr>
                  <a:buFontTx/>
                  <a:buChar char="•"/>
                </a:pPr>
                <a:r>
                  <a:rPr lang="en-US" sz="1600" dirty="0"/>
                  <a:t>packet handling conventions</a:t>
                </a:r>
                <a:endParaRPr lang="en-US" dirty="0"/>
              </a:p>
            </p:txBody>
          </p:sp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5140325" y="3708400"/>
              <a:ext cx="2000250" cy="890588"/>
              <a:chOff x="72" y="1146"/>
              <a:chExt cx="1260" cy="561"/>
            </a:xfrm>
          </p:grpSpPr>
          <p:sp>
            <p:nvSpPr>
              <p:cNvPr id="5143" name="Rectangle 29"/>
              <p:cNvSpPr>
                <a:spLocks noChangeArrowheads="1"/>
              </p:cNvSpPr>
              <p:nvPr/>
            </p:nvSpPr>
            <p:spPr bwMode="auto">
              <a:xfrm>
                <a:off x="114" y="1146"/>
                <a:ext cx="1218" cy="516"/>
              </a:xfrm>
              <a:prstGeom prst="rect">
                <a:avLst/>
              </a:prstGeom>
              <a:solidFill>
                <a:srgbClr val="0808B8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4" name="Rectangle 30"/>
              <p:cNvSpPr>
                <a:spLocks noChangeArrowheads="1"/>
              </p:cNvSpPr>
              <p:nvPr/>
            </p:nvSpPr>
            <p:spPr bwMode="auto">
              <a:xfrm>
                <a:off x="72" y="1188"/>
                <a:ext cx="1218" cy="51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5" name="Text Box 31"/>
              <p:cNvSpPr txBox="1">
                <a:spLocks noChangeArrowheads="1"/>
              </p:cNvSpPr>
              <p:nvPr/>
            </p:nvSpPr>
            <p:spPr bwMode="auto">
              <a:xfrm>
                <a:off x="80" y="1187"/>
                <a:ext cx="1197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</a:rPr>
                  <a:t>3)ICMP </a:t>
                </a:r>
                <a:r>
                  <a:rPr lang="en-US" sz="1600" dirty="0">
                    <a:solidFill>
                      <a:srgbClr val="FF0000"/>
                    </a:solidFill>
                  </a:rPr>
                  <a:t>protocol</a:t>
                </a:r>
              </a:p>
              <a:p>
                <a:pPr>
                  <a:buFontTx/>
                  <a:buChar char="•"/>
                </a:pPr>
                <a:r>
                  <a:rPr lang="en-US" sz="1600" dirty="0"/>
                  <a:t>error reporting</a:t>
                </a:r>
              </a:p>
              <a:p>
                <a:pPr>
                  <a:buFontTx/>
                  <a:buChar char="•"/>
                </a:pPr>
                <a:r>
                  <a:rPr lang="en-US" sz="1600" dirty="0"/>
                  <a:t>router “signaling”</a:t>
                </a:r>
                <a:endParaRPr lang="en-US" dirty="0"/>
              </a:p>
            </p:txBody>
          </p:sp>
        </p:grpSp>
        <p:sp>
          <p:nvSpPr>
            <p:cNvPr id="5136" name="Line 32"/>
            <p:cNvSpPr>
              <a:spLocks noChangeShapeType="1"/>
            </p:cNvSpPr>
            <p:nvPr/>
          </p:nvSpPr>
          <p:spPr bwMode="auto">
            <a:xfrm flipV="1">
              <a:off x="1647825" y="2286000"/>
              <a:ext cx="6524625" cy="95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Text Box 33"/>
            <p:cNvSpPr txBox="1">
              <a:spLocks noChangeArrowheads="1"/>
            </p:cNvSpPr>
            <p:nvPr/>
          </p:nvSpPr>
          <p:spPr bwMode="auto">
            <a:xfrm>
              <a:off x="3089275" y="1812925"/>
              <a:ext cx="25456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Transport</a:t>
              </a:r>
              <a:r>
                <a:rPr lang="en-US" dirty="0"/>
                <a:t> layer: TCP, UDP</a:t>
              </a:r>
            </a:p>
          </p:txBody>
        </p:sp>
        <p:sp>
          <p:nvSpPr>
            <p:cNvPr id="5138" name="Text Box 34"/>
            <p:cNvSpPr txBox="1">
              <a:spLocks noChangeArrowheads="1"/>
            </p:cNvSpPr>
            <p:nvPr/>
          </p:nvSpPr>
          <p:spPr bwMode="auto">
            <a:xfrm>
              <a:off x="4203700" y="4784725"/>
              <a:ext cx="10948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Link layer</a:t>
              </a:r>
            </a:p>
          </p:txBody>
        </p:sp>
        <p:sp>
          <p:nvSpPr>
            <p:cNvPr id="5139" name="Text Box 35"/>
            <p:cNvSpPr txBox="1">
              <a:spLocks noChangeArrowheads="1"/>
            </p:cNvSpPr>
            <p:nvPr/>
          </p:nvSpPr>
          <p:spPr bwMode="auto">
            <a:xfrm>
              <a:off x="4051300" y="5308600"/>
              <a:ext cx="146937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physical layer</a:t>
              </a:r>
            </a:p>
          </p:txBody>
        </p:sp>
        <p:sp>
          <p:nvSpPr>
            <p:cNvPr id="5140" name="Text Box 36"/>
            <p:cNvSpPr txBox="1">
              <a:spLocks noChangeArrowheads="1"/>
            </p:cNvSpPr>
            <p:nvPr/>
          </p:nvSpPr>
          <p:spPr bwMode="auto">
            <a:xfrm>
              <a:off x="146050" y="3084513"/>
              <a:ext cx="141605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400">
                  <a:solidFill>
                    <a:srgbClr val="FF0000"/>
                  </a:solidFill>
                </a:rPr>
                <a:t>Network</a:t>
              </a:r>
            </a:p>
            <a:p>
              <a:pPr algn="r"/>
              <a:r>
                <a:rPr lang="en-US" sz="2400">
                  <a:solidFill>
                    <a:srgbClr val="FF0000"/>
                  </a:solidFill>
                </a:rPr>
                <a:t>layer</a:t>
              </a:r>
              <a:endParaRPr lang="en-US"/>
            </a:p>
          </p:txBody>
        </p:sp>
        <p:sp>
          <p:nvSpPr>
            <p:cNvPr id="5141" name="Line 37"/>
            <p:cNvSpPr>
              <a:spLocks noChangeShapeType="1"/>
            </p:cNvSpPr>
            <p:nvPr/>
          </p:nvSpPr>
          <p:spPr bwMode="auto">
            <a:xfrm flipV="1">
              <a:off x="1371600" y="2305050"/>
              <a:ext cx="0" cy="7429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2" name="Line 38"/>
            <p:cNvSpPr>
              <a:spLocks noChangeShapeType="1"/>
            </p:cNvSpPr>
            <p:nvPr/>
          </p:nvSpPr>
          <p:spPr bwMode="auto">
            <a:xfrm>
              <a:off x="1371600" y="3971925"/>
              <a:ext cx="0" cy="7429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304800" y="5638800"/>
            <a:ext cx="8610600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000" dirty="0" smtClean="0">
                <a:solidFill>
                  <a:srgbClr val="0808B8"/>
                </a:solidFill>
                <a:cs typeface="B Nazanin" pitchFamily="2" charset="-78"/>
              </a:rPr>
              <a:t>لایه شبکه در اینترنت، شامل سه کارکرد اصلی می باشد.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0808B8"/>
                </a:solidFill>
                <a:cs typeface="B Titr" pitchFamily="2" charset="-78"/>
              </a:rPr>
              <a:t>فصل چهارم – لایه شبکه</a:t>
            </a:r>
            <a:endParaRPr lang="en-US" sz="3600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2526-DE8F-493D-94D0-CD7917BC3563}" type="slidenum">
              <a:rPr lang="en-US"/>
              <a:pPr/>
              <a:t>26</a:t>
            </a:fld>
            <a:endParaRPr lang="en-US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533400" y="1600200"/>
            <a:ext cx="38100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4. 1 Introduction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2400" dirty="0">
                <a:latin typeface="Comic Sans MS" pitchFamily="66" charset="0"/>
              </a:rPr>
              <a:t>4.2 Virtual circuit and datagram networks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4.3 What’s inside a router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400" dirty="0" smtClean="0">
                <a:latin typeface="Comic Sans MS" pitchFamily="66" charset="0"/>
              </a:rPr>
              <a:t>4.4 IP: Internet Protocol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Datagram format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IPv4 addressing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ICMP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IPv6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4495800" y="1600200"/>
            <a:ext cx="38100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4.5 Routing algorithms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Link state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Distance Vector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Hierarchical routing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4.6 Routing in the Internet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RIP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OSPF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BGP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4.7 Broadcast and multicast routing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0"/>
            <a:ext cx="7772400" cy="781050"/>
          </a:xfrm>
        </p:spPr>
        <p:txBody>
          <a:bodyPr/>
          <a:lstStyle/>
          <a:p>
            <a:r>
              <a:rPr lang="en-US" sz="3600" dirty="0" smtClean="0">
                <a:solidFill>
                  <a:srgbClr val="0808B8"/>
                </a:solidFill>
                <a:latin typeface="Comic Sans MS" pitchFamily="66" charset="0"/>
              </a:rPr>
              <a:t>IP datagram format</a:t>
            </a:r>
            <a:endParaRPr lang="en-US" dirty="0" smtClean="0">
              <a:solidFill>
                <a:srgbClr val="0808B8"/>
              </a:solidFill>
              <a:latin typeface="Comic Sans MS" pitchFamily="66" charset="0"/>
            </a:endParaRPr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>
                <a:latin typeface="Comic Sans MS" pitchFamily="66" charset="0"/>
              </a:rPr>
              <a:t>4-</a:t>
            </a:r>
            <a:fld id="{E23CCD57-124D-40AC-862C-38B662BC5BA9}" type="slidenum">
              <a:rPr lang="en-US">
                <a:latin typeface="Comic Sans MS" pitchFamily="66" charset="0"/>
              </a:rPr>
              <a:pPr/>
              <a:t>27</a:t>
            </a:fld>
            <a:endParaRPr lang="en-US">
              <a:latin typeface="Comic Sans MS" pitchFamily="66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593" y="863600"/>
            <a:ext cx="8915413" cy="5426075"/>
            <a:chOff x="153" y="629"/>
            <a:chExt cx="5616" cy="3418"/>
          </a:xfrm>
        </p:grpSpPr>
        <p:sp>
          <p:nvSpPr>
            <p:cNvPr id="48135" name="Rectangle 4"/>
            <p:cNvSpPr>
              <a:spLocks noChangeArrowheads="1"/>
            </p:cNvSpPr>
            <p:nvPr/>
          </p:nvSpPr>
          <p:spPr bwMode="auto">
            <a:xfrm>
              <a:off x="1825" y="953"/>
              <a:ext cx="2489" cy="3039"/>
            </a:xfrm>
            <a:prstGeom prst="rect">
              <a:avLst/>
            </a:prstGeom>
            <a:solidFill>
              <a:srgbClr val="0808B8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0808B8"/>
                </a:solidFill>
                <a:latin typeface="Comic Sans MS" pitchFamily="66" charset="0"/>
              </a:endParaRPr>
            </a:p>
          </p:txBody>
        </p:sp>
        <p:sp>
          <p:nvSpPr>
            <p:cNvPr id="48136" name="Rectangle 5"/>
            <p:cNvSpPr>
              <a:spLocks noChangeArrowheads="1"/>
            </p:cNvSpPr>
            <p:nvPr/>
          </p:nvSpPr>
          <p:spPr bwMode="auto">
            <a:xfrm>
              <a:off x="1765" y="1020"/>
              <a:ext cx="2489" cy="30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48137" name="Text Box 6"/>
            <p:cNvSpPr txBox="1">
              <a:spLocks noChangeArrowheads="1"/>
            </p:cNvSpPr>
            <p:nvPr/>
          </p:nvSpPr>
          <p:spPr bwMode="auto">
            <a:xfrm>
              <a:off x="1730" y="1061"/>
              <a:ext cx="3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mic Sans MS" pitchFamily="66" charset="0"/>
                </a:rPr>
                <a:t>ver</a:t>
              </a:r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48138" name="Text Box 7"/>
            <p:cNvSpPr txBox="1">
              <a:spLocks noChangeArrowheads="1"/>
            </p:cNvSpPr>
            <p:nvPr/>
          </p:nvSpPr>
          <p:spPr bwMode="auto">
            <a:xfrm>
              <a:off x="3300" y="1100"/>
              <a:ext cx="5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mic Sans MS" pitchFamily="66" charset="0"/>
                </a:rPr>
                <a:t>length</a:t>
              </a:r>
            </a:p>
          </p:txBody>
        </p:sp>
        <p:sp>
          <p:nvSpPr>
            <p:cNvPr id="48139" name="Line 8"/>
            <p:cNvSpPr>
              <a:spLocks noChangeShapeType="1"/>
            </p:cNvSpPr>
            <p:nvPr/>
          </p:nvSpPr>
          <p:spPr bwMode="auto">
            <a:xfrm>
              <a:off x="1773" y="1346"/>
              <a:ext cx="248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48140" name="Line 9"/>
            <p:cNvSpPr>
              <a:spLocks noChangeShapeType="1"/>
            </p:cNvSpPr>
            <p:nvPr/>
          </p:nvSpPr>
          <p:spPr bwMode="auto">
            <a:xfrm flipH="1" flipV="1">
              <a:off x="2995" y="1026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48141" name="Text Box 10"/>
            <p:cNvSpPr txBox="1">
              <a:spLocks noChangeArrowheads="1"/>
            </p:cNvSpPr>
            <p:nvPr/>
          </p:nvSpPr>
          <p:spPr bwMode="auto">
            <a:xfrm>
              <a:off x="2678" y="695"/>
              <a:ext cx="5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mic Sans MS" pitchFamily="66" charset="0"/>
                </a:rPr>
                <a:t>32 bits</a:t>
              </a:r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48142" name="Line 11"/>
            <p:cNvSpPr>
              <a:spLocks noChangeShapeType="1"/>
            </p:cNvSpPr>
            <p:nvPr/>
          </p:nvSpPr>
          <p:spPr bwMode="auto">
            <a:xfrm>
              <a:off x="3337" y="847"/>
              <a:ext cx="89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48143" name="Line 12"/>
            <p:cNvSpPr>
              <a:spLocks noChangeShapeType="1"/>
            </p:cNvSpPr>
            <p:nvPr/>
          </p:nvSpPr>
          <p:spPr bwMode="auto">
            <a:xfrm rot="10800000">
              <a:off x="1757" y="854"/>
              <a:ext cx="8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48144" name="Text Box 13"/>
            <p:cNvSpPr txBox="1">
              <a:spLocks noChangeArrowheads="1"/>
            </p:cNvSpPr>
            <p:nvPr/>
          </p:nvSpPr>
          <p:spPr bwMode="auto">
            <a:xfrm>
              <a:off x="2048" y="3061"/>
              <a:ext cx="1847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1"/>
              <a:r>
                <a:rPr lang="fa-IR" sz="2000" b="1" u="sng" dirty="0" smtClean="0">
                  <a:solidFill>
                    <a:srgbClr val="FF0000"/>
                  </a:solidFill>
                  <a:latin typeface="Comic Sans MS" pitchFamily="66" charset="0"/>
                  <a:cs typeface="B Nazanin" pitchFamily="2" charset="-78"/>
                </a:rPr>
                <a:t>داده ای که بایستی حمل شود</a:t>
              </a:r>
            </a:p>
            <a:p>
              <a:pPr algn="ctr" rtl="1"/>
              <a:r>
                <a:rPr lang="fa-IR" sz="2000" b="1" dirty="0" smtClean="0">
                  <a:solidFill>
                    <a:srgbClr val="FF0000"/>
                  </a:solidFill>
                  <a:latin typeface="Comic Sans MS" pitchFamily="66" charset="0"/>
                  <a:cs typeface="B Nazanin" pitchFamily="2" charset="-78"/>
                </a:rPr>
                <a:t>( با طول متغیر، معمولا یک</a:t>
              </a:r>
            </a:p>
            <a:p>
              <a:pPr algn="ctr" rtl="1"/>
              <a:r>
                <a:rPr lang="fa-IR" sz="2000" b="1" dirty="0" smtClean="0">
                  <a:solidFill>
                    <a:srgbClr val="FF0000"/>
                  </a:solidFill>
                  <a:latin typeface="Comic Sans MS" pitchFamily="66" charset="0"/>
                  <a:cs typeface="B Nazanin" pitchFamily="2" charset="-78"/>
                </a:rPr>
                <a:t> سگمنت </a:t>
              </a:r>
              <a:r>
                <a:rPr lang="en-US" sz="2000" b="1" dirty="0" smtClean="0">
                  <a:solidFill>
                    <a:srgbClr val="FF0000"/>
                  </a:solidFill>
                  <a:latin typeface="Comic Sans MS" pitchFamily="66" charset="0"/>
                  <a:cs typeface="B Nazanin" pitchFamily="2" charset="-78"/>
                </a:rPr>
                <a:t>TCP</a:t>
              </a:r>
              <a:r>
                <a:rPr lang="fa-IR" sz="2000" b="1" dirty="0" smtClean="0">
                  <a:solidFill>
                    <a:srgbClr val="FF0000"/>
                  </a:solidFill>
                  <a:latin typeface="Comic Sans MS" pitchFamily="66" charset="0"/>
                  <a:cs typeface="B Nazanin" pitchFamily="2" charset="-78"/>
                </a:rPr>
                <a:t> و یا </a:t>
              </a:r>
              <a:r>
                <a:rPr lang="en-US" sz="2000" b="1" dirty="0" smtClean="0">
                  <a:solidFill>
                    <a:srgbClr val="FF0000"/>
                  </a:solidFill>
                  <a:latin typeface="Comic Sans MS" pitchFamily="66" charset="0"/>
                  <a:cs typeface="B Nazanin" pitchFamily="2" charset="-78"/>
                </a:rPr>
                <a:t>UDP</a:t>
              </a:r>
              <a:r>
                <a:rPr lang="fa-IR" sz="2000" b="1" dirty="0" smtClean="0">
                  <a:solidFill>
                    <a:srgbClr val="FF0000"/>
                  </a:solidFill>
                  <a:latin typeface="Comic Sans MS" pitchFamily="66" charset="0"/>
                  <a:cs typeface="B Nazanin" pitchFamily="2" charset="-78"/>
                </a:rPr>
                <a:t> است)</a:t>
              </a:r>
              <a:endParaRPr lang="en-US" sz="2400" dirty="0">
                <a:solidFill>
                  <a:srgbClr val="FF0000"/>
                </a:solidFill>
                <a:latin typeface="Comic Sans MS" pitchFamily="66" charset="0"/>
                <a:cs typeface="B Nazanin" pitchFamily="2" charset="-78"/>
              </a:endParaRPr>
            </a:p>
          </p:txBody>
        </p:sp>
        <p:sp>
          <p:nvSpPr>
            <p:cNvPr id="48145" name="Text Box 14"/>
            <p:cNvSpPr txBox="1">
              <a:spLocks noChangeArrowheads="1"/>
            </p:cNvSpPr>
            <p:nvPr/>
          </p:nvSpPr>
          <p:spPr bwMode="auto">
            <a:xfrm>
              <a:off x="1714" y="1405"/>
              <a:ext cx="1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mic Sans MS" pitchFamily="66" charset="0"/>
                </a:rPr>
                <a:t>16-bit identifier</a:t>
              </a:r>
              <a:endParaRPr lang="en-US" sz="2000">
                <a:latin typeface="Comic Sans MS" pitchFamily="66" charset="0"/>
              </a:endParaRPr>
            </a:p>
          </p:txBody>
        </p:sp>
        <p:sp>
          <p:nvSpPr>
            <p:cNvPr id="48146" name="Line 15"/>
            <p:cNvSpPr>
              <a:spLocks noChangeShapeType="1"/>
            </p:cNvSpPr>
            <p:nvPr/>
          </p:nvSpPr>
          <p:spPr bwMode="auto">
            <a:xfrm flipV="1">
              <a:off x="1769" y="2290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48147" name="Line 16"/>
            <p:cNvSpPr>
              <a:spLocks noChangeShapeType="1"/>
            </p:cNvSpPr>
            <p:nvPr/>
          </p:nvSpPr>
          <p:spPr bwMode="auto">
            <a:xfrm flipV="1">
              <a:off x="1769" y="2590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48148" name="Text Box 17"/>
            <p:cNvSpPr txBox="1">
              <a:spLocks noChangeArrowheads="1"/>
            </p:cNvSpPr>
            <p:nvPr/>
          </p:nvSpPr>
          <p:spPr bwMode="auto">
            <a:xfrm>
              <a:off x="3249" y="1637"/>
              <a:ext cx="8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mic Sans MS" pitchFamily="66" charset="0"/>
                </a:rPr>
                <a:t>header</a:t>
              </a:r>
            </a:p>
            <a:p>
              <a:pPr algn="ctr"/>
              <a:r>
                <a:rPr lang="en-US">
                  <a:latin typeface="Comic Sans MS" pitchFamily="66" charset="0"/>
                </a:rPr>
                <a:t> checksum</a:t>
              </a:r>
            </a:p>
          </p:txBody>
        </p:sp>
        <p:sp>
          <p:nvSpPr>
            <p:cNvPr id="48149" name="Text Box 18"/>
            <p:cNvSpPr txBox="1">
              <a:spLocks noChangeArrowheads="1"/>
            </p:cNvSpPr>
            <p:nvPr/>
          </p:nvSpPr>
          <p:spPr bwMode="auto">
            <a:xfrm>
              <a:off x="1766" y="1619"/>
              <a:ext cx="60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mic Sans MS" pitchFamily="66" charset="0"/>
                </a:rPr>
                <a:t>time to</a:t>
              </a:r>
            </a:p>
            <a:p>
              <a:pPr algn="ctr"/>
              <a:r>
                <a:rPr lang="en-US">
                  <a:latin typeface="Comic Sans MS" pitchFamily="66" charset="0"/>
                </a:rPr>
                <a:t>live</a:t>
              </a:r>
            </a:p>
          </p:txBody>
        </p:sp>
        <p:sp>
          <p:nvSpPr>
            <p:cNvPr id="48150" name="Text Box 19"/>
            <p:cNvSpPr txBox="1">
              <a:spLocks noChangeArrowheads="1"/>
            </p:cNvSpPr>
            <p:nvPr/>
          </p:nvSpPr>
          <p:spPr bwMode="auto">
            <a:xfrm>
              <a:off x="2095" y="2047"/>
              <a:ext cx="17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mic Sans MS" pitchFamily="66" charset="0"/>
                </a:rPr>
                <a:t>32 bit source IP address</a:t>
              </a:r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48151" name="Text Box 20"/>
            <p:cNvSpPr txBox="1">
              <a:spLocks noChangeArrowheads="1"/>
            </p:cNvSpPr>
            <p:nvPr/>
          </p:nvSpPr>
          <p:spPr bwMode="auto">
            <a:xfrm>
              <a:off x="345" y="629"/>
              <a:ext cx="122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1"/>
              <a:r>
                <a:rPr lang="fa-IR" sz="1600" b="1" dirty="0" smtClean="0">
                  <a:solidFill>
                    <a:srgbClr val="7030A0"/>
                  </a:solidFill>
                  <a:latin typeface="Comic Sans MS" pitchFamily="66" charset="0"/>
                  <a:cs typeface="B Nazanin" pitchFamily="2" charset="-78"/>
                </a:rPr>
                <a:t>شماره نسخه  پروتکل </a:t>
              </a:r>
              <a:r>
                <a:rPr lang="en-US" sz="1600" b="1" dirty="0" smtClean="0">
                  <a:solidFill>
                    <a:srgbClr val="7030A0"/>
                  </a:solidFill>
                  <a:latin typeface="Comic Sans MS" pitchFamily="66" charset="0"/>
                  <a:cs typeface="B Nazanin" pitchFamily="2" charset="-78"/>
                </a:rPr>
                <a:t>IP</a:t>
              </a:r>
              <a:endParaRPr lang="en-US" sz="1600" b="1" dirty="0">
                <a:solidFill>
                  <a:srgbClr val="7030A0"/>
                </a:solidFill>
                <a:latin typeface="Comic Sans MS" pitchFamily="66" charset="0"/>
                <a:cs typeface="B Nazanin" pitchFamily="2" charset="-78"/>
              </a:endParaRPr>
            </a:p>
          </p:txBody>
        </p:sp>
        <p:sp>
          <p:nvSpPr>
            <p:cNvPr id="48152" name="Text Box 21"/>
            <p:cNvSpPr txBox="1">
              <a:spLocks noChangeArrowheads="1"/>
            </p:cNvSpPr>
            <p:nvPr/>
          </p:nvSpPr>
          <p:spPr bwMode="auto">
            <a:xfrm>
              <a:off x="182" y="974"/>
              <a:ext cx="139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fa-IR" sz="1600" b="1" dirty="0" smtClean="0">
                  <a:solidFill>
                    <a:srgbClr val="C00000"/>
                  </a:solidFill>
                  <a:latin typeface="Comic Sans MS" pitchFamily="66" charset="0"/>
                  <a:cs typeface="B Nazanin" pitchFamily="2" charset="-78"/>
                </a:rPr>
                <a:t>طول سرآیند (بر حسب بایت)</a:t>
              </a:r>
              <a:endParaRPr lang="en-US" sz="900" b="1" dirty="0">
                <a:solidFill>
                  <a:srgbClr val="C00000"/>
                </a:solidFill>
                <a:latin typeface="Comic Sans MS" pitchFamily="66" charset="0"/>
                <a:cs typeface="B Nazanin" pitchFamily="2" charset="-78"/>
              </a:endParaRPr>
            </a:p>
          </p:txBody>
        </p:sp>
        <p:sp>
          <p:nvSpPr>
            <p:cNvPr id="48153" name="Text Box 22"/>
            <p:cNvSpPr txBox="1">
              <a:spLocks noChangeArrowheads="1"/>
            </p:cNvSpPr>
            <p:nvPr/>
          </p:nvSpPr>
          <p:spPr bwMode="auto">
            <a:xfrm>
              <a:off x="274" y="1604"/>
              <a:ext cx="1357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fa-IR" sz="1600" b="1" dirty="0" smtClean="0">
                  <a:solidFill>
                    <a:srgbClr val="00B050"/>
                  </a:solidFill>
                  <a:latin typeface="Comic Sans MS" pitchFamily="66" charset="0"/>
                  <a:cs typeface="B Nazanin" pitchFamily="2" charset="-78"/>
                </a:rPr>
                <a:t>حداکثر تعداد  پرشها </a:t>
              </a:r>
              <a:r>
                <a:rPr lang="en-US" sz="1600" b="1" dirty="0" smtClean="0">
                  <a:solidFill>
                    <a:srgbClr val="00B050"/>
                  </a:solidFill>
                  <a:latin typeface="Comic Sans MS" pitchFamily="66" charset="0"/>
                  <a:cs typeface="B Nazanin" pitchFamily="2" charset="-78"/>
                </a:rPr>
                <a:t>(hop)</a:t>
              </a:r>
              <a:endParaRPr lang="fa-IR" sz="1600" b="1" dirty="0" smtClean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endParaRPr>
            </a:p>
            <a:p>
              <a:pPr algn="r" rtl="1"/>
              <a:r>
                <a:rPr lang="fa-IR" sz="1600" b="1" dirty="0" smtClean="0">
                  <a:solidFill>
                    <a:srgbClr val="00B050"/>
                  </a:solidFill>
                  <a:latin typeface="Comic Sans MS" pitchFamily="66" charset="0"/>
                  <a:cs typeface="B Nazanin" pitchFamily="2" charset="-78"/>
                </a:rPr>
                <a:t>(با عبور از  هر مسیر یاب </a:t>
              </a:r>
            </a:p>
            <a:p>
              <a:pPr algn="r" rtl="1"/>
              <a:r>
                <a:rPr lang="fa-IR" sz="1600" b="1" dirty="0" smtClean="0">
                  <a:solidFill>
                    <a:srgbClr val="00B050"/>
                  </a:solidFill>
                  <a:latin typeface="Comic Sans MS" pitchFamily="66" charset="0"/>
                  <a:cs typeface="B Nazanin" pitchFamily="2" charset="-78"/>
                </a:rPr>
                <a:t>یکی کاسته میشود)</a:t>
              </a:r>
              <a:endParaRPr lang="en-US" sz="1600" b="1" dirty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endParaRPr>
            </a:p>
          </p:txBody>
        </p:sp>
        <p:sp>
          <p:nvSpPr>
            <p:cNvPr id="48154" name="Line 23"/>
            <p:cNvSpPr>
              <a:spLocks noChangeShapeType="1"/>
            </p:cNvSpPr>
            <p:nvPr/>
          </p:nvSpPr>
          <p:spPr bwMode="auto">
            <a:xfrm>
              <a:off x="1512" y="834"/>
              <a:ext cx="333" cy="2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48155" name="Line 24"/>
            <p:cNvSpPr>
              <a:spLocks noChangeShapeType="1"/>
            </p:cNvSpPr>
            <p:nvPr/>
          </p:nvSpPr>
          <p:spPr bwMode="auto">
            <a:xfrm>
              <a:off x="1530" y="1185"/>
              <a:ext cx="570" cy="9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48156" name="Text Box 25"/>
            <p:cNvSpPr txBox="1">
              <a:spLocks noChangeArrowheads="1"/>
            </p:cNvSpPr>
            <p:nvPr/>
          </p:nvSpPr>
          <p:spPr bwMode="auto">
            <a:xfrm>
              <a:off x="4411" y="1237"/>
              <a:ext cx="135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fa-IR" sz="1600" b="1" dirty="0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  <a:cs typeface="B Nazanin" pitchFamily="2" charset="-78"/>
                </a:rPr>
                <a:t>جهت  استفاده در شکستن و</a:t>
              </a:r>
            </a:p>
            <a:p>
              <a:pPr algn="r" rtl="1"/>
              <a:r>
                <a:rPr lang="fa-IR" sz="1600" b="1" dirty="0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  <a:cs typeface="B Nazanin" pitchFamily="2" charset="-78"/>
                </a:rPr>
                <a:t> سرهم کردن دیتاگرام</a:t>
              </a:r>
              <a:endParaRPr lang="en-US" sz="16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B Nazanin" pitchFamily="2" charset="-78"/>
              </a:endParaRPr>
            </a:p>
          </p:txBody>
        </p:sp>
        <p:sp>
          <p:nvSpPr>
            <p:cNvPr id="48157" name="Text Box 26"/>
            <p:cNvSpPr txBox="1">
              <a:spLocks noChangeArrowheads="1"/>
            </p:cNvSpPr>
            <p:nvPr/>
          </p:nvSpPr>
          <p:spPr bwMode="auto">
            <a:xfrm>
              <a:off x="4377" y="709"/>
              <a:ext cx="121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fa-IR" sz="1600" b="1" dirty="0" smtClean="0">
                  <a:solidFill>
                    <a:srgbClr val="00B0F0"/>
                  </a:solidFill>
                  <a:latin typeface="Comic Sans MS" pitchFamily="66" charset="0"/>
                  <a:cs typeface="B Nazanin" pitchFamily="2" charset="-78"/>
                </a:rPr>
                <a:t>طول کل دیتاگرام (بایت)</a:t>
              </a:r>
              <a:endParaRPr lang="en-US" sz="1600" b="1" dirty="0">
                <a:solidFill>
                  <a:srgbClr val="00B0F0"/>
                </a:solidFill>
                <a:latin typeface="Comic Sans MS" pitchFamily="66" charset="0"/>
                <a:cs typeface="B Nazanin" pitchFamily="2" charset="-78"/>
              </a:endParaRPr>
            </a:p>
          </p:txBody>
        </p:sp>
        <p:sp>
          <p:nvSpPr>
            <p:cNvPr id="48158" name="Text Box 27"/>
            <p:cNvSpPr txBox="1">
              <a:spLocks noChangeArrowheads="1"/>
            </p:cNvSpPr>
            <p:nvPr/>
          </p:nvSpPr>
          <p:spPr bwMode="auto">
            <a:xfrm>
              <a:off x="153" y="2293"/>
              <a:ext cx="148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fa-IR" sz="1600" b="1" dirty="0" smtClean="0">
                  <a:solidFill>
                    <a:srgbClr val="7030A0"/>
                  </a:solidFill>
                  <a:latin typeface="Comic Sans MS" pitchFamily="66" charset="0"/>
                  <a:cs typeface="B Nazanin" pitchFamily="2" charset="-78"/>
                </a:rPr>
                <a:t>پروتکل لایه بالایی که داده</a:t>
              </a:r>
            </a:p>
            <a:p>
              <a:pPr algn="r" rtl="1"/>
              <a:r>
                <a:rPr lang="fa-IR" sz="1600" b="1" dirty="0" smtClean="0">
                  <a:solidFill>
                    <a:srgbClr val="7030A0"/>
                  </a:solidFill>
                  <a:latin typeface="Comic Sans MS" pitchFamily="66" charset="0"/>
                  <a:cs typeface="B Nazanin" pitchFamily="2" charset="-78"/>
                </a:rPr>
                <a:t> بایستی به آن تحویل داده شود</a:t>
              </a:r>
              <a:endParaRPr lang="en-US" sz="1600" b="1" dirty="0">
                <a:solidFill>
                  <a:srgbClr val="7030A0"/>
                </a:solidFill>
                <a:latin typeface="Comic Sans MS" pitchFamily="66" charset="0"/>
                <a:cs typeface="B Nazanin" pitchFamily="2" charset="-78"/>
              </a:endParaRPr>
            </a:p>
          </p:txBody>
        </p:sp>
        <p:sp>
          <p:nvSpPr>
            <p:cNvPr id="48159" name="Line 28"/>
            <p:cNvSpPr>
              <a:spLocks noChangeShapeType="1"/>
            </p:cNvSpPr>
            <p:nvPr/>
          </p:nvSpPr>
          <p:spPr bwMode="auto">
            <a:xfrm flipV="1">
              <a:off x="1602" y="1806"/>
              <a:ext cx="924" cy="7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48160" name="Line 29"/>
            <p:cNvSpPr>
              <a:spLocks noChangeShapeType="1"/>
            </p:cNvSpPr>
            <p:nvPr/>
          </p:nvSpPr>
          <p:spPr bwMode="auto">
            <a:xfrm flipH="1">
              <a:off x="3228" y="1500"/>
              <a:ext cx="1284" cy="12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48161" name="Line 30"/>
            <p:cNvSpPr>
              <a:spLocks noChangeShapeType="1"/>
            </p:cNvSpPr>
            <p:nvPr/>
          </p:nvSpPr>
          <p:spPr bwMode="auto">
            <a:xfrm flipH="1">
              <a:off x="4098" y="954"/>
              <a:ext cx="402" cy="25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48162" name="Text Box 31"/>
            <p:cNvSpPr txBox="1">
              <a:spLocks noChangeArrowheads="1"/>
            </p:cNvSpPr>
            <p:nvPr/>
          </p:nvSpPr>
          <p:spPr bwMode="auto">
            <a:xfrm>
              <a:off x="2008" y="995"/>
              <a:ext cx="47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mic Sans MS" pitchFamily="66" charset="0"/>
                </a:rPr>
                <a:t>head.</a:t>
              </a:r>
            </a:p>
            <a:p>
              <a:pPr algn="ctr"/>
              <a:r>
                <a:rPr lang="en-US">
                  <a:latin typeface="Comic Sans MS" pitchFamily="66" charset="0"/>
                </a:rPr>
                <a:t>len</a:t>
              </a:r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48163" name="Text Box 32"/>
            <p:cNvSpPr txBox="1">
              <a:spLocks noChangeArrowheads="1"/>
            </p:cNvSpPr>
            <p:nvPr/>
          </p:nvSpPr>
          <p:spPr bwMode="auto">
            <a:xfrm>
              <a:off x="2414" y="989"/>
              <a:ext cx="60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mic Sans MS" pitchFamily="66" charset="0"/>
                </a:rPr>
                <a:t>type of</a:t>
              </a:r>
            </a:p>
            <a:p>
              <a:pPr algn="ctr"/>
              <a:r>
                <a:rPr lang="en-US">
                  <a:latin typeface="Comic Sans MS" pitchFamily="66" charset="0"/>
                </a:rPr>
                <a:t>service</a:t>
              </a:r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48164" name="Line 33"/>
            <p:cNvSpPr>
              <a:spLocks noChangeShapeType="1"/>
            </p:cNvSpPr>
            <p:nvPr/>
          </p:nvSpPr>
          <p:spPr bwMode="auto">
            <a:xfrm flipH="1" flipV="1">
              <a:off x="2431" y="1023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48165" name="Line 34"/>
            <p:cNvSpPr>
              <a:spLocks noChangeShapeType="1"/>
            </p:cNvSpPr>
            <p:nvPr/>
          </p:nvSpPr>
          <p:spPr bwMode="auto">
            <a:xfrm flipH="1" flipV="1">
              <a:off x="2044" y="1029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48166" name="Text Box 35"/>
            <p:cNvSpPr txBox="1">
              <a:spLocks noChangeArrowheads="1"/>
            </p:cNvSpPr>
            <p:nvPr/>
          </p:nvSpPr>
          <p:spPr bwMode="auto">
            <a:xfrm>
              <a:off x="345" y="1314"/>
              <a:ext cx="119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1"/>
              <a:r>
                <a:rPr lang="fa-IR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mic Sans MS" pitchFamily="66" charset="0"/>
                  <a:cs typeface="B Nazanin" pitchFamily="2" charset="-78"/>
                </a:rPr>
                <a:t>نوع سرویس داده ارسالی</a:t>
              </a:r>
              <a:endParaRPr lang="en-US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  <a:cs typeface="B Nazanin" pitchFamily="2" charset="-78"/>
              </a:endParaRPr>
            </a:p>
          </p:txBody>
        </p:sp>
        <p:sp>
          <p:nvSpPr>
            <p:cNvPr id="48167" name="Line 36"/>
            <p:cNvSpPr>
              <a:spLocks noChangeShapeType="1"/>
            </p:cNvSpPr>
            <p:nvPr/>
          </p:nvSpPr>
          <p:spPr bwMode="auto">
            <a:xfrm flipV="1">
              <a:off x="1542" y="1194"/>
              <a:ext cx="966" cy="26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48168" name="Line 37"/>
            <p:cNvSpPr>
              <a:spLocks noChangeShapeType="1"/>
            </p:cNvSpPr>
            <p:nvPr/>
          </p:nvSpPr>
          <p:spPr bwMode="auto">
            <a:xfrm flipH="1" flipV="1">
              <a:off x="2995" y="1350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48169" name="Text Box 38"/>
            <p:cNvSpPr txBox="1">
              <a:spLocks noChangeArrowheads="1"/>
            </p:cNvSpPr>
            <p:nvPr/>
          </p:nvSpPr>
          <p:spPr bwMode="auto">
            <a:xfrm>
              <a:off x="2902" y="1399"/>
              <a:ext cx="4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mic Sans MS" pitchFamily="66" charset="0"/>
                </a:rPr>
                <a:t>flgs</a:t>
              </a:r>
              <a:endParaRPr lang="en-US" sz="2000">
                <a:latin typeface="Comic Sans MS" pitchFamily="66" charset="0"/>
              </a:endParaRPr>
            </a:p>
          </p:txBody>
        </p:sp>
        <p:sp>
          <p:nvSpPr>
            <p:cNvPr id="48170" name="Line 39"/>
            <p:cNvSpPr>
              <a:spLocks noChangeShapeType="1"/>
            </p:cNvSpPr>
            <p:nvPr/>
          </p:nvSpPr>
          <p:spPr bwMode="auto">
            <a:xfrm flipH="1" flipV="1">
              <a:off x="3289" y="1344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48171" name="Text Box 40"/>
            <p:cNvSpPr txBox="1">
              <a:spLocks noChangeArrowheads="1"/>
            </p:cNvSpPr>
            <p:nvPr/>
          </p:nvSpPr>
          <p:spPr bwMode="auto">
            <a:xfrm>
              <a:off x="3316" y="1315"/>
              <a:ext cx="9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mic Sans MS" pitchFamily="66" charset="0"/>
                </a:rPr>
                <a:t>fragment</a:t>
              </a:r>
            </a:p>
            <a:p>
              <a:pPr algn="ctr"/>
              <a:r>
                <a:rPr lang="en-US">
                  <a:latin typeface="Comic Sans MS" pitchFamily="66" charset="0"/>
                </a:rPr>
                <a:t> offset</a:t>
              </a:r>
              <a:endParaRPr lang="en-US" sz="2000">
                <a:latin typeface="Comic Sans MS" pitchFamily="66" charset="0"/>
              </a:endParaRPr>
            </a:p>
          </p:txBody>
        </p:sp>
        <p:sp>
          <p:nvSpPr>
            <p:cNvPr id="48172" name="Line 41"/>
            <p:cNvSpPr>
              <a:spLocks noChangeShapeType="1"/>
            </p:cNvSpPr>
            <p:nvPr/>
          </p:nvSpPr>
          <p:spPr bwMode="auto">
            <a:xfrm flipH="1" flipV="1">
              <a:off x="4086" y="1434"/>
              <a:ext cx="414" cy="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48173" name="Line 42"/>
            <p:cNvSpPr>
              <a:spLocks noChangeShapeType="1"/>
            </p:cNvSpPr>
            <p:nvPr/>
          </p:nvSpPr>
          <p:spPr bwMode="auto">
            <a:xfrm flipH="1">
              <a:off x="2904" y="1506"/>
              <a:ext cx="1584" cy="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48174" name="Line 43"/>
            <p:cNvSpPr>
              <a:spLocks noChangeShapeType="1"/>
            </p:cNvSpPr>
            <p:nvPr/>
          </p:nvSpPr>
          <p:spPr bwMode="auto">
            <a:xfrm flipV="1">
              <a:off x="1769" y="1666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48175" name="Line 44"/>
            <p:cNvSpPr>
              <a:spLocks noChangeShapeType="1"/>
            </p:cNvSpPr>
            <p:nvPr/>
          </p:nvSpPr>
          <p:spPr bwMode="auto">
            <a:xfrm flipH="1" flipV="1">
              <a:off x="2995" y="1668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48176" name="Line 45"/>
            <p:cNvSpPr>
              <a:spLocks noChangeShapeType="1"/>
            </p:cNvSpPr>
            <p:nvPr/>
          </p:nvSpPr>
          <p:spPr bwMode="auto">
            <a:xfrm flipV="1">
              <a:off x="1757" y="1990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48177" name="Text Box 46"/>
            <p:cNvSpPr txBox="1">
              <a:spLocks noChangeArrowheads="1"/>
            </p:cNvSpPr>
            <p:nvPr/>
          </p:nvSpPr>
          <p:spPr bwMode="auto">
            <a:xfrm>
              <a:off x="2448" y="1613"/>
              <a:ext cx="49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mic Sans MS" pitchFamily="66" charset="0"/>
                </a:rPr>
                <a:t>upper</a:t>
              </a:r>
            </a:p>
            <a:p>
              <a:pPr algn="ctr"/>
              <a:r>
                <a:rPr lang="en-US">
                  <a:latin typeface="Comic Sans MS" pitchFamily="66" charset="0"/>
                </a:rPr>
                <a:t> layer</a:t>
              </a:r>
            </a:p>
          </p:txBody>
        </p:sp>
        <p:sp>
          <p:nvSpPr>
            <p:cNvPr id="48178" name="Line 47"/>
            <p:cNvSpPr>
              <a:spLocks noChangeShapeType="1"/>
            </p:cNvSpPr>
            <p:nvPr/>
          </p:nvSpPr>
          <p:spPr bwMode="auto">
            <a:xfrm flipH="1" flipV="1">
              <a:off x="2395" y="1674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48179" name="Line 48"/>
            <p:cNvSpPr>
              <a:spLocks noChangeShapeType="1"/>
            </p:cNvSpPr>
            <p:nvPr/>
          </p:nvSpPr>
          <p:spPr bwMode="auto">
            <a:xfrm>
              <a:off x="1590" y="1785"/>
              <a:ext cx="348" cy="5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48180" name="Text Box 49"/>
            <p:cNvSpPr txBox="1">
              <a:spLocks noChangeArrowheads="1"/>
            </p:cNvSpPr>
            <p:nvPr/>
          </p:nvSpPr>
          <p:spPr bwMode="auto">
            <a:xfrm>
              <a:off x="1967" y="2323"/>
              <a:ext cx="20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mic Sans MS" pitchFamily="66" charset="0"/>
                </a:rPr>
                <a:t>32 bit destination IP address</a:t>
              </a:r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48181" name="Line 50"/>
            <p:cNvSpPr>
              <a:spLocks noChangeShapeType="1"/>
            </p:cNvSpPr>
            <p:nvPr/>
          </p:nvSpPr>
          <p:spPr bwMode="auto">
            <a:xfrm flipV="1">
              <a:off x="1769" y="2872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48182" name="Text Box 51"/>
            <p:cNvSpPr txBox="1">
              <a:spLocks noChangeArrowheads="1"/>
            </p:cNvSpPr>
            <p:nvPr/>
          </p:nvSpPr>
          <p:spPr bwMode="auto">
            <a:xfrm>
              <a:off x="2405" y="2617"/>
              <a:ext cx="116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mic Sans MS" pitchFamily="66" charset="0"/>
                </a:rPr>
                <a:t>Options (if any)</a:t>
              </a:r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48183" name="Text Box 52"/>
            <p:cNvSpPr txBox="1">
              <a:spLocks noChangeArrowheads="1"/>
            </p:cNvSpPr>
            <p:nvPr/>
          </p:nvSpPr>
          <p:spPr bwMode="auto">
            <a:xfrm>
              <a:off x="4314" y="2437"/>
              <a:ext cx="1363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fa-IR" sz="1600" b="1" dirty="0" smtClean="0">
                  <a:solidFill>
                    <a:srgbClr val="FF0000"/>
                  </a:solidFill>
                  <a:latin typeface="Comic Sans MS" pitchFamily="66" charset="0"/>
                  <a:cs typeface="B Nazanin" pitchFamily="2" charset="-78"/>
                </a:rPr>
                <a:t>داده های اختیاری</a:t>
              </a:r>
            </a:p>
            <a:p>
              <a:pPr algn="r" rtl="1"/>
              <a:r>
                <a:rPr lang="fa-IR" sz="1600" b="1" dirty="0" smtClean="0">
                  <a:solidFill>
                    <a:srgbClr val="FF0000"/>
                  </a:solidFill>
                  <a:latin typeface="Comic Sans MS" pitchFamily="66" charset="0"/>
                  <a:cs typeface="B Nazanin" pitchFamily="2" charset="-78"/>
                </a:rPr>
                <a:t>بطور مثال- برچسب زمان، </a:t>
              </a:r>
            </a:p>
            <a:p>
              <a:pPr algn="r" rtl="1"/>
              <a:r>
                <a:rPr lang="fa-IR" sz="1600" b="1" dirty="0" smtClean="0">
                  <a:solidFill>
                    <a:srgbClr val="FF0000"/>
                  </a:solidFill>
                  <a:latin typeface="Comic Sans MS" pitchFamily="66" charset="0"/>
                  <a:cs typeface="B Nazanin" pitchFamily="2" charset="-78"/>
                </a:rPr>
                <a:t>ضبط مسیر طی شده، لیست </a:t>
              </a:r>
            </a:p>
            <a:p>
              <a:pPr algn="r" rtl="1"/>
              <a:r>
                <a:rPr lang="fa-IR" sz="1600" b="1" dirty="0" smtClean="0">
                  <a:solidFill>
                    <a:srgbClr val="FF0000"/>
                  </a:solidFill>
                  <a:latin typeface="Comic Sans MS" pitchFamily="66" charset="0"/>
                  <a:cs typeface="B Nazanin" pitchFamily="2" charset="-78"/>
                </a:rPr>
                <a:t>مسیریابهای عبوری</a:t>
              </a:r>
              <a:endParaRPr lang="en-US" sz="1600" b="1" dirty="0">
                <a:solidFill>
                  <a:srgbClr val="FF0000"/>
                </a:solidFill>
                <a:latin typeface="Comic Sans MS" pitchFamily="66" charset="0"/>
                <a:cs typeface="B Nazanin" pitchFamily="2" charset="-78"/>
              </a:endParaRPr>
            </a:p>
          </p:txBody>
        </p:sp>
        <p:sp>
          <p:nvSpPr>
            <p:cNvPr id="48184" name="Line 53"/>
            <p:cNvSpPr>
              <a:spLocks noChangeShapeType="1"/>
            </p:cNvSpPr>
            <p:nvPr/>
          </p:nvSpPr>
          <p:spPr bwMode="auto">
            <a:xfrm flipH="1">
              <a:off x="3900" y="2736"/>
              <a:ext cx="516" cy="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</p:grpSp>
      <p:sp>
        <p:nvSpPr>
          <p:cNvPr id="48134" name="Rectangle 54"/>
          <p:cNvSpPr>
            <a:spLocks noChangeArrowheads="1"/>
          </p:cNvSpPr>
          <p:nvPr/>
        </p:nvSpPr>
        <p:spPr bwMode="auto">
          <a:xfrm>
            <a:off x="76200" y="4451350"/>
            <a:ext cx="2587625" cy="21415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 u="sng">
                <a:latin typeface="Comic Sans MS" pitchFamily="66" charset="0"/>
              </a:rPr>
              <a:t>how much overhead with TCP?</a:t>
            </a:r>
            <a:endParaRPr lang="en-US" sz="200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>
                <a:latin typeface="Comic Sans MS" pitchFamily="66" charset="0"/>
              </a:rPr>
              <a:t>20 bytes of TCP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>
                <a:latin typeface="Comic Sans MS" pitchFamily="66" charset="0"/>
              </a:rPr>
              <a:t>20 bytes of IP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>
                <a:latin typeface="Comic Sans MS" pitchFamily="66" charset="0"/>
              </a:rPr>
              <a:t>= 40 bytes + app layer overhead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76200"/>
            <a:ext cx="7772400" cy="1143000"/>
          </a:xfrm>
        </p:spPr>
        <p:txBody>
          <a:bodyPr>
            <a:normAutofit/>
          </a:bodyPr>
          <a:lstStyle/>
          <a:p>
            <a:pPr rtl="1"/>
            <a:r>
              <a:rPr lang="en-US" sz="3200" b="1" dirty="0" smtClean="0">
                <a:solidFill>
                  <a:srgbClr val="0808B8"/>
                </a:solidFill>
                <a:cs typeface="B Titr" pitchFamily="2" charset="-78"/>
              </a:rPr>
              <a:t>IP Fragmentation &amp; Reassembly</a:t>
            </a: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/>
            </a:r>
            <a:b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</a:b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>شکستن و سرهم کردن </a:t>
            </a:r>
            <a:r>
              <a:rPr lang="en-US" sz="3200" b="1" dirty="0" smtClean="0">
                <a:solidFill>
                  <a:srgbClr val="0808B8"/>
                </a:solidFill>
                <a:cs typeface="B Titr" pitchFamily="2" charset="-78"/>
              </a:rPr>
              <a:t>IP</a:t>
            </a:r>
            <a:endParaRPr lang="en-US" sz="4000" b="1" dirty="0" smtClean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410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4-</a:t>
            </a:r>
            <a:fld id="{8F6E920B-72DE-4E3A-B6BC-C8339BBE0AB7}" type="slidenum">
              <a:rPr lang="en-US"/>
              <a:pPr/>
              <a:t>28</a:t>
            </a:fld>
            <a:endParaRPr lang="en-US"/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447800"/>
            <a:ext cx="54102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5334000" y="1143000"/>
            <a:ext cx="3581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dirty="0" smtClean="0">
                <a:cs typeface="B Nazanin" pitchFamily="2" charset="-78"/>
              </a:rPr>
              <a:t> لینک های شبکه دارای یک </a:t>
            </a:r>
            <a:r>
              <a:rPr lang="en-US" dirty="0" smtClean="0">
                <a:cs typeface="B Nazanin" pitchFamily="2" charset="-78"/>
              </a:rPr>
              <a:t>MTU(Max. Transfer Unit)</a:t>
            </a:r>
            <a:r>
              <a:rPr lang="fa-IR" dirty="0" smtClean="0">
                <a:cs typeface="B Nazanin" pitchFamily="2" charset="-78"/>
              </a:rPr>
              <a:t> هستند، که بزرگترین فریم قابل انتقال را نشان میدهد.</a:t>
            </a:r>
          </a:p>
          <a:p>
            <a:pPr lvl="1" algn="r" rtl="1">
              <a:lnSpc>
                <a:spcPct val="150000"/>
              </a:lnSpc>
              <a:buFont typeface="Courier New" pitchFamily="49" charset="0"/>
              <a:buChar char="o"/>
            </a:pPr>
            <a:r>
              <a:rPr lang="fa-IR" dirty="0" smtClean="0">
                <a:cs typeface="B Nazanin" pitchFamily="2" charset="-78"/>
              </a:rPr>
              <a:t> در لینکهای مختلف، متفاوت است.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dirty="0" smtClean="0">
                <a:cs typeface="B Nazanin" pitchFamily="2" charset="-78"/>
              </a:rPr>
              <a:t> دیتاگرام </a:t>
            </a:r>
            <a:r>
              <a:rPr lang="en-US" dirty="0" smtClean="0">
                <a:cs typeface="B Nazanin" pitchFamily="2" charset="-78"/>
              </a:rPr>
              <a:t>IP</a:t>
            </a:r>
            <a:r>
              <a:rPr lang="fa-IR" dirty="0" smtClean="0">
                <a:cs typeface="B Nazanin" pitchFamily="2" charset="-78"/>
              </a:rPr>
              <a:t> اگر بزرگ باشد، به چندین دیتاگرام تقسیم (شکسته) می شود.</a:t>
            </a:r>
          </a:p>
          <a:p>
            <a:pPr lvl="1" algn="r" rtl="1">
              <a:lnSpc>
                <a:spcPct val="150000"/>
              </a:lnSpc>
              <a:buFont typeface="Courier New" pitchFamily="49" charset="0"/>
              <a:buChar char="o"/>
            </a:pPr>
            <a:r>
              <a:rPr lang="fa-IR" dirty="0" smtClean="0">
                <a:cs typeface="B Nazanin" pitchFamily="2" charset="-78"/>
              </a:rPr>
              <a:t> </a:t>
            </a:r>
            <a:r>
              <a:rPr lang="fa-IR" sz="1600" dirty="0" smtClean="0">
                <a:cs typeface="B Nazanin" pitchFamily="2" charset="-78"/>
              </a:rPr>
              <a:t>یک دیتاگرام به چندین دیتاگرام تبدیل میشود.</a:t>
            </a:r>
          </a:p>
          <a:p>
            <a:pPr lvl="1" algn="r" rtl="1">
              <a:lnSpc>
                <a:spcPct val="150000"/>
              </a:lnSpc>
              <a:buFont typeface="Courier New" pitchFamily="49" charset="0"/>
              <a:buChar char="o"/>
            </a:pPr>
            <a:r>
              <a:rPr lang="fa-IR" sz="1600" dirty="0" smtClean="0">
                <a:cs typeface="B Nazanin" pitchFamily="2" charset="-78"/>
              </a:rPr>
              <a:t> فقط در مقصد نهایی سرهم بندی میشوند</a:t>
            </a:r>
          </a:p>
          <a:p>
            <a:pPr lvl="1" algn="r" rtl="1">
              <a:lnSpc>
                <a:spcPct val="150000"/>
              </a:lnSpc>
              <a:buFont typeface="Courier New" pitchFamily="49" charset="0"/>
              <a:buChar char="o"/>
            </a:pPr>
            <a:r>
              <a:rPr lang="fa-IR" sz="1600" dirty="0" smtClean="0">
                <a:cs typeface="B Nazanin" pitchFamily="2" charset="-78"/>
              </a:rPr>
              <a:t>از بیت های  سرآیند برای تعیین سگمنت های مربوطه استفاده می شود.</a:t>
            </a:r>
          </a:p>
          <a:p>
            <a:pPr algn="r" rtl="1">
              <a:lnSpc>
                <a:spcPct val="150000"/>
              </a:lnSpc>
            </a:pPr>
            <a:endParaRPr lang="fa-IR" dirty="0" smtClean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0808B8"/>
                </a:solidFill>
                <a:cs typeface="B Titr" pitchFamily="2" charset="-78"/>
              </a:rPr>
              <a:t>فصل چهارم – لایه شبکه</a:t>
            </a:r>
            <a:endParaRPr lang="en-US" sz="3600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2526-DE8F-493D-94D0-CD7917BC3563}" type="slidenum">
              <a:rPr lang="en-US"/>
              <a:pPr/>
              <a:t>29</a:t>
            </a:fld>
            <a:endParaRPr lang="en-US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533400" y="1600200"/>
            <a:ext cx="38100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4. 1 Introduction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2400" dirty="0">
                <a:latin typeface="Comic Sans MS" pitchFamily="66" charset="0"/>
              </a:rPr>
              <a:t>4.2 Virtual circuit and datagram networks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4.3 What’s inside a router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4.4 IP: Internet Protocol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Datagram format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IPv4 addressing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ICMP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IPv6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4495800" y="1600200"/>
            <a:ext cx="38100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4.5 Routing algorithms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Link state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Distance Vector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Hierarchical routing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4.6 Routing in the Internet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RIP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OSPF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BGP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4.7 Broadcast and multicast routing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808B8"/>
                </a:solidFill>
                <a:cs typeface="B Titr" pitchFamily="2" charset="-78"/>
              </a:rPr>
              <a:t>Network layer</a:t>
            </a:r>
            <a:r>
              <a:rPr lang="fa-IR" sz="3600" b="1" dirty="0" smtClean="0">
                <a:solidFill>
                  <a:srgbClr val="0808B8"/>
                </a:solidFill>
                <a:cs typeface="B Titr" pitchFamily="2" charset="-78"/>
              </a:rPr>
              <a:t/>
            </a:r>
            <a:br>
              <a:rPr lang="fa-IR" sz="3600" b="1" dirty="0" smtClean="0">
                <a:solidFill>
                  <a:srgbClr val="0808B8"/>
                </a:solidFill>
                <a:cs typeface="B Titr" pitchFamily="2" charset="-78"/>
              </a:rPr>
            </a:br>
            <a:r>
              <a:rPr lang="fa-IR" sz="3600" b="1" dirty="0" smtClean="0">
                <a:solidFill>
                  <a:srgbClr val="0808B8"/>
                </a:solidFill>
                <a:cs typeface="B Titr" pitchFamily="2" charset="-78"/>
              </a:rPr>
              <a:t>لایه شبکه</a:t>
            </a:r>
            <a:endParaRPr lang="en-US" sz="3600" dirty="0" smtClean="0"/>
          </a:p>
        </p:txBody>
      </p:sp>
      <p:sp>
        <p:nvSpPr>
          <p:cNvPr id="104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/>
              <a:t>4-</a:t>
            </a:r>
            <a:fld id="{50CCEDAF-6C23-4D00-BEE3-B1A6D248B2E7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043" name="Freeform 684"/>
          <p:cNvSpPr>
            <a:spLocks/>
          </p:cNvSpPr>
          <p:nvPr/>
        </p:nvSpPr>
        <p:spPr bwMode="auto">
          <a:xfrm>
            <a:off x="6737350" y="3430588"/>
            <a:ext cx="1314450" cy="674687"/>
          </a:xfrm>
          <a:custGeom>
            <a:avLst/>
            <a:gdLst>
              <a:gd name="T0" fmla="*/ 382 w 828"/>
              <a:gd name="T1" fmla="*/ 30 h 425"/>
              <a:gd name="T2" fmla="*/ 370 w 828"/>
              <a:gd name="T3" fmla="*/ 30 h 425"/>
              <a:gd name="T4" fmla="*/ 126 w 828"/>
              <a:gd name="T5" fmla="*/ 32 h 425"/>
              <a:gd name="T6" fmla="*/ 6 w 828"/>
              <a:gd name="T7" fmla="*/ 126 h 425"/>
              <a:gd name="T8" fmla="*/ 92 w 828"/>
              <a:gd name="T9" fmla="*/ 274 h 425"/>
              <a:gd name="T10" fmla="*/ 292 w 828"/>
              <a:gd name="T11" fmla="*/ 384 h 425"/>
              <a:gd name="T12" fmla="*/ 540 w 828"/>
              <a:gd name="T13" fmla="*/ 416 h 425"/>
              <a:gd name="T14" fmla="*/ 698 w 828"/>
              <a:gd name="T15" fmla="*/ 330 h 425"/>
              <a:gd name="T16" fmla="*/ 776 w 828"/>
              <a:gd name="T17" fmla="*/ 170 h 425"/>
              <a:gd name="T18" fmla="*/ 792 w 828"/>
              <a:gd name="T19" fmla="*/ 22 h 425"/>
              <a:gd name="T20" fmla="*/ 560 w 828"/>
              <a:gd name="T21" fmla="*/ 38 h 425"/>
              <a:gd name="T22" fmla="*/ 382 w 828"/>
              <a:gd name="T23" fmla="*/ 30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" name="Freeform 685"/>
          <p:cNvSpPr>
            <a:spLocks/>
          </p:cNvSpPr>
          <p:nvPr/>
        </p:nvSpPr>
        <p:spPr bwMode="auto">
          <a:xfrm>
            <a:off x="6756400" y="1905000"/>
            <a:ext cx="1730375" cy="1044575"/>
          </a:xfrm>
          <a:custGeom>
            <a:avLst/>
            <a:gdLst>
              <a:gd name="T0" fmla="*/ 424 w 765"/>
              <a:gd name="T1" fmla="*/ 10 h 459"/>
              <a:gd name="T2" fmla="*/ 288 w 765"/>
              <a:gd name="T3" fmla="*/ 70 h 459"/>
              <a:gd name="T4" fmla="*/ 96 w 765"/>
              <a:gd name="T5" fmla="*/ 100 h 459"/>
              <a:gd name="T6" fmla="*/ 14 w 765"/>
              <a:gd name="T7" fmla="*/ 336 h 459"/>
              <a:gd name="T8" fmla="*/ 180 w 765"/>
              <a:gd name="T9" fmla="*/ 444 h 459"/>
              <a:gd name="T10" fmla="*/ 346 w 765"/>
              <a:gd name="T11" fmla="*/ 426 h 459"/>
              <a:gd name="T12" fmla="*/ 584 w 765"/>
              <a:gd name="T13" fmla="*/ 444 h 459"/>
              <a:gd name="T14" fmla="*/ 698 w 765"/>
              <a:gd name="T15" fmla="*/ 434 h 459"/>
              <a:gd name="T16" fmla="*/ 752 w 765"/>
              <a:gd name="T17" fmla="*/ 372 h 459"/>
              <a:gd name="T18" fmla="*/ 750 w 765"/>
              <a:gd name="T19" fmla="*/ 158 h 459"/>
              <a:gd name="T20" fmla="*/ 662 w 765"/>
              <a:gd name="T21" fmla="*/ 34 h 459"/>
              <a:gd name="T22" fmla="*/ 424 w 765"/>
              <a:gd name="T23" fmla="*/ 10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" name="Freeform 686"/>
          <p:cNvSpPr>
            <a:spLocks/>
          </p:cNvSpPr>
          <p:nvPr/>
        </p:nvSpPr>
        <p:spPr bwMode="auto">
          <a:xfrm>
            <a:off x="5016500" y="1612900"/>
            <a:ext cx="1644650" cy="1071563"/>
          </a:xfrm>
          <a:custGeom>
            <a:avLst/>
            <a:gdLst>
              <a:gd name="T0" fmla="*/ 648 w 1036"/>
              <a:gd name="T1" fmla="*/ 11 h 675"/>
              <a:gd name="T2" fmla="*/ 390 w 1036"/>
              <a:gd name="T3" fmla="*/ 53 h 675"/>
              <a:gd name="T4" fmla="*/ 206 w 1036"/>
              <a:gd name="T5" fmla="*/ 129 h 675"/>
              <a:gd name="T6" fmla="*/ 152 w 1036"/>
              <a:gd name="T7" fmla="*/ 229 h 675"/>
              <a:gd name="T8" fmla="*/ 22 w 1036"/>
              <a:gd name="T9" fmla="*/ 297 h 675"/>
              <a:gd name="T10" fmla="*/ 18 w 1036"/>
              <a:gd name="T11" fmla="*/ 459 h 675"/>
              <a:gd name="T12" fmla="*/ 132 w 1036"/>
              <a:gd name="T13" fmla="*/ 489 h 675"/>
              <a:gd name="T14" fmla="*/ 458 w 1036"/>
              <a:gd name="T15" fmla="*/ 489 h 675"/>
              <a:gd name="T16" fmla="*/ 598 w 1036"/>
              <a:gd name="T17" fmla="*/ 555 h 675"/>
              <a:gd name="T18" fmla="*/ 752 w 1036"/>
              <a:gd name="T19" fmla="*/ 657 h 675"/>
              <a:gd name="T20" fmla="*/ 870 w 1036"/>
              <a:gd name="T21" fmla="*/ 661 h 675"/>
              <a:gd name="T22" fmla="*/ 952 w 1036"/>
              <a:gd name="T23" fmla="*/ 603 h 675"/>
              <a:gd name="T24" fmla="*/ 992 w 1036"/>
              <a:gd name="T25" fmla="*/ 445 h 675"/>
              <a:gd name="T26" fmla="*/ 1018 w 1036"/>
              <a:gd name="T27" fmla="*/ 291 h 675"/>
              <a:gd name="T28" fmla="*/ 1022 w 1036"/>
              <a:gd name="T29" fmla="*/ 107 h 675"/>
              <a:gd name="T30" fmla="*/ 934 w 1036"/>
              <a:gd name="T31" fmla="*/ 17 h 675"/>
              <a:gd name="T32" fmla="*/ 776 w 1036"/>
              <a:gd name="T33" fmla="*/ 3 h 675"/>
              <a:gd name="T34" fmla="*/ 648 w 1036"/>
              <a:gd name="T35" fmla="*/ 11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87"/>
          <p:cNvGrpSpPr>
            <a:grpSpLocks/>
          </p:cNvGrpSpPr>
          <p:nvPr/>
        </p:nvGrpSpPr>
        <p:grpSpPr bwMode="auto">
          <a:xfrm>
            <a:off x="5103813" y="2947988"/>
            <a:ext cx="1458912" cy="933450"/>
            <a:chOff x="2889" y="1631"/>
            <a:chExt cx="980" cy="743"/>
          </a:xfrm>
        </p:grpSpPr>
        <p:sp>
          <p:nvSpPr>
            <p:cNvPr id="1633" name="Rectangle 688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4" name="AutoShape 689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690"/>
          <p:cNvGrpSpPr>
            <a:grpSpLocks/>
          </p:cNvGrpSpPr>
          <p:nvPr/>
        </p:nvGrpSpPr>
        <p:grpSpPr bwMode="auto">
          <a:xfrm>
            <a:off x="5805488" y="1804988"/>
            <a:ext cx="336550" cy="531812"/>
            <a:chOff x="3796" y="1043"/>
            <a:chExt cx="865" cy="1237"/>
          </a:xfrm>
        </p:grpSpPr>
        <p:sp>
          <p:nvSpPr>
            <p:cNvPr id="1603" name="Line 691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04" name="Line 692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05" name="Line 693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06" name="Line 694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07" name="Line 695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08" name="Line 696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09" name="Line 697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10" name="Line 698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11" name="Line 699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12" name="Line 700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13" name="Line 701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14" name="Line 702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15" name="Line 703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16" name="Line 704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17" name="Line 705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" name="Group 706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1629" name="Line 70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30" name="Line 70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31" name="Line 70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32" name="Line 71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" name="Group 711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1625" name="Line 71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26" name="Line 71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27" name="Line 71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28" name="Line 71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" name="Group 716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1621" name="Line 71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22" name="Line 71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23" name="Line 71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24" name="Line 72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048" name="Oval 721"/>
          <p:cNvSpPr>
            <a:spLocks noChangeArrowheads="1"/>
          </p:cNvSpPr>
          <p:nvPr/>
        </p:nvSpPr>
        <p:spPr bwMode="auto">
          <a:xfrm>
            <a:off x="6862763" y="3625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9" name="Line 722"/>
          <p:cNvSpPr>
            <a:spLocks noChangeShapeType="1"/>
          </p:cNvSpPr>
          <p:nvPr/>
        </p:nvSpPr>
        <p:spPr bwMode="auto">
          <a:xfrm>
            <a:off x="6862763" y="3617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0" name="Line 723"/>
          <p:cNvSpPr>
            <a:spLocks noChangeShapeType="1"/>
          </p:cNvSpPr>
          <p:nvPr/>
        </p:nvSpPr>
        <p:spPr bwMode="auto">
          <a:xfrm>
            <a:off x="7221538" y="3617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1" name="Rectangle 724"/>
          <p:cNvSpPr>
            <a:spLocks noChangeArrowheads="1"/>
          </p:cNvSpPr>
          <p:nvPr/>
        </p:nvSpPr>
        <p:spPr bwMode="auto">
          <a:xfrm>
            <a:off x="6862763" y="3617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052" name="Oval 725"/>
          <p:cNvSpPr>
            <a:spLocks noChangeArrowheads="1"/>
          </p:cNvSpPr>
          <p:nvPr/>
        </p:nvSpPr>
        <p:spPr bwMode="auto">
          <a:xfrm>
            <a:off x="6859588" y="3549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726"/>
          <p:cNvGrpSpPr>
            <a:grpSpLocks/>
          </p:cNvGrpSpPr>
          <p:nvPr/>
        </p:nvGrpSpPr>
        <p:grpSpPr bwMode="auto">
          <a:xfrm>
            <a:off x="6945313" y="3573463"/>
            <a:ext cx="179387" cy="65087"/>
            <a:chOff x="2848" y="848"/>
            <a:chExt cx="140" cy="98"/>
          </a:xfrm>
        </p:grpSpPr>
        <p:sp>
          <p:nvSpPr>
            <p:cNvPr id="1600" name="Line 72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1" name="Line 72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2" name="Line 72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730"/>
          <p:cNvGrpSpPr>
            <a:grpSpLocks/>
          </p:cNvGrpSpPr>
          <p:nvPr/>
        </p:nvGrpSpPr>
        <p:grpSpPr bwMode="auto">
          <a:xfrm flipV="1">
            <a:off x="6945313" y="3573463"/>
            <a:ext cx="179387" cy="65087"/>
            <a:chOff x="2848" y="848"/>
            <a:chExt cx="140" cy="98"/>
          </a:xfrm>
        </p:grpSpPr>
        <p:sp>
          <p:nvSpPr>
            <p:cNvPr id="1597" name="Line 73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" name="Line 73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9" name="Line 73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5" name="Oval 734"/>
          <p:cNvSpPr>
            <a:spLocks noChangeArrowheads="1"/>
          </p:cNvSpPr>
          <p:nvPr/>
        </p:nvSpPr>
        <p:spPr bwMode="auto">
          <a:xfrm>
            <a:off x="7218363" y="39052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" name="Line 735"/>
          <p:cNvSpPr>
            <a:spLocks noChangeShapeType="1"/>
          </p:cNvSpPr>
          <p:nvPr/>
        </p:nvSpPr>
        <p:spPr bwMode="auto">
          <a:xfrm>
            <a:off x="7218363" y="38973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" name="Line 736"/>
          <p:cNvSpPr>
            <a:spLocks noChangeShapeType="1"/>
          </p:cNvSpPr>
          <p:nvPr/>
        </p:nvSpPr>
        <p:spPr bwMode="auto">
          <a:xfrm>
            <a:off x="7577138" y="38973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" name="Rectangle 737"/>
          <p:cNvSpPr>
            <a:spLocks noChangeArrowheads="1"/>
          </p:cNvSpPr>
          <p:nvPr/>
        </p:nvSpPr>
        <p:spPr bwMode="auto">
          <a:xfrm>
            <a:off x="7218363" y="38973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059" name="Oval 738"/>
          <p:cNvSpPr>
            <a:spLocks noChangeArrowheads="1"/>
          </p:cNvSpPr>
          <p:nvPr/>
        </p:nvSpPr>
        <p:spPr bwMode="auto">
          <a:xfrm>
            <a:off x="7215188" y="38290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739"/>
          <p:cNvGrpSpPr>
            <a:grpSpLocks/>
          </p:cNvGrpSpPr>
          <p:nvPr/>
        </p:nvGrpSpPr>
        <p:grpSpPr bwMode="auto">
          <a:xfrm>
            <a:off x="7300913" y="3852863"/>
            <a:ext cx="179387" cy="65087"/>
            <a:chOff x="2848" y="848"/>
            <a:chExt cx="140" cy="98"/>
          </a:xfrm>
        </p:grpSpPr>
        <p:sp>
          <p:nvSpPr>
            <p:cNvPr id="1594" name="Line 74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5" name="Line 74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6" name="Line 74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743"/>
          <p:cNvGrpSpPr>
            <a:grpSpLocks/>
          </p:cNvGrpSpPr>
          <p:nvPr/>
        </p:nvGrpSpPr>
        <p:grpSpPr bwMode="auto">
          <a:xfrm flipV="1">
            <a:off x="7300913" y="3852863"/>
            <a:ext cx="179387" cy="65087"/>
            <a:chOff x="2848" y="848"/>
            <a:chExt cx="140" cy="98"/>
          </a:xfrm>
        </p:grpSpPr>
        <p:sp>
          <p:nvSpPr>
            <p:cNvPr id="1591" name="Line 74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2" name="Line 74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3" name="Line 74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62" name="Oval 747"/>
          <p:cNvSpPr>
            <a:spLocks noChangeArrowheads="1"/>
          </p:cNvSpPr>
          <p:nvPr/>
        </p:nvSpPr>
        <p:spPr bwMode="auto">
          <a:xfrm>
            <a:off x="7497763" y="36385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3" name="Line 748"/>
          <p:cNvSpPr>
            <a:spLocks noChangeShapeType="1"/>
          </p:cNvSpPr>
          <p:nvPr/>
        </p:nvSpPr>
        <p:spPr bwMode="auto">
          <a:xfrm>
            <a:off x="7497763" y="36306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4" name="Line 749"/>
          <p:cNvSpPr>
            <a:spLocks noChangeShapeType="1"/>
          </p:cNvSpPr>
          <p:nvPr/>
        </p:nvSpPr>
        <p:spPr bwMode="auto">
          <a:xfrm>
            <a:off x="7856538" y="36306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" name="Rectangle 750"/>
          <p:cNvSpPr>
            <a:spLocks noChangeArrowheads="1"/>
          </p:cNvSpPr>
          <p:nvPr/>
        </p:nvSpPr>
        <p:spPr bwMode="auto">
          <a:xfrm>
            <a:off x="7497763" y="36306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066" name="Oval 751"/>
          <p:cNvSpPr>
            <a:spLocks noChangeArrowheads="1"/>
          </p:cNvSpPr>
          <p:nvPr/>
        </p:nvSpPr>
        <p:spPr bwMode="auto">
          <a:xfrm>
            <a:off x="7494588" y="35623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752"/>
          <p:cNvGrpSpPr>
            <a:grpSpLocks/>
          </p:cNvGrpSpPr>
          <p:nvPr/>
        </p:nvGrpSpPr>
        <p:grpSpPr bwMode="auto">
          <a:xfrm>
            <a:off x="7580313" y="3586163"/>
            <a:ext cx="179387" cy="65087"/>
            <a:chOff x="2848" y="848"/>
            <a:chExt cx="140" cy="98"/>
          </a:xfrm>
        </p:grpSpPr>
        <p:sp>
          <p:nvSpPr>
            <p:cNvPr id="1588" name="Line 75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9" name="Line 75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0" name="Line 75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756"/>
          <p:cNvGrpSpPr>
            <a:grpSpLocks/>
          </p:cNvGrpSpPr>
          <p:nvPr/>
        </p:nvGrpSpPr>
        <p:grpSpPr bwMode="auto">
          <a:xfrm flipV="1">
            <a:off x="7580313" y="3586163"/>
            <a:ext cx="179387" cy="65087"/>
            <a:chOff x="2848" y="848"/>
            <a:chExt cx="140" cy="98"/>
          </a:xfrm>
        </p:grpSpPr>
        <p:sp>
          <p:nvSpPr>
            <p:cNvPr id="1585" name="Line 75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6" name="Line 75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" name="Line 75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69" name="Oval 760"/>
          <p:cNvSpPr>
            <a:spLocks noChangeArrowheads="1"/>
          </p:cNvSpPr>
          <p:nvPr/>
        </p:nvSpPr>
        <p:spPr bwMode="auto">
          <a:xfrm>
            <a:off x="6962775" y="2476500"/>
            <a:ext cx="347663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0" name="Line 761"/>
          <p:cNvSpPr>
            <a:spLocks noChangeShapeType="1"/>
          </p:cNvSpPr>
          <p:nvPr/>
        </p:nvSpPr>
        <p:spPr bwMode="auto">
          <a:xfrm>
            <a:off x="6962775" y="2468563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1" name="Line 762"/>
          <p:cNvSpPr>
            <a:spLocks noChangeShapeType="1"/>
          </p:cNvSpPr>
          <p:nvPr/>
        </p:nvSpPr>
        <p:spPr bwMode="auto">
          <a:xfrm>
            <a:off x="7310438" y="2468563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2" name="Rectangle 763"/>
          <p:cNvSpPr>
            <a:spLocks noChangeArrowheads="1"/>
          </p:cNvSpPr>
          <p:nvPr/>
        </p:nvSpPr>
        <p:spPr bwMode="auto">
          <a:xfrm>
            <a:off x="6962775" y="2468563"/>
            <a:ext cx="344488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073" name="Oval 764"/>
          <p:cNvSpPr>
            <a:spLocks noChangeArrowheads="1"/>
          </p:cNvSpPr>
          <p:nvPr/>
        </p:nvSpPr>
        <p:spPr bwMode="auto">
          <a:xfrm>
            <a:off x="6959600" y="2405063"/>
            <a:ext cx="347663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765"/>
          <p:cNvGrpSpPr>
            <a:grpSpLocks/>
          </p:cNvGrpSpPr>
          <p:nvPr/>
        </p:nvGrpSpPr>
        <p:grpSpPr bwMode="auto">
          <a:xfrm>
            <a:off x="7043738" y="2427288"/>
            <a:ext cx="171450" cy="61912"/>
            <a:chOff x="2848" y="848"/>
            <a:chExt cx="140" cy="98"/>
          </a:xfrm>
        </p:grpSpPr>
        <p:sp>
          <p:nvSpPr>
            <p:cNvPr id="1582" name="Line 76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3" name="Line 76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4" name="Line 76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769"/>
          <p:cNvGrpSpPr>
            <a:grpSpLocks/>
          </p:cNvGrpSpPr>
          <p:nvPr/>
        </p:nvGrpSpPr>
        <p:grpSpPr bwMode="auto">
          <a:xfrm flipV="1">
            <a:off x="7043738" y="2427288"/>
            <a:ext cx="171450" cy="60325"/>
            <a:chOff x="2848" y="848"/>
            <a:chExt cx="140" cy="98"/>
          </a:xfrm>
        </p:grpSpPr>
        <p:sp>
          <p:nvSpPr>
            <p:cNvPr id="1579" name="Line 77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0" name="Line 77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1" name="Line 77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6" name="Oval 773"/>
          <p:cNvSpPr>
            <a:spLocks noChangeArrowheads="1"/>
          </p:cNvSpPr>
          <p:nvPr/>
        </p:nvSpPr>
        <p:spPr bwMode="auto">
          <a:xfrm>
            <a:off x="6961188" y="2736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7" name="Line 774"/>
          <p:cNvSpPr>
            <a:spLocks noChangeShapeType="1"/>
          </p:cNvSpPr>
          <p:nvPr/>
        </p:nvSpPr>
        <p:spPr bwMode="auto">
          <a:xfrm>
            <a:off x="6961188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8" name="Line 775"/>
          <p:cNvSpPr>
            <a:spLocks noChangeShapeType="1"/>
          </p:cNvSpPr>
          <p:nvPr/>
        </p:nvSpPr>
        <p:spPr bwMode="auto">
          <a:xfrm>
            <a:off x="7319963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9" name="Rectangle 776"/>
          <p:cNvSpPr>
            <a:spLocks noChangeArrowheads="1"/>
          </p:cNvSpPr>
          <p:nvPr/>
        </p:nvSpPr>
        <p:spPr bwMode="auto">
          <a:xfrm>
            <a:off x="6961188" y="2728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080" name="Oval 777"/>
          <p:cNvSpPr>
            <a:spLocks noChangeArrowheads="1"/>
          </p:cNvSpPr>
          <p:nvPr/>
        </p:nvSpPr>
        <p:spPr bwMode="auto">
          <a:xfrm>
            <a:off x="6958013" y="2660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778"/>
          <p:cNvGrpSpPr>
            <a:grpSpLocks/>
          </p:cNvGrpSpPr>
          <p:nvPr/>
        </p:nvGrpSpPr>
        <p:grpSpPr bwMode="auto">
          <a:xfrm>
            <a:off x="7043738" y="2684463"/>
            <a:ext cx="179387" cy="65087"/>
            <a:chOff x="2848" y="848"/>
            <a:chExt cx="140" cy="98"/>
          </a:xfrm>
        </p:grpSpPr>
        <p:sp>
          <p:nvSpPr>
            <p:cNvPr id="1576" name="Line 77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" name="Line 78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8" name="Line 78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782"/>
          <p:cNvGrpSpPr>
            <a:grpSpLocks/>
          </p:cNvGrpSpPr>
          <p:nvPr/>
        </p:nvGrpSpPr>
        <p:grpSpPr bwMode="auto">
          <a:xfrm flipV="1">
            <a:off x="7043738" y="2684463"/>
            <a:ext cx="179387" cy="65087"/>
            <a:chOff x="2848" y="848"/>
            <a:chExt cx="140" cy="98"/>
          </a:xfrm>
        </p:grpSpPr>
        <p:sp>
          <p:nvSpPr>
            <p:cNvPr id="1573" name="Line 78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4" name="Line 78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5" name="Line 78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83" name="Oval 786"/>
          <p:cNvSpPr>
            <a:spLocks noChangeArrowheads="1"/>
          </p:cNvSpPr>
          <p:nvPr/>
        </p:nvSpPr>
        <p:spPr bwMode="auto">
          <a:xfrm>
            <a:off x="7437438" y="2378075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4" name="Line 787"/>
          <p:cNvSpPr>
            <a:spLocks noChangeShapeType="1"/>
          </p:cNvSpPr>
          <p:nvPr/>
        </p:nvSpPr>
        <p:spPr bwMode="auto">
          <a:xfrm>
            <a:off x="7437438" y="2371725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" name="Line 788"/>
          <p:cNvSpPr>
            <a:spLocks noChangeShapeType="1"/>
          </p:cNvSpPr>
          <p:nvPr/>
        </p:nvSpPr>
        <p:spPr bwMode="auto">
          <a:xfrm>
            <a:off x="7767638" y="2371725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6" name="Rectangle 789"/>
          <p:cNvSpPr>
            <a:spLocks noChangeArrowheads="1"/>
          </p:cNvSpPr>
          <p:nvPr/>
        </p:nvSpPr>
        <p:spPr bwMode="auto">
          <a:xfrm>
            <a:off x="7437438" y="2371725"/>
            <a:ext cx="327025" cy="5238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087" name="Oval 790"/>
          <p:cNvSpPr>
            <a:spLocks noChangeArrowheads="1"/>
          </p:cNvSpPr>
          <p:nvPr/>
        </p:nvSpPr>
        <p:spPr bwMode="auto">
          <a:xfrm>
            <a:off x="7434263" y="2309813"/>
            <a:ext cx="330200" cy="1000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791"/>
          <p:cNvGrpSpPr>
            <a:grpSpLocks/>
          </p:cNvGrpSpPr>
          <p:nvPr/>
        </p:nvGrpSpPr>
        <p:grpSpPr bwMode="auto">
          <a:xfrm>
            <a:off x="7513638" y="2332038"/>
            <a:ext cx="163512" cy="57150"/>
            <a:chOff x="2848" y="848"/>
            <a:chExt cx="140" cy="98"/>
          </a:xfrm>
        </p:grpSpPr>
        <p:sp>
          <p:nvSpPr>
            <p:cNvPr id="1570" name="Line 79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1" name="Line 79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2" name="Line 79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795"/>
          <p:cNvGrpSpPr>
            <a:grpSpLocks/>
          </p:cNvGrpSpPr>
          <p:nvPr/>
        </p:nvGrpSpPr>
        <p:grpSpPr bwMode="auto">
          <a:xfrm flipV="1">
            <a:off x="7513638" y="2330450"/>
            <a:ext cx="163512" cy="58738"/>
            <a:chOff x="2848" y="848"/>
            <a:chExt cx="140" cy="98"/>
          </a:xfrm>
        </p:grpSpPr>
        <p:sp>
          <p:nvSpPr>
            <p:cNvPr id="1567" name="Line 79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8" name="Line 79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9" name="Line 79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90" name="Oval 799"/>
          <p:cNvSpPr>
            <a:spLocks noChangeArrowheads="1"/>
          </p:cNvSpPr>
          <p:nvPr/>
        </p:nvSpPr>
        <p:spPr bwMode="auto">
          <a:xfrm>
            <a:off x="7523163" y="2736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1" name="Line 800"/>
          <p:cNvSpPr>
            <a:spLocks noChangeShapeType="1"/>
          </p:cNvSpPr>
          <p:nvPr/>
        </p:nvSpPr>
        <p:spPr bwMode="auto">
          <a:xfrm>
            <a:off x="7523163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2" name="Line 801"/>
          <p:cNvSpPr>
            <a:spLocks noChangeShapeType="1"/>
          </p:cNvSpPr>
          <p:nvPr/>
        </p:nvSpPr>
        <p:spPr bwMode="auto">
          <a:xfrm>
            <a:off x="7881938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3" name="Rectangle 802"/>
          <p:cNvSpPr>
            <a:spLocks noChangeArrowheads="1"/>
          </p:cNvSpPr>
          <p:nvPr/>
        </p:nvSpPr>
        <p:spPr bwMode="auto">
          <a:xfrm>
            <a:off x="7523163" y="2728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094" name="Oval 803"/>
          <p:cNvSpPr>
            <a:spLocks noChangeArrowheads="1"/>
          </p:cNvSpPr>
          <p:nvPr/>
        </p:nvSpPr>
        <p:spPr bwMode="auto">
          <a:xfrm>
            <a:off x="7519988" y="2660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804"/>
          <p:cNvGrpSpPr>
            <a:grpSpLocks/>
          </p:cNvGrpSpPr>
          <p:nvPr/>
        </p:nvGrpSpPr>
        <p:grpSpPr bwMode="auto">
          <a:xfrm>
            <a:off x="7605713" y="2684463"/>
            <a:ext cx="179387" cy="65087"/>
            <a:chOff x="2848" y="848"/>
            <a:chExt cx="140" cy="98"/>
          </a:xfrm>
        </p:grpSpPr>
        <p:sp>
          <p:nvSpPr>
            <p:cNvPr id="1564" name="Line 80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5" name="Line 80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6" name="Line 80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808"/>
          <p:cNvGrpSpPr>
            <a:grpSpLocks/>
          </p:cNvGrpSpPr>
          <p:nvPr/>
        </p:nvGrpSpPr>
        <p:grpSpPr bwMode="auto">
          <a:xfrm flipV="1">
            <a:off x="7605713" y="2684463"/>
            <a:ext cx="179387" cy="65087"/>
            <a:chOff x="2848" y="848"/>
            <a:chExt cx="140" cy="98"/>
          </a:xfrm>
        </p:grpSpPr>
        <p:sp>
          <p:nvSpPr>
            <p:cNvPr id="1561" name="Line 8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2" name="Line 8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3" name="Line 8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97" name="Oval 812"/>
          <p:cNvSpPr>
            <a:spLocks noChangeArrowheads="1"/>
          </p:cNvSpPr>
          <p:nvPr/>
        </p:nvSpPr>
        <p:spPr bwMode="auto">
          <a:xfrm>
            <a:off x="6113463" y="2471738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8" name="Line 813"/>
          <p:cNvSpPr>
            <a:spLocks noChangeShapeType="1"/>
          </p:cNvSpPr>
          <p:nvPr/>
        </p:nvSpPr>
        <p:spPr bwMode="auto">
          <a:xfrm>
            <a:off x="6113463" y="246380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9" name="Line 814"/>
          <p:cNvSpPr>
            <a:spLocks noChangeShapeType="1"/>
          </p:cNvSpPr>
          <p:nvPr/>
        </p:nvSpPr>
        <p:spPr bwMode="auto">
          <a:xfrm>
            <a:off x="6459538" y="246380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0" name="Rectangle 815"/>
          <p:cNvSpPr>
            <a:spLocks noChangeArrowheads="1"/>
          </p:cNvSpPr>
          <p:nvPr/>
        </p:nvSpPr>
        <p:spPr bwMode="auto">
          <a:xfrm>
            <a:off x="6113463" y="2463800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101" name="Oval 816"/>
          <p:cNvSpPr>
            <a:spLocks noChangeArrowheads="1"/>
          </p:cNvSpPr>
          <p:nvPr/>
        </p:nvSpPr>
        <p:spPr bwMode="auto">
          <a:xfrm>
            <a:off x="6110288" y="2400300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817"/>
          <p:cNvGrpSpPr>
            <a:grpSpLocks/>
          </p:cNvGrpSpPr>
          <p:nvPr/>
        </p:nvGrpSpPr>
        <p:grpSpPr bwMode="auto">
          <a:xfrm>
            <a:off x="6194425" y="2422525"/>
            <a:ext cx="171450" cy="60325"/>
            <a:chOff x="2848" y="848"/>
            <a:chExt cx="140" cy="98"/>
          </a:xfrm>
        </p:grpSpPr>
        <p:sp>
          <p:nvSpPr>
            <p:cNvPr id="1558" name="Line 81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9" name="Line 81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0" name="Line 82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821"/>
          <p:cNvGrpSpPr>
            <a:grpSpLocks/>
          </p:cNvGrpSpPr>
          <p:nvPr/>
        </p:nvGrpSpPr>
        <p:grpSpPr bwMode="auto">
          <a:xfrm flipV="1">
            <a:off x="6194425" y="2422525"/>
            <a:ext cx="171450" cy="58738"/>
            <a:chOff x="2848" y="848"/>
            <a:chExt cx="140" cy="98"/>
          </a:xfrm>
        </p:grpSpPr>
        <p:sp>
          <p:nvSpPr>
            <p:cNvPr id="1555" name="Line 82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" name="Line 82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7" name="Line 82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04" name="Oval 825"/>
          <p:cNvSpPr>
            <a:spLocks noChangeArrowheads="1"/>
          </p:cNvSpPr>
          <p:nvPr/>
        </p:nvSpPr>
        <p:spPr bwMode="auto">
          <a:xfrm>
            <a:off x="5807075" y="3621088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" name="Line 826"/>
          <p:cNvSpPr>
            <a:spLocks noChangeShapeType="1"/>
          </p:cNvSpPr>
          <p:nvPr/>
        </p:nvSpPr>
        <p:spPr bwMode="auto">
          <a:xfrm>
            <a:off x="5807075" y="361315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" name="Line 827"/>
          <p:cNvSpPr>
            <a:spLocks noChangeShapeType="1"/>
          </p:cNvSpPr>
          <p:nvPr/>
        </p:nvSpPr>
        <p:spPr bwMode="auto">
          <a:xfrm>
            <a:off x="6153150" y="361315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7" name="Rectangle 828"/>
          <p:cNvSpPr>
            <a:spLocks noChangeArrowheads="1"/>
          </p:cNvSpPr>
          <p:nvPr/>
        </p:nvSpPr>
        <p:spPr bwMode="auto">
          <a:xfrm>
            <a:off x="5807075" y="3613150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108" name="Oval 829"/>
          <p:cNvSpPr>
            <a:spLocks noChangeArrowheads="1"/>
          </p:cNvSpPr>
          <p:nvPr/>
        </p:nvSpPr>
        <p:spPr bwMode="auto">
          <a:xfrm>
            <a:off x="5803900" y="3549650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830"/>
          <p:cNvGrpSpPr>
            <a:grpSpLocks/>
          </p:cNvGrpSpPr>
          <p:nvPr/>
        </p:nvGrpSpPr>
        <p:grpSpPr bwMode="auto">
          <a:xfrm>
            <a:off x="5888038" y="3571875"/>
            <a:ext cx="171450" cy="60325"/>
            <a:chOff x="2848" y="848"/>
            <a:chExt cx="140" cy="98"/>
          </a:xfrm>
        </p:grpSpPr>
        <p:sp>
          <p:nvSpPr>
            <p:cNvPr id="1552" name="Line 83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3" name="Line 83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4" name="Line 83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834"/>
          <p:cNvGrpSpPr>
            <a:grpSpLocks/>
          </p:cNvGrpSpPr>
          <p:nvPr/>
        </p:nvGrpSpPr>
        <p:grpSpPr bwMode="auto">
          <a:xfrm flipV="1">
            <a:off x="5888038" y="3571875"/>
            <a:ext cx="171450" cy="58738"/>
            <a:chOff x="2848" y="848"/>
            <a:chExt cx="140" cy="98"/>
          </a:xfrm>
        </p:grpSpPr>
        <p:sp>
          <p:nvSpPr>
            <p:cNvPr id="1549" name="Line 83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0" name="Line 83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1" name="Line 83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1" name="Line 838"/>
          <p:cNvSpPr>
            <a:spLocks noChangeShapeType="1"/>
          </p:cNvSpPr>
          <p:nvPr/>
        </p:nvSpPr>
        <p:spPr bwMode="auto">
          <a:xfrm flipV="1">
            <a:off x="7005638" y="3978275"/>
            <a:ext cx="227012" cy="4365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2" name="Line 839"/>
          <p:cNvSpPr>
            <a:spLocks noChangeShapeType="1"/>
          </p:cNvSpPr>
          <p:nvPr/>
        </p:nvSpPr>
        <p:spPr bwMode="auto">
          <a:xfrm>
            <a:off x="7129463" y="3716338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3" name="Line 840"/>
          <p:cNvSpPr>
            <a:spLocks noChangeShapeType="1"/>
          </p:cNvSpPr>
          <p:nvPr/>
        </p:nvSpPr>
        <p:spPr bwMode="auto">
          <a:xfrm>
            <a:off x="7226300" y="3636963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4" name="Line 841"/>
          <p:cNvSpPr>
            <a:spLocks noChangeShapeType="1"/>
          </p:cNvSpPr>
          <p:nvPr/>
        </p:nvSpPr>
        <p:spPr bwMode="auto">
          <a:xfrm flipV="1">
            <a:off x="7462838" y="3722688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5" name="Line 842"/>
          <p:cNvSpPr>
            <a:spLocks noChangeShapeType="1"/>
          </p:cNvSpPr>
          <p:nvPr/>
        </p:nvSpPr>
        <p:spPr bwMode="auto">
          <a:xfrm>
            <a:off x="6161088" y="3643313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" name="Line 843"/>
          <p:cNvSpPr>
            <a:spLocks noChangeShapeType="1"/>
          </p:cNvSpPr>
          <p:nvPr/>
        </p:nvSpPr>
        <p:spPr bwMode="auto">
          <a:xfrm>
            <a:off x="6456363" y="2490788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7" name="Line 844"/>
          <p:cNvSpPr>
            <a:spLocks noChangeShapeType="1"/>
          </p:cNvSpPr>
          <p:nvPr/>
        </p:nvSpPr>
        <p:spPr bwMode="auto">
          <a:xfrm>
            <a:off x="6022975" y="2319338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8" name="Freeform 845"/>
          <p:cNvSpPr>
            <a:spLocks/>
          </p:cNvSpPr>
          <p:nvPr/>
        </p:nvSpPr>
        <p:spPr bwMode="auto">
          <a:xfrm>
            <a:off x="5343525" y="4325938"/>
            <a:ext cx="2979738" cy="1455737"/>
          </a:xfrm>
          <a:custGeom>
            <a:avLst/>
            <a:gdLst>
              <a:gd name="T0" fmla="*/ 889 w 1877"/>
              <a:gd name="T1" fmla="*/ 23 h 917"/>
              <a:gd name="T2" fmla="*/ 692 w 1877"/>
              <a:gd name="T3" fmla="*/ 109 h 917"/>
              <a:gd name="T4" fmla="*/ 415 w 1877"/>
              <a:gd name="T5" fmla="*/ 91 h 917"/>
              <a:gd name="T6" fmla="*/ 112 w 1877"/>
              <a:gd name="T7" fmla="*/ 170 h 917"/>
              <a:gd name="T8" fmla="*/ 50 w 1877"/>
              <a:gd name="T9" fmla="*/ 353 h 917"/>
              <a:gd name="T10" fmla="*/ 14 w 1877"/>
              <a:gd name="T11" fmla="*/ 528 h 917"/>
              <a:gd name="T12" fmla="*/ 139 w 1877"/>
              <a:gd name="T13" fmla="*/ 650 h 917"/>
              <a:gd name="T14" fmla="*/ 505 w 1877"/>
              <a:gd name="T15" fmla="*/ 781 h 917"/>
              <a:gd name="T16" fmla="*/ 933 w 1877"/>
              <a:gd name="T17" fmla="*/ 886 h 917"/>
              <a:gd name="T18" fmla="*/ 1370 w 1877"/>
              <a:gd name="T19" fmla="*/ 901 h 917"/>
              <a:gd name="T20" fmla="*/ 1676 w 1877"/>
              <a:gd name="T21" fmla="*/ 793 h 917"/>
              <a:gd name="T22" fmla="*/ 1860 w 1877"/>
              <a:gd name="T23" fmla="*/ 624 h 917"/>
              <a:gd name="T24" fmla="*/ 1776 w 1877"/>
              <a:gd name="T25" fmla="*/ 219 h 917"/>
              <a:gd name="T26" fmla="*/ 1503 w 1877"/>
              <a:gd name="T27" fmla="*/ 100 h 917"/>
              <a:gd name="T28" fmla="*/ 1200 w 1877"/>
              <a:gd name="T29" fmla="*/ 13 h 917"/>
              <a:gd name="T30" fmla="*/ 889 w 1877"/>
              <a:gd name="T31" fmla="*/ 23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9" name="Line 846"/>
          <p:cNvSpPr>
            <a:spLocks noChangeShapeType="1"/>
          </p:cNvSpPr>
          <p:nvPr/>
        </p:nvSpPr>
        <p:spPr bwMode="auto">
          <a:xfrm rot="-5400000">
            <a:off x="7578725" y="5062538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0" name="Line 847"/>
          <p:cNvSpPr>
            <a:spLocks noChangeShapeType="1"/>
          </p:cNvSpPr>
          <p:nvPr/>
        </p:nvSpPr>
        <p:spPr bwMode="auto">
          <a:xfrm rot="5400000" flipV="1">
            <a:off x="7724775" y="5343525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1" name="Line 848"/>
          <p:cNvSpPr>
            <a:spLocks noChangeShapeType="1"/>
          </p:cNvSpPr>
          <p:nvPr/>
        </p:nvSpPr>
        <p:spPr bwMode="auto">
          <a:xfrm rot="-5400000">
            <a:off x="7910513" y="5019675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849"/>
          <p:cNvGrpSpPr>
            <a:grpSpLocks/>
          </p:cNvGrpSpPr>
          <p:nvPr/>
        </p:nvGrpSpPr>
        <p:grpSpPr bwMode="auto">
          <a:xfrm>
            <a:off x="7489825" y="4729163"/>
            <a:ext cx="501650" cy="234950"/>
            <a:chOff x="4701" y="2996"/>
            <a:chExt cx="316" cy="148"/>
          </a:xfrm>
        </p:grpSpPr>
        <p:sp>
          <p:nvSpPr>
            <p:cNvPr id="1536" name="Oval 850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" name="Line 851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" name="Line 852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" name="Rectangle 853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40" name="Oval 854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" name="Group 855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546" name="Line 8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" name="Line 8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8" name="Line 8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859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543" name="Line 8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4" name="Line 8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" name="Line 8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" name="Group 863"/>
          <p:cNvGrpSpPr>
            <a:grpSpLocks/>
          </p:cNvGrpSpPr>
          <p:nvPr/>
        </p:nvGrpSpPr>
        <p:grpSpPr bwMode="auto">
          <a:xfrm>
            <a:off x="6673850" y="4452938"/>
            <a:ext cx="501650" cy="234950"/>
            <a:chOff x="3600" y="219"/>
            <a:chExt cx="360" cy="175"/>
          </a:xfrm>
        </p:grpSpPr>
        <p:sp>
          <p:nvSpPr>
            <p:cNvPr id="1523" name="Oval 86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4" name="Line 86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5" name="Line 86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" name="Rectangle 86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27" name="Oval 86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" name="Group 86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533" name="Line 87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4" name="Line 87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5" name="Line 87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87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530" name="Line 8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1" name="Line 8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2" name="Line 8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1" name="Group 877"/>
          <p:cNvGrpSpPr>
            <a:grpSpLocks/>
          </p:cNvGrpSpPr>
          <p:nvPr/>
        </p:nvGrpSpPr>
        <p:grpSpPr bwMode="auto">
          <a:xfrm>
            <a:off x="6008688" y="4757738"/>
            <a:ext cx="501650" cy="234950"/>
            <a:chOff x="3600" y="219"/>
            <a:chExt cx="360" cy="175"/>
          </a:xfrm>
        </p:grpSpPr>
        <p:sp>
          <p:nvSpPr>
            <p:cNvPr id="1510" name="Oval 87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1" name="Line 87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2" name="Line 88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3" name="Rectangle 88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14" name="Oval 88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75" name="Group 88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520" name="Line 8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1" name="Line 88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2" name="Line 8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76" name="Group 88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517" name="Line 8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8" name="Line 8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9" name="Line 8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25" name="Line 891"/>
          <p:cNvSpPr>
            <a:spLocks noChangeShapeType="1"/>
          </p:cNvSpPr>
          <p:nvPr/>
        </p:nvSpPr>
        <p:spPr bwMode="auto">
          <a:xfrm>
            <a:off x="7123113" y="4664075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" name="Line 892"/>
          <p:cNvSpPr>
            <a:spLocks noChangeShapeType="1"/>
          </p:cNvSpPr>
          <p:nvPr/>
        </p:nvSpPr>
        <p:spPr bwMode="auto">
          <a:xfrm flipV="1">
            <a:off x="6470650" y="4676775"/>
            <a:ext cx="277813" cy="1095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" name="Line 893"/>
          <p:cNvSpPr>
            <a:spLocks noChangeShapeType="1"/>
          </p:cNvSpPr>
          <p:nvPr/>
        </p:nvSpPr>
        <p:spPr bwMode="auto">
          <a:xfrm flipV="1">
            <a:off x="6513513" y="4879975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" name="Line 894"/>
          <p:cNvSpPr>
            <a:spLocks noChangeShapeType="1"/>
          </p:cNvSpPr>
          <p:nvPr/>
        </p:nvSpPr>
        <p:spPr bwMode="auto">
          <a:xfrm flipH="1">
            <a:off x="5808663" y="4625975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" name="Line 895"/>
          <p:cNvSpPr>
            <a:spLocks noChangeShapeType="1"/>
          </p:cNvSpPr>
          <p:nvPr/>
        </p:nvSpPr>
        <p:spPr bwMode="auto">
          <a:xfrm>
            <a:off x="5834063" y="4676775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" name="Line 896"/>
          <p:cNvSpPr>
            <a:spLocks noChangeShapeType="1"/>
          </p:cNvSpPr>
          <p:nvPr/>
        </p:nvSpPr>
        <p:spPr bwMode="auto">
          <a:xfrm>
            <a:off x="5694363" y="5013325"/>
            <a:ext cx="15398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" name="Line 897"/>
          <p:cNvSpPr>
            <a:spLocks noChangeShapeType="1"/>
          </p:cNvSpPr>
          <p:nvPr/>
        </p:nvSpPr>
        <p:spPr bwMode="auto">
          <a:xfrm>
            <a:off x="5946775" y="5092700"/>
            <a:ext cx="4905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" name="Line 898"/>
          <p:cNvSpPr>
            <a:spLocks noChangeShapeType="1"/>
          </p:cNvSpPr>
          <p:nvPr/>
        </p:nvSpPr>
        <p:spPr bwMode="auto">
          <a:xfrm flipH="1">
            <a:off x="6186488" y="5000625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" name="Line 899"/>
          <p:cNvSpPr>
            <a:spLocks noChangeShapeType="1"/>
          </p:cNvSpPr>
          <p:nvPr/>
        </p:nvSpPr>
        <p:spPr bwMode="auto">
          <a:xfrm>
            <a:off x="5999163" y="5089525"/>
            <a:ext cx="1587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4" name="Line 900"/>
          <p:cNvSpPr>
            <a:spLocks noChangeShapeType="1"/>
          </p:cNvSpPr>
          <p:nvPr/>
        </p:nvSpPr>
        <p:spPr bwMode="auto">
          <a:xfrm flipH="1" flipV="1">
            <a:off x="6396038" y="5097463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5" name="Line 901"/>
          <p:cNvSpPr>
            <a:spLocks noChangeShapeType="1"/>
          </p:cNvSpPr>
          <p:nvPr/>
        </p:nvSpPr>
        <p:spPr bwMode="auto">
          <a:xfrm>
            <a:off x="6477000" y="4956175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" name="Line 902"/>
          <p:cNvSpPr>
            <a:spLocks noChangeShapeType="1"/>
          </p:cNvSpPr>
          <p:nvPr/>
        </p:nvSpPr>
        <p:spPr bwMode="auto">
          <a:xfrm>
            <a:off x="5926138" y="4891088"/>
            <a:ext cx="809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83" name="Group 903"/>
          <p:cNvGrpSpPr>
            <a:grpSpLocks/>
          </p:cNvGrpSpPr>
          <p:nvPr/>
        </p:nvGrpSpPr>
        <p:grpSpPr bwMode="auto">
          <a:xfrm>
            <a:off x="5111750" y="1651000"/>
            <a:ext cx="3021013" cy="3981450"/>
            <a:chOff x="-1203" y="1352"/>
            <a:chExt cx="1903" cy="2508"/>
          </a:xfrm>
        </p:grpSpPr>
        <p:grpSp>
          <p:nvGrpSpPr>
            <p:cNvPr id="1485" name="Group 904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1507" name="Picture 905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08" name="Line 906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1509" name="Line 907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484" name="Picture 908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86" name="Group 909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1037" name="Object 91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3" name="Clip" r:id="rId6" imgW="819000" imgH="847800" progId="">
                      <p:embed/>
                    </p:oleObj>
                  </mc:Choice>
                  <mc:Fallback>
                    <p:oleObj name="Clip" r:id="rId6" imgW="819000" imgH="847800" progId="">
                      <p:embed/>
                      <p:pic>
                        <p:nvPicPr>
                          <p:cNvPr id="0" name="Object 9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8" name="Object 91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4" name="Clip" r:id="rId8" imgW="1266840" imgH="1200240" progId="">
                      <p:embed/>
                    </p:oleObj>
                  </mc:Choice>
                  <mc:Fallback>
                    <p:oleObj name="Clip" r:id="rId8" imgW="1266840" imgH="1200240" progId="">
                      <p:embed/>
                      <p:pic>
                        <p:nvPicPr>
                          <p:cNvPr id="0" name="Object 9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487" name="Group 912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1035" name="Object 91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5" name="Clip" r:id="rId10" imgW="819000" imgH="847800" progId="">
                      <p:embed/>
                    </p:oleObj>
                  </mc:Choice>
                  <mc:Fallback>
                    <p:oleObj name="Clip" r:id="rId10" imgW="819000" imgH="847800" progId="">
                      <p:embed/>
                      <p:pic>
                        <p:nvPicPr>
                          <p:cNvPr id="0" name="Object 9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6" name="Object 91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6" name="Clip" r:id="rId11" imgW="1266840" imgH="1200240" progId="">
                      <p:embed/>
                    </p:oleObj>
                  </mc:Choice>
                  <mc:Fallback>
                    <p:oleObj name="Clip" r:id="rId11" imgW="1266840" imgH="1200240" progId="">
                      <p:embed/>
                      <p:pic>
                        <p:nvPicPr>
                          <p:cNvPr id="0" name="Object 9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026" name="Object 915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" name="Clip" r:id="rId12" imgW="1305000" imgH="1085760" progId="">
                    <p:embed/>
                  </p:oleObj>
                </mc:Choice>
                <mc:Fallback>
                  <p:oleObj name="Clip" r:id="rId12" imgW="1305000" imgH="1085760" progId="">
                    <p:embed/>
                    <p:pic>
                      <p:nvPicPr>
                        <p:cNvPr id="0" name="Object 9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32" y="2289"/>
                          <a:ext cx="207" cy="1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88" name="Group 916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1499" name="AutoShape 91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1500" name="Rectangle 91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1501" name="Rectangle 91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1502" name="AutoShape 92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1503" name="Line 92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1504" name="Line 92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1505" name="Rectangle 92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1506" name="Rectangle 92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  <p:graphicFrame>
          <p:nvGraphicFramePr>
            <p:cNvPr id="1027" name="Object 925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" name="Clip" r:id="rId14" imgW="1305000" imgH="1085760" progId="">
                    <p:embed/>
                  </p:oleObj>
                </mc:Choice>
                <mc:Fallback>
                  <p:oleObj name="Clip" r:id="rId14" imgW="1305000" imgH="1085760" progId="">
                    <p:embed/>
                    <p:pic>
                      <p:nvPicPr>
                        <p:cNvPr id="0" name="Object 9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975" y="3384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" name="Object 926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" name="Clip" r:id="rId15" imgW="1305000" imgH="1085760" progId="">
                    <p:embed/>
                  </p:oleObj>
                </mc:Choice>
                <mc:Fallback>
                  <p:oleObj name="Clip" r:id="rId15" imgW="1305000" imgH="1085760" progId="">
                    <p:embed/>
                    <p:pic>
                      <p:nvPicPr>
                        <p:cNvPr id="0" name="Object 9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871" y="3184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9" name="Object 927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0" name="Clip" r:id="rId16" imgW="1305000" imgH="1085760" progId="">
                    <p:embed/>
                  </p:oleObj>
                </mc:Choice>
                <mc:Fallback>
                  <p:oleObj name="Clip" r:id="rId16" imgW="1305000" imgH="1085760" progId="">
                    <p:embed/>
                    <p:pic>
                      <p:nvPicPr>
                        <p:cNvPr id="0" name="Object 9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03" y="3544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0" name="Object 928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1" name="Clip" r:id="rId17" imgW="1305000" imgH="1085760" progId="">
                    <p:embed/>
                  </p:oleObj>
                </mc:Choice>
                <mc:Fallback>
                  <p:oleObj name="Clip" r:id="rId17" imgW="1305000" imgH="1085760" progId="">
                    <p:embed/>
                    <p:pic>
                      <p:nvPicPr>
                        <p:cNvPr id="0" name="Object 9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489" y="3546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89" name="Group 929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1033" name="Object 93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2" name="Clip" r:id="rId18" imgW="819000" imgH="847800" progId="">
                      <p:embed/>
                    </p:oleObj>
                  </mc:Choice>
                  <mc:Fallback>
                    <p:oleObj name="Clip" r:id="rId18" imgW="819000" imgH="847800" progId="">
                      <p:embed/>
                      <p:pic>
                        <p:nvPicPr>
                          <p:cNvPr id="0" name="Object 93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4" name="Object 93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3" name="Clip" r:id="rId19" imgW="1266840" imgH="1200240" progId="">
                      <p:embed/>
                    </p:oleObj>
                  </mc:Choice>
                  <mc:Fallback>
                    <p:oleObj name="Clip" r:id="rId19" imgW="1266840" imgH="1200240" progId="">
                      <p:embed/>
                      <p:pic>
                        <p:nvPicPr>
                          <p:cNvPr id="0" name="Object 9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490" name="Group 932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1031" name="Object 9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4" name="Clip" r:id="rId20" imgW="819000" imgH="847800" progId="">
                      <p:embed/>
                    </p:oleObj>
                  </mc:Choice>
                  <mc:Fallback>
                    <p:oleObj name="Clip" r:id="rId20" imgW="819000" imgH="847800" progId="">
                      <p:embed/>
                      <p:pic>
                        <p:nvPicPr>
                          <p:cNvPr id="0" name="Object 93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2" name="Object 9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5" name="Clip" r:id="rId21" imgW="1266840" imgH="1200240" progId="">
                      <p:embed/>
                    </p:oleObj>
                  </mc:Choice>
                  <mc:Fallback>
                    <p:oleObj name="Clip" r:id="rId21" imgW="1266840" imgH="1200240" progId="">
                      <p:embed/>
                      <p:pic>
                        <p:nvPicPr>
                          <p:cNvPr id="0" name="Object 93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15" name="Group 935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1491" name="AutoShape 93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1492" name="Rectangle 93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1493" name="Rectangle 93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1494" name="AutoShape 93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1495" name="Line 94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1496" name="Line 94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1497" name="Rectangle 94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1498" name="Rectangle 94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138" name="Line 944"/>
          <p:cNvSpPr>
            <a:spLocks noChangeShapeType="1"/>
          </p:cNvSpPr>
          <p:nvPr/>
        </p:nvSpPr>
        <p:spPr bwMode="auto">
          <a:xfrm flipH="1">
            <a:off x="6015038" y="3413125"/>
            <a:ext cx="3175" cy="144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9" name="Line 945"/>
          <p:cNvSpPr>
            <a:spLocks noChangeShapeType="1"/>
          </p:cNvSpPr>
          <p:nvPr/>
        </p:nvSpPr>
        <p:spPr bwMode="auto">
          <a:xfrm flipV="1">
            <a:off x="7312025" y="2395538"/>
            <a:ext cx="123825" cy="873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0" name="Line 946"/>
          <p:cNvSpPr>
            <a:spLocks noChangeShapeType="1"/>
          </p:cNvSpPr>
          <p:nvPr/>
        </p:nvSpPr>
        <p:spPr bwMode="auto">
          <a:xfrm>
            <a:off x="7138988" y="2568575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1" name="Line 947"/>
          <p:cNvSpPr>
            <a:spLocks noChangeShapeType="1"/>
          </p:cNvSpPr>
          <p:nvPr/>
        </p:nvSpPr>
        <p:spPr bwMode="auto">
          <a:xfrm flipV="1">
            <a:off x="7310438" y="2465388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" name="Line 948"/>
          <p:cNvSpPr>
            <a:spLocks noChangeShapeType="1"/>
          </p:cNvSpPr>
          <p:nvPr/>
        </p:nvSpPr>
        <p:spPr bwMode="auto">
          <a:xfrm>
            <a:off x="7675563" y="2463800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3" name="Line 949"/>
          <p:cNvSpPr>
            <a:spLocks noChangeShapeType="1"/>
          </p:cNvSpPr>
          <p:nvPr/>
        </p:nvSpPr>
        <p:spPr bwMode="auto">
          <a:xfrm>
            <a:off x="7329488" y="2770188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4" name="Line 950"/>
          <p:cNvSpPr>
            <a:spLocks noChangeShapeType="1"/>
          </p:cNvSpPr>
          <p:nvPr/>
        </p:nvSpPr>
        <p:spPr bwMode="auto">
          <a:xfrm flipV="1">
            <a:off x="5624513" y="3636963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5" name="Line 951"/>
          <p:cNvSpPr>
            <a:spLocks noChangeShapeType="1"/>
          </p:cNvSpPr>
          <p:nvPr/>
        </p:nvSpPr>
        <p:spPr bwMode="auto">
          <a:xfrm flipV="1">
            <a:off x="7743825" y="2163763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6" name="Line 952"/>
          <p:cNvSpPr>
            <a:spLocks noChangeShapeType="1"/>
          </p:cNvSpPr>
          <p:nvPr/>
        </p:nvSpPr>
        <p:spPr bwMode="auto">
          <a:xfrm>
            <a:off x="7883525" y="2760663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" name="Line 953"/>
          <p:cNvSpPr>
            <a:spLocks noChangeShapeType="1"/>
          </p:cNvSpPr>
          <p:nvPr/>
        </p:nvSpPr>
        <p:spPr bwMode="auto">
          <a:xfrm flipH="1">
            <a:off x="7029450" y="2836863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8" name="Line 954"/>
          <p:cNvSpPr>
            <a:spLocks noChangeShapeType="1"/>
          </p:cNvSpPr>
          <p:nvPr/>
        </p:nvSpPr>
        <p:spPr bwMode="auto">
          <a:xfrm flipH="1">
            <a:off x="7620000" y="2836863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516" name="Group 955"/>
          <p:cNvGrpSpPr>
            <a:grpSpLocks/>
          </p:cNvGrpSpPr>
          <p:nvPr/>
        </p:nvGrpSpPr>
        <p:grpSpPr bwMode="auto">
          <a:xfrm>
            <a:off x="6672263" y="4454525"/>
            <a:ext cx="501650" cy="234950"/>
            <a:chOff x="4701" y="2996"/>
            <a:chExt cx="316" cy="148"/>
          </a:xfrm>
        </p:grpSpPr>
        <p:sp>
          <p:nvSpPr>
            <p:cNvPr id="1470" name="Oval 956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1" name="Line 957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2" name="Line 958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3" name="Rectangle 959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74" name="Oval 960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28" name="Group 961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480" name="Line 96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1" name="Line 96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2" name="Line 96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29" name="Group 965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477" name="Line 9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8" name="Line 9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9" name="Line 9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541" name="Group 969"/>
          <p:cNvGrpSpPr>
            <a:grpSpLocks/>
          </p:cNvGrpSpPr>
          <p:nvPr/>
        </p:nvGrpSpPr>
        <p:grpSpPr bwMode="auto">
          <a:xfrm>
            <a:off x="6007100" y="4756150"/>
            <a:ext cx="501650" cy="234950"/>
            <a:chOff x="4701" y="2996"/>
            <a:chExt cx="316" cy="148"/>
          </a:xfrm>
        </p:grpSpPr>
        <p:sp>
          <p:nvSpPr>
            <p:cNvPr id="1457" name="Oval 970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8" name="Line 971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9" name="Line 972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0" name="Rectangle 973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61" name="Oval 974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42" name="Group 975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467" name="Line 9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8" name="Line 97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9" name="Line 97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18" name="Group 979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464" name="Line 98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" name="Line 98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6" name="Line 98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619" name="Group 983"/>
          <p:cNvGrpSpPr>
            <a:grpSpLocks/>
          </p:cNvGrpSpPr>
          <p:nvPr/>
        </p:nvGrpSpPr>
        <p:grpSpPr bwMode="auto">
          <a:xfrm>
            <a:off x="6837363" y="4941888"/>
            <a:ext cx="290512" cy="404812"/>
            <a:chOff x="4290" y="3130"/>
            <a:chExt cx="183" cy="255"/>
          </a:xfrm>
        </p:grpSpPr>
        <p:pic>
          <p:nvPicPr>
            <p:cNvPr id="1439" name="Picture 984" descr="31u_bnrz[1]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440" name="Freeform 985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70 w 199"/>
                <a:gd name="T1" fmla="*/ 29 h 232"/>
                <a:gd name="T2" fmla="*/ 55 w 199"/>
                <a:gd name="T3" fmla="*/ 39 h 232"/>
                <a:gd name="T4" fmla="*/ 42 w 199"/>
                <a:gd name="T5" fmla="*/ 50 h 232"/>
                <a:gd name="T6" fmla="*/ 30 w 199"/>
                <a:gd name="T7" fmla="*/ 63 h 232"/>
                <a:gd name="T8" fmla="*/ 20 w 199"/>
                <a:gd name="T9" fmla="*/ 77 h 232"/>
                <a:gd name="T10" fmla="*/ 12 w 199"/>
                <a:gd name="T11" fmla="*/ 91 h 232"/>
                <a:gd name="T12" fmla="*/ 6 w 199"/>
                <a:gd name="T13" fmla="*/ 108 h 232"/>
                <a:gd name="T14" fmla="*/ 2 w 199"/>
                <a:gd name="T15" fmla="*/ 125 h 232"/>
                <a:gd name="T16" fmla="*/ 0 w 199"/>
                <a:gd name="T17" fmla="*/ 142 h 232"/>
                <a:gd name="T18" fmla="*/ 2 w 199"/>
                <a:gd name="T19" fmla="*/ 166 h 232"/>
                <a:gd name="T20" fmla="*/ 12 w 199"/>
                <a:gd name="T21" fmla="*/ 186 h 232"/>
                <a:gd name="T22" fmla="*/ 26 w 199"/>
                <a:gd name="T23" fmla="*/ 203 h 232"/>
                <a:gd name="T24" fmla="*/ 45 w 199"/>
                <a:gd name="T25" fmla="*/ 216 h 232"/>
                <a:gd name="T26" fmla="*/ 66 w 199"/>
                <a:gd name="T27" fmla="*/ 226 h 232"/>
                <a:gd name="T28" fmla="*/ 88 w 199"/>
                <a:gd name="T29" fmla="*/ 230 h 232"/>
                <a:gd name="T30" fmla="*/ 111 w 199"/>
                <a:gd name="T31" fmla="*/ 232 h 232"/>
                <a:gd name="T32" fmla="*/ 134 w 199"/>
                <a:gd name="T33" fmla="*/ 228 h 232"/>
                <a:gd name="T34" fmla="*/ 138 w 199"/>
                <a:gd name="T35" fmla="*/ 228 h 232"/>
                <a:gd name="T36" fmla="*/ 143 w 199"/>
                <a:gd name="T37" fmla="*/ 226 h 232"/>
                <a:gd name="T38" fmla="*/ 147 w 199"/>
                <a:gd name="T39" fmla="*/ 222 h 232"/>
                <a:gd name="T40" fmla="*/ 148 w 199"/>
                <a:gd name="T41" fmla="*/ 218 h 232"/>
                <a:gd name="T42" fmla="*/ 145 w 199"/>
                <a:gd name="T43" fmla="*/ 212 h 232"/>
                <a:gd name="T44" fmla="*/ 141 w 199"/>
                <a:gd name="T45" fmla="*/ 207 h 232"/>
                <a:gd name="T46" fmla="*/ 135 w 199"/>
                <a:gd name="T47" fmla="*/ 203 h 232"/>
                <a:gd name="T48" fmla="*/ 129 w 199"/>
                <a:gd name="T49" fmla="*/ 201 h 232"/>
                <a:gd name="T50" fmla="*/ 117 w 199"/>
                <a:gd name="T51" fmla="*/ 197 h 232"/>
                <a:gd name="T52" fmla="*/ 105 w 199"/>
                <a:gd name="T53" fmla="*/ 195 h 232"/>
                <a:gd name="T54" fmla="*/ 94 w 199"/>
                <a:gd name="T55" fmla="*/ 193 h 232"/>
                <a:gd name="T56" fmla="*/ 83 w 199"/>
                <a:gd name="T57" fmla="*/ 190 h 232"/>
                <a:gd name="T58" fmla="*/ 73 w 199"/>
                <a:gd name="T59" fmla="*/ 187 h 232"/>
                <a:gd name="T60" fmla="*/ 62 w 199"/>
                <a:gd name="T61" fmla="*/ 182 h 232"/>
                <a:gd name="T62" fmla="*/ 53 w 199"/>
                <a:gd name="T63" fmla="*/ 176 h 232"/>
                <a:gd name="T64" fmla="*/ 43 w 199"/>
                <a:gd name="T65" fmla="*/ 167 h 232"/>
                <a:gd name="T66" fmla="*/ 40 w 199"/>
                <a:gd name="T67" fmla="*/ 128 h 232"/>
                <a:gd name="T68" fmla="*/ 49 w 199"/>
                <a:gd name="T69" fmla="*/ 96 h 232"/>
                <a:gd name="T70" fmla="*/ 68 w 199"/>
                <a:gd name="T71" fmla="*/ 71 h 232"/>
                <a:gd name="T72" fmla="*/ 94 w 199"/>
                <a:gd name="T73" fmla="*/ 50 h 232"/>
                <a:gd name="T74" fmla="*/ 122 w 199"/>
                <a:gd name="T75" fmla="*/ 34 h 232"/>
                <a:gd name="T76" fmla="*/ 151 w 199"/>
                <a:gd name="T77" fmla="*/ 21 h 232"/>
                <a:gd name="T78" fmla="*/ 178 w 199"/>
                <a:gd name="T79" fmla="*/ 12 h 232"/>
                <a:gd name="T80" fmla="*/ 199 w 199"/>
                <a:gd name="T81" fmla="*/ 4 h 232"/>
                <a:gd name="T82" fmla="*/ 186 w 199"/>
                <a:gd name="T83" fmla="*/ 1 h 232"/>
                <a:gd name="T84" fmla="*/ 172 w 199"/>
                <a:gd name="T85" fmla="*/ 0 h 232"/>
                <a:gd name="T86" fmla="*/ 156 w 199"/>
                <a:gd name="T87" fmla="*/ 2 h 232"/>
                <a:gd name="T88" fmla="*/ 138 w 199"/>
                <a:gd name="T89" fmla="*/ 4 h 232"/>
                <a:gd name="T90" fmla="*/ 121 w 199"/>
                <a:gd name="T91" fmla="*/ 10 h 232"/>
                <a:gd name="T92" fmla="*/ 103 w 199"/>
                <a:gd name="T93" fmla="*/ 16 h 232"/>
                <a:gd name="T94" fmla="*/ 86 w 199"/>
                <a:gd name="T95" fmla="*/ 23 h 232"/>
                <a:gd name="T96" fmla="*/ 70 w 199"/>
                <a:gd name="T97" fmla="*/ 29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" name="Freeform 986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108 w 128"/>
                <a:gd name="T1" fmla="*/ 59 h 180"/>
                <a:gd name="T2" fmla="*/ 113 w 128"/>
                <a:gd name="T3" fmla="*/ 77 h 180"/>
                <a:gd name="T4" fmla="*/ 111 w 128"/>
                <a:gd name="T5" fmla="*/ 94 h 180"/>
                <a:gd name="T6" fmla="*/ 103 w 128"/>
                <a:gd name="T7" fmla="*/ 108 h 180"/>
                <a:gd name="T8" fmla="*/ 91 w 128"/>
                <a:gd name="T9" fmla="*/ 121 h 180"/>
                <a:gd name="T10" fmla="*/ 77 w 128"/>
                <a:gd name="T11" fmla="*/ 132 h 180"/>
                <a:gd name="T12" fmla="*/ 61 w 128"/>
                <a:gd name="T13" fmla="*/ 144 h 180"/>
                <a:gd name="T14" fmla="*/ 45 w 128"/>
                <a:gd name="T15" fmla="*/ 154 h 180"/>
                <a:gd name="T16" fmla="*/ 30 w 128"/>
                <a:gd name="T17" fmla="*/ 164 h 180"/>
                <a:gd name="T18" fmla="*/ 28 w 128"/>
                <a:gd name="T19" fmla="*/ 168 h 180"/>
                <a:gd name="T20" fmla="*/ 27 w 128"/>
                <a:gd name="T21" fmla="*/ 170 h 180"/>
                <a:gd name="T22" fmla="*/ 27 w 128"/>
                <a:gd name="T23" fmla="*/ 174 h 180"/>
                <a:gd name="T24" fmla="*/ 28 w 128"/>
                <a:gd name="T25" fmla="*/ 177 h 180"/>
                <a:gd name="T26" fmla="*/ 32 w 128"/>
                <a:gd name="T27" fmla="*/ 179 h 180"/>
                <a:gd name="T28" fmla="*/ 35 w 128"/>
                <a:gd name="T29" fmla="*/ 180 h 180"/>
                <a:gd name="T30" fmla="*/ 37 w 128"/>
                <a:gd name="T31" fmla="*/ 180 h 180"/>
                <a:gd name="T32" fmla="*/ 41 w 128"/>
                <a:gd name="T33" fmla="*/ 179 h 180"/>
                <a:gd name="T34" fmla="*/ 60 w 128"/>
                <a:gd name="T35" fmla="*/ 169 h 180"/>
                <a:gd name="T36" fmla="*/ 77 w 128"/>
                <a:gd name="T37" fmla="*/ 158 h 180"/>
                <a:gd name="T38" fmla="*/ 94 w 128"/>
                <a:gd name="T39" fmla="*/ 145 h 180"/>
                <a:gd name="T40" fmla="*/ 109 w 128"/>
                <a:gd name="T41" fmla="*/ 130 h 180"/>
                <a:gd name="T42" fmla="*/ 120 w 128"/>
                <a:gd name="T43" fmla="*/ 114 h 180"/>
                <a:gd name="T44" fmla="*/ 127 w 128"/>
                <a:gd name="T45" fmla="*/ 95 h 180"/>
                <a:gd name="T46" fmla="*/ 128 w 128"/>
                <a:gd name="T47" fmla="*/ 76 h 180"/>
                <a:gd name="T48" fmla="*/ 123 w 128"/>
                <a:gd name="T49" fmla="*/ 55 h 180"/>
                <a:gd name="T50" fmla="*/ 113 w 128"/>
                <a:gd name="T51" fmla="*/ 39 h 180"/>
                <a:gd name="T52" fmla="*/ 97 w 128"/>
                <a:gd name="T53" fmla="*/ 25 h 180"/>
                <a:gd name="T54" fmla="*/ 79 w 128"/>
                <a:gd name="T55" fmla="*/ 15 h 180"/>
                <a:gd name="T56" fmla="*/ 57 w 128"/>
                <a:gd name="T57" fmla="*/ 7 h 180"/>
                <a:gd name="T58" fmla="*/ 36 w 128"/>
                <a:gd name="T59" fmla="*/ 2 h 180"/>
                <a:gd name="T60" fmla="*/ 19 w 128"/>
                <a:gd name="T61" fmla="*/ 0 h 180"/>
                <a:gd name="T62" fmla="*/ 6 w 128"/>
                <a:gd name="T63" fmla="*/ 0 h 180"/>
                <a:gd name="T64" fmla="*/ 0 w 128"/>
                <a:gd name="T65" fmla="*/ 4 h 180"/>
                <a:gd name="T66" fmla="*/ 14 w 128"/>
                <a:gd name="T67" fmla="*/ 9 h 180"/>
                <a:gd name="T68" fmla="*/ 29 w 128"/>
                <a:gd name="T69" fmla="*/ 14 h 180"/>
                <a:gd name="T70" fmla="*/ 46 w 128"/>
                <a:gd name="T71" fmla="*/ 19 h 180"/>
                <a:gd name="T72" fmla="*/ 61 w 128"/>
                <a:gd name="T73" fmla="*/ 23 h 180"/>
                <a:gd name="T74" fmla="*/ 76 w 128"/>
                <a:gd name="T75" fmla="*/ 29 h 180"/>
                <a:gd name="T76" fmla="*/ 89 w 128"/>
                <a:gd name="T77" fmla="*/ 37 h 180"/>
                <a:gd name="T78" fmla="*/ 100 w 128"/>
                <a:gd name="T79" fmla="*/ 46 h 180"/>
                <a:gd name="T80" fmla="*/ 108 w 128"/>
                <a:gd name="T81" fmla="*/ 59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" name="Freeform 987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100 w 322"/>
                <a:gd name="T1" fmla="*/ 70 h 378"/>
                <a:gd name="T2" fmla="*/ 53 w 322"/>
                <a:gd name="T3" fmla="*/ 115 h 378"/>
                <a:gd name="T4" fmla="*/ 17 w 322"/>
                <a:gd name="T5" fmla="*/ 166 h 378"/>
                <a:gd name="T6" fmla="*/ 0 w 322"/>
                <a:gd name="T7" fmla="*/ 226 h 378"/>
                <a:gd name="T8" fmla="*/ 3 w 322"/>
                <a:gd name="T9" fmla="*/ 266 h 378"/>
                <a:gd name="T10" fmla="*/ 9 w 322"/>
                <a:gd name="T11" fmla="*/ 282 h 378"/>
                <a:gd name="T12" fmla="*/ 19 w 322"/>
                <a:gd name="T13" fmla="*/ 297 h 378"/>
                <a:gd name="T14" fmla="*/ 32 w 322"/>
                <a:gd name="T15" fmla="*/ 310 h 378"/>
                <a:gd name="T16" fmla="*/ 56 w 322"/>
                <a:gd name="T17" fmla="*/ 324 h 378"/>
                <a:gd name="T18" fmla="*/ 86 w 322"/>
                <a:gd name="T19" fmla="*/ 338 h 378"/>
                <a:gd name="T20" fmla="*/ 119 w 322"/>
                <a:gd name="T21" fmla="*/ 350 h 378"/>
                <a:gd name="T22" fmla="*/ 152 w 322"/>
                <a:gd name="T23" fmla="*/ 359 h 378"/>
                <a:gd name="T24" fmla="*/ 186 w 322"/>
                <a:gd name="T25" fmla="*/ 366 h 378"/>
                <a:gd name="T26" fmla="*/ 220 w 322"/>
                <a:gd name="T27" fmla="*/ 371 h 378"/>
                <a:gd name="T28" fmla="*/ 254 w 322"/>
                <a:gd name="T29" fmla="*/ 374 h 378"/>
                <a:gd name="T30" fmla="*/ 289 w 322"/>
                <a:gd name="T31" fmla="*/ 376 h 378"/>
                <a:gd name="T32" fmla="*/ 311 w 322"/>
                <a:gd name="T33" fmla="*/ 378 h 378"/>
                <a:gd name="T34" fmla="*/ 320 w 322"/>
                <a:gd name="T35" fmla="*/ 371 h 378"/>
                <a:gd name="T36" fmla="*/ 322 w 322"/>
                <a:gd name="T37" fmla="*/ 360 h 378"/>
                <a:gd name="T38" fmla="*/ 315 w 322"/>
                <a:gd name="T39" fmla="*/ 352 h 378"/>
                <a:gd name="T40" fmla="*/ 294 w 322"/>
                <a:gd name="T41" fmla="*/ 347 h 378"/>
                <a:gd name="T42" fmla="*/ 263 w 322"/>
                <a:gd name="T43" fmla="*/ 341 h 378"/>
                <a:gd name="T44" fmla="*/ 232 w 322"/>
                <a:gd name="T45" fmla="*/ 336 h 378"/>
                <a:gd name="T46" fmla="*/ 200 w 322"/>
                <a:gd name="T47" fmla="*/ 332 h 378"/>
                <a:gd name="T48" fmla="*/ 170 w 322"/>
                <a:gd name="T49" fmla="*/ 326 h 378"/>
                <a:gd name="T50" fmla="*/ 139 w 322"/>
                <a:gd name="T51" fmla="*/ 318 h 378"/>
                <a:gd name="T52" fmla="*/ 110 w 322"/>
                <a:gd name="T53" fmla="*/ 309 h 378"/>
                <a:gd name="T54" fmla="*/ 80 w 322"/>
                <a:gd name="T55" fmla="*/ 297 h 378"/>
                <a:gd name="T56" fmla="*/ 55 w 322"/>
                <a:gd name="T57" fmla="*/ 281 h 378"/>
                <a:gd name="T58" fmla="*/ 38 w 322"/>
                <a:gd name="T59" fmla="*/ 259 h 378"/>
                <a:gd name="T60" fmla="*/ 34 w 322"/>
                <a:gd name="T61" fmla="*/ 232 h 378"/>
                <a:gd name="T62" fmla="*/ 38 w 322"/>
                <a:gd name="T63" fmla="*/ 200 h 378"/>
                <a:gd name="T64" fmla="*/ 51 w 322"/>
                <a:gd name="T65" fmla="*/ 170 h 378"/>
                <a:gd name="T66" fmla="*/ 71 w 322"/>
                <a:gd name="T67" fmla="*/ 137 h 378"/>
                <a:gd name="T68" fmla="*/ 94 w 322"/>
                <a:gd name="T69" fmla="*/ 110 h 378"/>
                <a:gd name="T70" fmla="*/ 123 w 322"/>
                <a:gd name="T71" fmla="*/ 82 h 378"/>
                <a:gd name="T72" fmla="*/ 153 w 322"/>
                <a:gd name="T73" fmla="*/ 57 h 378"/>
                <a:gd name="T74" fmla="*/ 195 w 322"/>
                <a:gd name="T75" fmla="*/ 38 h 378"/>
                <a:gd name="T76" fmla="*/ 238 w 322"/>
                <a:gd name="T77" fmla="*/ 20 h 378"/>
                <a:gd name="T78" fmla="*/ 264 w 322"/>
                <a:gd name="T79" fmla="*/ 7 h 378"/>
                <a:gd name="T80" fmla="*/ 256 w 322"/>
                <a:gd name="T81" fmla="*/ 0 h 378"/>
                <a:gd name="T82" fmla="*/ 221 w 322"/>
                <a:gd name="T83" fmla="*/ 4 h 378"/>
                <a:gd name="T84" fmla="*/ 180 w 322"/>
                <a:gd name="T85" fmla="*/ 18 h 378"/>
                <a:gd name="T86" fmla="*/ 141 w 322"/>
                <a:gd name="T87" fmla="*/ 38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" name="Freeform 988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235 w 283"/>
                <a:gd name="T1" fmla="*/ 77 h 252"/>
                <a:gd name="T2" fmla="*/ 248 w 283"/>
                <a:gd name="T3" fmla="*/ 91 h 252"/>
                <a:gd name="T4" fmla="*/ 256 w 283"/>
                <a:gd name="T5" fmla="*/ 107 h 252"/>
                <a:gd name="T6" fmla="*/ 259 w 283"/>
                <a:gd name="T7" fmla="*/ 124 h 252"/>
                <a:gd name="T8" fmla="*/ 259 w 283"/>
                <a:gd name="T9" fmla="*/ 142 h 252"/>
                <a:gd name="T10" fmla="*/ 257 w 283"/>
                <a:gd name="T11" fmla="*/ 157 h 252"/>
                <a:gd name="T12" fmla="*/ 252 w 283"/>
                <a:gd name="T13" fmla="*/ 170 h 252"/>
                <a:gd name="T14" fmla="*/ 244 w 283"/>
                <a:gd name="T15" fmla="*/ 183 h 252"/>
                <a:gd name="T16" fmla="*/ 236 w 283"/>
                <a:gd name="T17" fmla="*/ 193 h 252"/>
                <a:gd name="T18" fmla="*/ 225 w 283"/>
                <a:gd name="T19" fmla="*/ 204 h 252"/>
                <a:gd name="T20" fmla="*/ 215 w 283"/>
                <a:gd name="T21" fmla="*/ 214 h 252"/>
                <a:gd name="T22" fmla="*/ 204 w 283"/>
                <a:gd name="T23" fmla="*/ 224 h 252"/>
                <a:gd name="T24" fmla="*/ 194 w 283"/>
                <a:gd name="T25" fmla="*/ 234 h 252"/>
                <a:gd name="T26" fmla="*/ 191 w 283"/>
                <a:gd name="T27" fmla="*/ 238 h 252"/>
                <a:gd name="T28" fmla="*/ 191 w 283"/>
                <a:gd name="T29" fmla="*/ 241 h 252"/>
                <a:gd name="T30" fmla="*/ 191 w 283"/>
                <a:gd name="T31" fmla="*/ 245 h 252"/>
                <a:gd name="T32" fmla="*/ 194 w 283"/>
                <a:gd name="T33" fmla="*/ 248 h 252"/>
                <a:gd name="T34" fmla="*/ 197 w 283"/>
                <a:gd name="T35" fmla="*/ 250 h 252"/>
                <a:gd name="T36" fmla="*/ 202 w 283"/>
                <a:gd name="T37" fmla="*/ 252 h 252"/>
                <a:gd name="T38" fmla="*/ 205 w 283"/>
                <a:gd name="T39" fmla="*/ 250 h 252"/>
                <a:gd name="T40" fmla="*/ 209 w 283"/>
                <a:gd name="T41" fmla="*/ 248 h 252"/>
                <a:gd name="T42" fmla="*/ 232 w 283"/>
                <a:gd name="T43" fmla="*/ 233 h 252"/>
                <a:gd name="T44" fmla="*/ 252 w 283"/>
                <a:gd name="T45" fmla="*/ 214 h 252"/>
                <a:gd name="T46" fmla="*/ 268 w 283"/>
                <a:gd name="T47" fmla="*/ 192 h 252"/>
                <a:gd name="T48" fmla="*/ 278 w 283"/>
                <a:gd name="T49" fmla="*/ 167 h 252"/>
                <a:gd name="T50" fmla="*/ 283 w 283"/>
                <a:gd name="T51" fmla="*/ 141 h 252"/>
                <a:gd name="T52" fmla="*/ 280 w 283"/>
                <a:gd name="T53" fmla="*/ 115 h 252"/>
                <a:gd name="T54" fmla="*/ 271 w 283"/>
                <a:gd name="T55" fmla="*/ 91 h 252"/>
                <a:gd name="T56" fmla="*/ 252 w 283"/>
                <a:gd name="T57" fmla="*/ 69 h 252"/>
                <a:gd name="T58" fmla="*/ 238 w 283"/>
                <a:gd name="T59" fmla="*/ 57 h 252"/>
                <a:gd name="T60" fmla="*/ 222 w 283"/>
                <a:gd name="T61" fmla="*/ 48 h 252"/>
                <a:gd name="T62" fmla="*/ 204 w 283"/>
                <a:gd name="T63" fmla="*/ 39 h 252"/>
                <a:gd name="T64" fmla="*/ 184 w 283"/>
                <a:gd name="T65" fmla="*/ 31 h 252"/>
                <a:gd name="T66" fmla="*/ 164 w 283"/>
                <a:gd name="T67" fmla="*/ 23 h 252"/>
                <a:gd name="T68" fmla="*/ 144 w 283"/>
                <a:gd name="T69" fmla="*/ 17 h 252"/>
                <a:gd name="T70" fmla="*/ 123 w 283"/>
                <a:gd name="T71" fmla="*/ 13 h 252"/>
                <a:gd name="T72" fmla="*/ 103 w 283"/>
                <a:gd name="T73" fmla="*/ 8 h 252"/>
                <a:gd name="T74" fmla="*/ 83 w 283"/>
                <a:gd name="T75" fmla="*/ 5 h 252"/>
                <a:gd name="T76" fmla="*/ 66 w 283"/>
                <a:gd name="T77" fmla="*/ 2 h 252"/>
                <a:gd name="T78" fmla="*/ 48 w 283"/>
                <a:gd name="T79" fmla="*/ 0 h 252"/>
                <a:gd name="T80" fmla="*/ 34 w 283"/>
                <a:gd name="T81" fmla="*/ 0 h 252"/>
                <a:gd name="T82" fmla="*/ 21 w 283"/>
                <a:gd name="T83" fmla="*/ 0 h 252"/>
                <a:gd name="T84" fmla="*/ 11 w 283"/>
                <a:gd name="T85" fmla="*/ 0 h 252"/>
                <a:gd name="T86" fmla="*/ 4 w 283"/>
                <a:gd name="T87" fmla="*/ 2 h 252"/>
                <a:gd name="T88" fmla="*/ 0 w 283"/>
                <a:gd name="T89" fmla="*/ 5 h 252"/>
                <a:gd name="T90" fmla="*/ 12 w 283"/>
                <a:gd name="T91" fmla="*/ 7 h 252"/>
                <a:gd name="T92" fmla="*/ 24 w 283"/>
                <a:gd name="T93" fmla="*/ 8 h 252"/>
                <a:gd name="T94" fmla="*/ 38 w 283"/>
                <a:gd name="T95" fmla="*/ 10 h 252"/>
                <a:gd name="T96" fmla="*/ 52 w 283"/>
                <a:gd name="T97" fmla="*/ 13 h 252"/>
                <a:gd name="T98" fmla="*/ 66 w 283"/>
                <a:gd name="T99" fmla="*/ 16 h 252"/>
                <a:gd name="T100" fmla="*/ 82 w 283"/>
                <a:gd name="T101" fmla="*/ 18 h 252"/>
                <a:gd name="T102" fmla="*/ 98 w 283"/>
                <a:gd name="T103" fmla="*/ 22 h 252"/>
                <a:gd name="T104" fmla="*/ 114 w 283"/>
                <a:gd name="T105" fmla="*/ 25 h 252"/>
                <a:gd name="T106" fmla="*/ 129 w 283"/>
                <a:gd name="T107" fmla="*/ 30 h 252"/>
                <a:gd name="T108" fmla="*/ 146 w 283"/>
                <a:gd name="T109" fmla="*/ 34 h 252"/>
                <a:gd name="T110" fmla="*/ 162 w 283"/>
                <a:gd name="T111" fmla="*/ 39 h 252"/>
                <a:gd name="T112" fmla="*/ 177 w 283"/>
                <a:gd name="T113" fmla="*/ 45 h 252"/>
                <a:gd name="T114" fmla="*/ 193 w 283"/>
                <a:gd name="T115" fmla="*/ 52 h 252"/>
                <a:gd name="T116" fmla="*/ 208 w 283"/>
                <a:gd name="T117" fmla="*/ 60 h 252"/>
                <a:gd name="T118" fmla="*/ 222 w 283"/>
                <a:gd name="T119" fmla="*/ 68 h 252"/>
                <a:gd name="T120" fmla="*/ 235 w 283"/>
                <a:gd name="T121" fmla="*/ 77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" name="Freeform 989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130 h 238"/>
                <a:gd name="T2" fmla="*/ 0 w 114"/>
                <a:gd name="T3" fmla="*/ 149 h 238"/>
                <a:gd name="T4" fmla="*/ 4 w 114"/>
                <a:gd name="T5" fmla="*/ 168 h 238"/>
                <a:gd name="T6" fmla="*/ 12 w 114"/>
                <a:gd name="T7" fmla="*/ 185 h 238"/>
                <a:gd name="T8" fmla="*/ 24 w 114"/>
                <a:gd name="T9" fmla="*/ 200 h 238"/>
                <a:gd name="T10" fmla="*/ 38 w 114"/>
                <a:gd name="T11" fmla="*/ 213 h 238"/>
                <a:gd name="T12" fmla="*/ 55 w 114"/>
                <a:gd name="T13" fmla="*/ 224 h 238"/>
                <a:gd name="T14" fmla="*/ 73 w 114"/>
                <a:gd name="T15" fmla="*/ 232 h 238"/>
                <a:gd name="T16" fmla="*/ 92 w 114"/>
                <a:gd name="T17" fmla="*/ 237 h 238"/>
                <a:gd name="T18" fmla="*/ 98 w 114"/>
                <a:gd name="T19" fmla="*/ 238 h 238"/>
                <a:gd name="T20" fmla="*/ 104 w 114"/>
                <a:gd name="T21" fmla="*/ 235 h 238"/>
                <a:gd name="T22" fmla="*/ 109 w 114"/>
                <a:gd name="T23" fmla="*/ 232 h 238"/>
                <a:gd name="T24" fmla="*/ 111 w 114"/>
                <a:gd name="T25" fmla="*/ 227 h 238"/>
                <a:gd name="T26" fmla="*/ 111 w 114"/>
                <a:gd name="T27" fmla="*/ 222 h 238"/>
                <a:gd name="T28" fmla="*/ 110 w 114"/>
                <a:gd name="T29" fmla="*/ 216 h 238"/>
                <a:gd name="T30" fmla="*/ 106 w 114"/>
                <a:gd name="T31" fmla="*/ 211 h 238"/>
                <a:gd name="T32" fmla="*/ 100 w 114"/>
                <a:gd name="T33" fmla="*/ 209 h 238"/>
                <a:gd name="T34" fmla="*/ 82 w 114"/>
                <a:gd name="T35" fmla="*/ 202 h 238"/>
                <a:gd name="T36" fmla="*/ 64 w 114"/>
                <a:gd name="T37" fmla="*/ 193 h 238"/>
                <a:gd name="T38" fmla="*/ 50 w 114"/>
                <a:gd name="T39" fmla="*/ 180 h 238"/>
                <a:gd name="T40" fmla="*/ 39 w 114"/>
                <a:gd name="T41" fmla="*/ 167 h 238"/>
                <a:gd name="T42" fmla="*/ 32 w 114"/>
                <a:gd name="T43" fmla="*/ 149 h 238"/>
                <a:gd name="T44" fmla="*/ 29 w 114"/>
                <a:gd name="T45" fmla="*/ 131 h 238"/>
                <a:gd name="T46" fmla="*/ 29 w 114"/>
                <a:gd name="T47" fmla="*/ 111 h 238"/>
                <a:gd name="T48" fmla="*/ 35 w 114"/>
                <a:gd name="T49" fmla="*/ 91 h 238"/>
                <a:gd name="T50" fmla="*/ 42 w 114"/>
                <a:gd name="T51" fmla="*/ 76 h 238"/>
                <a:gd name="T52" fmla="*/ 51 w 114"/>
                <a:gd name="T53" fmla="*/ 62 h 238"/>
                <a:gd name="T54" fmla="*/ 62 w 114"/>
                <a:gd name="T55" fmla="*/ 49 h 238"/>
                <a:gd name="T56" fmla="*/ 73 w 114"/>
                <a:gd name="T57" fmla="*/ 38 h 238"/>
                <a:gd name="T58" fmla="*/ 84 w 114"/>
                <a:gd name="T59" fmla="*/ 28 h 238"/>
                <a:gd name="T60" fmla="*/ 96 w 114"/>
                <a:gd name="T61" fmla="*/ 18 h 238"/>
                <a:gd name="T62" fmla="*/ 106 w 114"/>
                <a:gd name="T63" fmla="*/ 9 h 238"/>
                <a:gd name="T64" fmla="*/ 114 w 114"/>
                <a:gd name="T65" fmla="*/ 1 h 238"/>
                <a:gd name="T66" fmla="*/ 106 w 114"/>
                <a:gd name="T67" fmla="*/ 0 h 238"/>
                <a:gd name="T68" fmla="*/ 93 w 114"/>
                <a:gd name="T69" fmla="*/ 6 h 238"/>
                <a:gd name="T70" fmla="*/ 76 w 114"/>
                <a:gd name="T71" fmla="*/ 18 h 238"/>
                <a:gd name="T72" fmla="*/ 56 w 114"/>
                <a:gd name="T73" fmla="*/ 36 h 238"/>
                <a:gd name="T74" fmla="*/ 37 w 114"/>
                <a:gd name="T75" fmla="*/ 57 h 238"/>
                <a:gd name="T76" fmla="*/ 20 w 114"/>
                <a:gd name="T77" fmla="*/ 80 h 238"/>
                <a:gd name="T78" fmla="*/ 7 w 114"/>
                <a:gd name="T79" fmla="*/ 106 h 238"/>
                <a:gd name="T80" fmla="*/ 0 w 114"/>
                <a:gd name="T81" fmla="*/ 13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" name="Freeform 990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207 w 246"/>
                <a:gd name="T1" fmla="*/ 124 h 310"/>
                <a:gd name="T2" fmla="*/ 219 w 246"/>
                <a:gd name="T3" fmla="*/ 143 h 310"/>
                <a:gd name="T4" fmla="*/ 225 w 246"/>
                <a:gd name="T5" fmla="*/ 164 h 310"/>
                <a:gd name="T6" fmla="*/ 221 w 246"/>
                <a:gd name="T7" fmla="*/ 187 h 310"/>
                <a:gd name="T8" fmla="*/ 208 w 246"/>
                <a:gd name="T9" fmla="*/ 209 h 310"/>
                <a:gd name="T10" fmla="*/ 188 w 246"/>
                <a:gd name="T11" fmla="*/ 228 h 310"/>
                <a:gd name="T12" fmla="*/ 166 w 246"/>
                <a:gd name="T13" fmla="*/ 246 h 310"/>
                <a:gd name="T14" fmla="*/ 143 w 246"/>
                <a:gd name="T15" fmla="*/ 264 h 310"/>
                <a:gd name="T16" fmla="*/ 129 w 246"/>
                <a:gd name="T17" fmla="*/ 278 h 310"/>
                <a:gd name="T18" fmla="*/ 124 w 246"/>
                <a:gd name="T19" fmla="*/ 287 h 310"/>
                <a:gd name="T20" fmla="*/ 120 w 246"/>
                <a:gd name="T21" fmla="*/ 296 h 310"/>
                <a:gd name="T22" fmla="*/ 121 w 246"/>
                <a:gd name="T23" fmla="*/ 305 h 310"/>
                <a:gd name="T24" fmla="*/ 130 w 246"/>
                <a:gd name="T25" fmla="*/ 310 h 310"/>
                <a:gd name="T26" fmla="*/ 139 w 246"/>
                <a:gd name="T27" fmla="*/ 309 h 310"/>
                <a:gd name="T28" fmla="*/ 154 w 246"/>
                <a:gd name="T29" fmla="*/ 293 h 310"/>
                <a:gd name="T30" fmla="*/ 180 w 246"/>
                <a:gd name="T31" fmla="*/ 269 h 310"/>
                <a:gd name="T32" fmla="*/ 207 w 246"/>
                <a:gd name="T33" fmla="*/ 246 h 310"/>
                <a:gd name="T34" fmla="*/ 231 w 246"/>
                <a:gd name="T35" fmla="*/ 219 h 310"/>
                <a:gd name="T36" fmla="*/ 245 w 246"/>
                <a:gd name="T37" fmla="*/ 187 h 310"/>
                <a:gd name="T38" fmla="*/ 242 w 246"/>
                <a:gd name="T39" fmla="*/ 153 h 310"/>
                <a:gd name="T40" fmla="*/ 227 w 246"/>
                <a:gd name="T41" fmla="*/ 120 h 310"/>
                <a:gd name="T42" fmla="*/ 201 w 246"/>
                <a:gd name="T43" fmla="*/ 94 h 310"/>
                <a:gd name="T44" fmla="*/ 177 w 246"/>
                <a:gd name="T45" fmla="*/ 74 h 310"/>
                <a:gd name="T46" fmla="*/ 152 w 246"/>
                <a:gd name="T47" fmla="*/ 60 h 310"/>
                <a:gd name="T48" fmla="*/ 126 w 246"/>
                <a:gd name="T49" fmla="*/ 43 h 310"/>
                <a:gd name="T50" fmla="*/ 98 w 246"/>
                <a:gd name="T51" fmla="*/ 28 h 310"/>
                <a:gd name="T52" fmla="*/ 72 w 246"/>
                <a:gd name="T53" fmla="*/ 16 h 310"/>
                <a:gd name="T54" fmla="*/ 46 w 246"/>
                <a:gd name="T55" fmla="*/ 7 h 310"/>
                <a:gd name="T56" fmla="*/ 24 w 246"/>
                <a:gd name="T57" fmla="*/ 1 h 310"/>
                <a:gd name="T58" fmla="*/ 7 w 246"/>
                <a:gd name="T59" fmla="*/ 1 h 310"/>
                <a:gd name="T60" fmla="*/ 8 w 246"/>
                <a:gd name="T61" fmla="*/ 6 h 310"/>
                <a:gd name="T62" fmla="*/ 28 w 246"/>
                <a:gd name="T63" fmla="*/ 14 h 310"/>
                <a:gd name="T64" fmla="*/ 51 w 246"/>
                <a:gd name="T65" fmla="*/ 24 h 310"/>
                <a:gd name="T66" fmla="*/ 78 w 246"/>
                <a:gd name="T67" fmla="*/ 37 h 310"/>
                <a:gd name="T68" fmla="*/ 106 w 246"/>
                <a:gd name="T69" fmla="*/ 51 h 310"/>
                <a:gd name="T70" fmla="*/ 134 w 246"/>
                <a:gd name="T71" fmla="*/ 69 h 310"/>
                <a:gd name="T72" fmla="*/ 163 w 246"/>
                <a:gd name="T73" fmla="*/ 87 h 310"/>
                <a:gd name="T74" fmla="*/ 187 w 246"/>
                <a:gd name="T75" fmla="*/ 105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" name="Freeform 991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31 w 83"/>
                <a:gd name="T1" fmla="*/ 14 h 187"/>
                <a:gd name="T2" fmla="*/ 29 w 83"/>
                <a:gd name="T3" fmla="*/ 8 h 187"/>
                <a:gd name="T4" fmla="*/ 25 w 83"/>
                <a:gd name="T5" fmla="*/ 3 h 187"/>
                <a:gd name="T6" fmla="*/ 19 w 83"/>
                <a:gd name="T7" fmla="*/ 1 h 187"/>
                <a:gd name="T8" fmla="*/ 14 w 83"/>
                <a:gd name="T9" fmla="*/ 0 h 187"/>
                <a:gd name="T10" fmla="*/ 8 w 83"/>
                <a:gd name="T11" fmla="*/ 2 h 187"/>
                <a:gd name="T12" fmla="*/ 3 w 83"/>
                <a:gd name="T13" fmla="*/ 5 h 187"/>
                <a:gd name="T14" fmla="*/ 0 w 83"/>
                <a:gd name="T15" fmla="*/ 11 h 187"/>
                <a:gd name="T16" fmla="*/ 0 w 83"/>
                <a:gd name="T17" fmla="*/ 17 h 187"/>
                <a:gd name="T18" fmla="*/ 5 w 83"/>
                <a:gd name="T19" fmla="*/ 42 h 187"/>
                <a:gd name="T20" fmla="*/ 15 w 83"/>
                <a:gd name="T21" fmla="*/ 71 h 187"/>
                <a:gd name="T22" fmla="*/ 27 w 83"/>
                <a:gd name="T23" fmla="*/ 100 h 187"/>
                <a:gd name="T24" fmla="*/ 41 w 83"/>
                <a:gd name="T25" fmla="*/ 127 h 187"/>
                <a:gd name="T26" fmla="*/ 55 w 83"/>
                <a:gd name="T27" fmla="*/ 151 h 187"/>
                <a:gd name="T28" fmla="*/ 68 w 83"/>
                <a:gd name="T29" fmla="*/ 171 h 187"/>
                <a:gd name="T30" fmla="*/ 77 w 83"/>
                <a:gd name="T31" fmla="*/ 184 h 187"/>
                <a:gd name="T32" fmla="*/ 83 w 83"/>
                <a:gd name="T33" fmla="*/ 187 h 187"/>
                <a:gd name="T34" fmla="*/ 80 w 83"/>
                <a:gd name="T35" fmla="*/ 174 h 187"/>
                <a:gd name="T36" fmla="*/ 75 w 83"/>
                <a:gd name="T37" fmla="*/ 158 h 187"/>
                <a:gd name="T38" fmla="*/ 68 w 83"/>
                <a:gd name="T39" fmla="*/ 138 h 187"/>
                <a:gd name="T40" fmla="*/ 59 w 83"/>
                <a:gd name="T41" fmla="*/ 113 h 187"/>
                <a:gd name="T42" fmla="*/ 51 w 83"/>
                <a:gd name="T43" fmla="*/ 88 h 187"/>
                <a:gd name="T44" fmla="*/ 43 w 83"/>
                <a:gd name="T45" fmla="*/ 63 h 187"/>
                <a:gd name="T46" fmla="*/ 36 w 83"/>
                <a:gd name="T47" fmla="*/ 38 h 187"/>
                <a:gd name="T48" fmla="*/ 31 w 83"/>
                <a:gd name="T49" fmla="*/ 14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" name="Freeform 992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22 w 44"/>
                <a:gd name="T1" fmla="*/ 10 h 94"/>
                <a:gd name="T2" fmla="*/ 21 w 44"/>
                <a:gd name="T3" fmla="*/ 6 h 94"/>
                <a:gd name="T4" fmla="*/ 18 w 44"/>
                <a:gd name="T5" fmla="*/ 2 h 94"/>
                <a:gd name="T6" fmla="*/ 14 w 44"/>
                <a:gd name="T7" fmla="*/ 0 h 94"/>
                <a:gd name="T8" fmla="*/ 10 w 44"/>
                <a:gd name="T9" fmla="*/ 0 h 94"/>
                <a:gd name="T10" fmla="*/ 6 w 44"/>
                <a:gd name="T11" fmla="*/ 1 h 94"/>
                <a:gd name="T12" fmla="*/ 3 w 44"/>
                <a:gd name="T13" fmla="*/ 3 h 94"/>
                <a:gd name="T14" fmla="*/ 0 w 44"/>
                <a:gd name="T15" fmla="*/ 7 h 94"/>
                <a:gd name="T16" fmla="*/ 0 w 44"/>
                <a:gd name="T17" fmla="*/ 11 h 94"/>
                <a:gd name="T18" fmla="*/ 0 w 44"/>
                <a:gd name="T19" fmla="*/ 24 h 94"/>
                <a:gd name="T20" fmla="*/ 4 w 44"/>
                <a:gd name="T21" fmla="*/ 38 h 94"/>
                <a:gd name="T22" fmla="*/ 8 w 44"/>
                <a:gd name="T23" fmla="*/ 52 h 94"/>
                <a:gd name="T24" fmla="*/ 14 w 44"/>
                <a:gd name="T25" fmla="*/ 65 h 94"/>
                <a:gd name="T26" fmla="*/ 21 w 44"/>
                <a:gd name="T27" fmla="*/ 78 h 94"/>
                <a:gd name="T28" fmla="*/ 28 w 44"/>
                <a:gd name="T29" fmla="*/ 87 h 94"/>
                <a:gd name="T30" fmla="*/ 37 w 44"/>
                <a:gd name="T31" fmla="*/ 93 h 94"/>
                <a:gd name="T32" fmla="*/ 42 w 44"/>
                <a:gd name="T33" fmla="*/ 94 h 94"/>
                <a:gd name="T34" fmla="*/ 44 w 44"/>
                <a:gd name="T35" fmla="*/ 76 h 94"/>
                <a:gd name="T36" fmla="*/ 38 w 44"/>
                <a:gd name="T37" fmla="*/ 54 h 94"/>
                <a:gd name="T38" fmla="*/ 31 w 44"/>
                <a:gd name="T39" fmla="*/ 32 h 94"/>
                <a:gd name="T40" fmla="*/ 22 w 44"/>
                <a:gd name="T41" fmla="*/ 1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8" name="Freeform 993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20 w 38"/>
                <a:gd name="T1" fmla="*/ 7 h 54"/>
                <a:gd name="T2" fmla="*/ 20 w 38"/>
                <a:gd name="T3" fmla="*/ 8 h 54"/>
                <a:gd name="T4" fmla="*/ 20 w 38"/>
                <a:gd name="T5" fmla="*/ 8 h 54"/>
                <a:gd name="T6" fmla="*/ 20 w 38"/>
                <a:gd name="T7" fmla="*/ 8 h 54"/>
                <a:gd name="T8" fmla="*/ 20 w 38"/>
                <a:gd name="T9" fmla="*/ 8 h 54"/>
                <a:gd name="T10" fmla="*/ 19 w 38"/>
                <a:gd name="T11" fmla="*/ 4 h 54"/>
                <a:gd name="T12" fmla="*/ 15 w 38"/>
                <a:gd name="T13" fmla="*/ 1 h 54"/>
                <a:gd name="T14" fmla="*/ 12 w 38"/>
                <a:gd name="T15" fmla="*/ 0 h 54"/>
                <a:gd name="T16" fmla="*/ 7 w 38"/>
                <a:gd name="T17" fmla="*/ 0 h 54"/>
                <a:gd name="T18" fmla="*/ 4 w 38"/>
                <a:gd name="T19" fmla="*/ 1 h 54"/>
                <a:gd name="T20" fmla="*/ 1 w 38"/>
                <a:gd name="T21" fmla="*/ 4 h 54"/>
                <a:gd name="T22" fmla="*/ 0 w 38"/>
                <a:gd name="T23" fmla="*/ 8 h 54"/>
                <a:gd name="T24" fmla="*/ 0 w 38"/>
                <a:gd name="T25" fmla="*/ 11 h 54"/>
                <a:gd name="T26" fmla="*/ 1 w 38"/>
                <a:gd name="T27" fmla="*/ 17 h 54"/>
                <a:gd name="T28" fmla="*/ 4 w 38"/>
                <a:gd name="T29" fmla="*/ 24 h 54"/>
                <a:gd name="T30" fmla="*/ 8 w 38"/>
                <a:gd name="T31" fmla="*/ 32 h 54"/>
                <a:gd name="T32" fmla="*/ 14 w 38"/>
                <a:gd name="T33" fmla="*/ 39 h 54"/>
                <a:gd name="T34" fmla="*/ 20 w 38"/>
                <a:gd name="T35" fmla="*/ 46 h 54"/>
                <a:gd name="T36" fmla="*/ 27 w 38"/>
                <a:gd name="T37" fmla="*/ 50 h 54"/>
                <a:gd name="T38" fmla="*/ 33 w 38"/>
                <a:gd name="T39" fmla="*/ 54 h 54"/>
                <a:gd name="T40" fmla="*/ 38 w 38"/>
                <a:gd name="T41" fmla="*/ 54 h 54"/>
                <a:gd name="T42" fmla="*/ 36 w 38"/>
                <a:gd name="T43" fmla="*/ 42 h 54"/>
                <a:gd name="T44" fmla="*/ 32 w 38"/>
                <a:gd name="T45" fmla="*/ 29 h 54"/>
                <a:gd name="T46" fmla="*/ 25 w 38"/>
                <a:gd name="T47" fmla="*/ 16 h 54"/>
                <a:gd name="T48" fmla="*/ 20 w 38"/>
                <a:gd name="T49" fmla="*/ 7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" name="Freeform 994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41 w 52"/>
                <a:gd name="T1" fmla="*/ 27 h 36"/>
                <a:gd name="T2" fmla="*/ 46 w 52"/>
                <a:gd name="T3" fmla="*/ 24 h 36"/>
                <a:gd name="T4" fmla="*/ 51 w 52"/>
                <a:gd name="T5" fmla="*/ 21 h 36"/>
                <a:gd name="T6" fmla="*/ 52 w 52"/>
                <a:gd name="T7" fmla="*/ 16 h 36"/>
                <a:gd name="T8" fmla="*/ 52 w 52"/>
                <a:gd name="T9" fmla="*/ 12 h 36"/>
                <a:gd name="T10" fmla="*/ 50 w 52"/>
                <a:gd name="T11" fmla="*/ 6 h 36"/>
                <a:gd name="T12" fmla="*/ 46 w 52"/>
                <a:gd name="T13" fmla="*/ 2 h 36"/>
                <a:gd name="T14" fmla="*/ 41 w 52"/>
                <a:gd name="T15" fmla="*/ 0 h 36"/>
                <a:gd name="T16" fmla="*/ 36 w 52"/>
                <a:gd name="T17" fmla="*/ 0 h 36"/>
                <a:gd name="T18" fmla="*/ 33 w 52"/>
                <a:gd name="T19" fmla="*/ 0 h 36"/>
                <a:gd name="T20" fmla="*/ 29 w 52"/>
                <a:gd name="T21" fmla="*/ 1 h 36"/>
                <a:gd name="T22" fmla="*/ 21 w 52"/>
                <a:gd name="T23" fmla="*/ 4 h 36"/>
                <a:gd name="T24" fmla="*/ 13 w 52"/>
                <a:gd name="T25" fmla="*/ 8 h 36"/>
                <a:gd name="T26" fmla="*/ 6 w 52"/>
                <a:gd name="T27" fmla="*/ 15 h 36"/>
                <a:gd name="T28" fmla="*/ 3 w 52"/>
                <a:gd name="T29" fmla="*/ 22 h 36"/>
                <a:gd name="T30" fmla="*/ 0 w 52"/>
                <a:gd name="T31" fmla="*/ 29 h 36"/>
                <a:gd name="T32" fmla="*/ 0 w 52"/>
                <a:gd name="T33" fmla="*/ 31 h 36"/>
                <a:gd name="T34" fmla="*/ 4 w 52"/>
                <a:gd name="T35" fmla="*/ 33 h 36"/>
                <a:gd name="T36" fmla="*/ 9 w 52"/>
                <a:gd name="T37" fmla="*/ 36 h 36"/>
                <a:gd name="T38" fmla="*/ 13 w 52"/>
                <a:gd name="T39" fmla="*/ 36 h 36"/>
                <a:gd name="T40" fmla="*/ 18 w 52"/>
                <a:gd name="T41" fmla="*/ 36 h 36"/>
                <a:gd name="T42" fmla="*/ 24 w 52"/>
                <a:gd name="T43" fmla="*/ 33 h 36"/>
                <a:gd name="T44" fmla="*/ 30 w 52"/>
                <a:gd name="T45" fmla="*/ 32 h 36"/>
                <a:gd name="T46" fmla="*/ 36 w 52"/>
                <a:gd name="T47" fmla="*/ 30 h 36"/>
                <a:gd name="T48" fmla="*/ 41 w 52"/>
                <a:gd name="T49" fmla="*/ 27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" name="Freeform 995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73 w 198"/>
                <a:gd name="T1" fmla="*/ 36 h 236"/>
                <a:gd name="T2" fmla="*/ 58 w 198"/>
                <a:gd name="T3" fmla="*/ 46 h 236"/>
                <a:gd name="T4" fmla="*/ 46 w 198"/>
                <a:gd name="T5" fmla="*/ 58 h 236"/>
                <a:gd name="T6" fmla="*/ 33 w 198"/>
                <a:gd name="T7" fmla="*/ 72 h 236"/>
                <a:gd name="T8" fmla="*/ 22 w 198"/>
                <a:gd name="T9" fmla="*/ 85 h 236"/>
                <a:gd name="T10" fmla="*/ 14 w 198"/>
                <a:gd name="T11" fmla="*/ 100 h 236"/>
                <a:gd name="T12" fmla="*/ 7 w 198"/>
                <a:gd name="T13" fmla="*/ 115 h 236"/>
                <a:gd name="T14" fmla="*/ 2 w 198"/>
                <a:gd name="T15" fmla="*/ 130 h 236"/>
                <a:gd name="T16" fmla="*/ 0 w 198"/>
                <a:gd name="T17" fmla="*/ 146 h 236"/>
                <a:gd name="T18" fmla="*/ 2 w 198"/>
                <a:gd name="T19" fmla="*/ 170 h 236"/>
                <a:gd name="T20" fmla="*/ 12 w 198"/>
                <a:gd name="T21" fmla="*/ 190 h 236"/>
                <a:gd name="T22" fmla="*/ 26 w 198"/>
                <a:gd name="T23" fmla="*/ 207 h 236"/>
                <a:gd name="T24" fmla="*/ 43 w 198"/>
                <a:gd name="T25" fmla="*/ 220 h 236"/>
                <a:gd name="T26" fmla="*/ 64 w 198"/>
                <a:gd name="T27" fmla="*/ 229 h 236"/>
                <a:gd name="T28" fmla="*/ 88 w 198"/>
                <a:gd name="T29" fmla="*/ 235 h 236"/>
                <a:gd name="T30" fmla="*/ 110 w 198"/>
                <a:gd name="T31" fmla="*/ 236 h 236"/>
                <a:gd name="T32" fmla="*/ 132 w 198"/>
                <a:gd name="T33" fmla="*/ 232 h 236"/>
                <a:gd name="T34" fmla="*/ 137 w 198"/>
                <a:gd name="T35" fmla="*/ 232 h 236"/>
                <a:gd name="T36" fmla="*/ 142 w 198"/>
                <a:gd name="T37" fmla="*/ 230 h 236"/>
                <a:gd name="T38" fmla="*/ 145 w 198"/>
                <a:gd name="T39" fmla="*/ 226 h 236"/>
                <a:gd name="T40" fmla="*/ 146 w 198"/>
                <a:gd name="T41" fmla="*/ 221 h 236"/>
                <a:gd name="T42" fmla="*/ 145 w 198"/>
                <a:gd name="T43" fmla="*/ 219 h 236"/>
                <a:gd name="T44" fmla="*/ 142 w 198"/>
                <a:gd name="T45" fmla="*/ 219 h 236"/>
                <a:gd name="T46" fmla="*/ 137 w 198"/>
                <a:gd name="T47" fmla="*/ 217 h 236"/>
                <a:gd name="T48" fmla="*/ 131 w 198"/>
                <a:gd name="T49" fmla="*/ 217 h 236"/>
                <a:gd name="T50" fmla="*/ 124 w 198"/>
                <a:gd name="T51" fmla="*/ 217 h 236"/>
                <a:gd name="T52" fmla="*/ 118 w 198"/>
                <a:gd name="T53" fmla="*/ 217 h 236"/>
                <a:gd name="T54" fmla="*/ 112 w 198"/>
                <a:gd name="T55" fmla="*/ 217 h 236"/>
                <a:gd name="T56" fmla="*/ 109 w 198"/>
                <a:gd name="T57" fmla="*/ 217 h 236"/>
                <a:gd name="T58" fmla="*/ 97 w 198"/>
                <a:gd name="T59" fmla="*/ 216 h 236"/>
                <a:gd name="T60" fmla="*/ 87 w 198"/>
                <a:gd name="T61" fmla="*/ 215 h 236"/>
                <a:gd name="T62" fmla="*/ 75 w 198"/>
                <a:gd name="T63" fmla="*/ 214 h 236"/>
                <a:gd name="T64" fmla="*/ 63 w 198"/>
                <a:gd name="T65" fmla="*/ 211 h 236"/>
                <a:gd name="T66" fmla="*/ 51 w 198"/>
                <a:gd name="T67" fmla="*/ 207 h 236"/>
                <a:gd name="T68" fmla="*/ 40 w 198"/>
                <a:gd name="T69" fmla="*/ 199 h 236"/>
                <a:gd name="T70" fmla="*/ 29 w 198"/>
                <a:gd name="T71" fmla="*/ 189 h 236"/>
                <a:gd name="T72" fmla="*/ 17 w 198"/>
                <a:gd name="T73" fmla="*/ 174 h 236"/>
                <a:gd name="T74" fmla="*/ 15 w 198"/>
                <a:gd name="T75" fmla="*/ 157 h 236"/>
                <a:gd name="T76" fmla="*/ 16 w 198"/>
                <a:gd name="T77" fmla="*/ 141 h 236"/>
                <a:gd name="T78" fmla="*/ 21 w 198"/>
                <a:gd name="T79" fmla="*/ 124 h 236"/>
                <a:gd name="T80" fmla="*/ 28 w 198"/>
                <a:gd name="T81" fmla="*/ 109 h 236"/>
                <a:gd name="T82" fmla="*/ 39 w 198"/>
                <a:gd name="T83" fmla="*/ 96 h 236"/>
                <a:gd name="T84" fmla="*/ 50 w 198"/>
                <a:gd name="T85" fmla="*/ 82 h 236"/>
                <a:gd name="T86" fmla="*/ 63 w 198"/>
                <a:gd name="T87" fmla="*/ 70 h 236"/>
                <a:gd name="T88" fmla="*/ 78 w 198"/>
                <a:gd name="T89" fmla="*/ 59 h 236"/>
                <a:gd name="T90" fmla="*/ 94 w 198"/>
                <a:gd name="T91" fmla="*/ 49 h 236"/>
                <a:gd name="T92" fmla="*/ 110 w 198"/>
                <a:gd name="T93" fmla="*/ 39 h 236"/>
                <a:gd name="T94" fmla="*/ 126 w 198"/>
                <a:gd name="T95" fmla="*/ 31 h 236"/>
                <a:gd name="T96" fmla="*/ 142 w 198"/>
                <a:gd name="T97" fmla="*/ 24 h 236"/>
                <a:gd name="T98" fmla="*/ 158 w 198"/>
                <a:gd name="T99" fmla="*/ 19 h 236"/>
                <a:gd name="T100" fmla="*/ 172 w 198"/>
                <a:gd name="T101" fmla="*/ 13 h 236"/>
                <a:gd name="T102" fmla="*/ 186 w 198"/>
                <a:gd name="T103" fmla="*/ 10 h 236"/>
                <a:gd name="T104" fmla="*/ 198 w 198"/>
                <a:gd name="T105" fmla="*/ 7 h 236"/>
                <a:gd name="T106" fmla="*/ 190 w 198"/>
                <a:gd name="T107" fmla="*/ 3 h 236"/>
                <a:gd name="T108" fmla="*/ 177 w 198"/>
                <a:gd name="T109" fmla="*/ 0 h 236"/>
                <a:gd name="T110" fmla="*/ 162 w 198"/>
                <a:gd name="T111" fmla="*/ 3 h 236"/>
                <a:gd name="T112" fmla="*/ 144 w 198"/>
                <a:gd name="T113" fmla="*/ 6 h 236"/>
                <a:gd name="T114" fmla="*/ 124 w 198"/>
                <a:gd name="T115" fmla="*/ 12 h 236"/>
                <a:gd name="T116" fmla="*/ 105 w 198"/>
                <a:gd name="T117" fmla="*/ 19 h 236"/>
                <a:gd name="T118" fmla="*/ 88 w 198"/>
                <a:gd name="T119" fmla="*/ 28 h 236"/>
                <a:gd name="T120" fmla="*/ 73 w 198"/>
                <a:gd name="T121" fmla="*/ 36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" name="Freeform 996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08 w 128"/>
                <a:gd name="T1" fmla="*/ 61 h 183"/>
                <a:gd name="T2" fmla="*/ 111 w 128"/>
                <a:gd name="T3" fmla="*/ 80 h 183"/>
                <a:gd name="T4" fmla="*/ 109 w 128"/>
                <a:gd name="T5" fmla="*/ 97 h 183"/>
                <a:gd name="T6" fmla="*/ 101 w 128"/>
                <a:gd name="T7" fmla="*/ 110 h 183"/>
                <a:gd name="T8" fmla="*/ 89 w 128"/>
                <a:gd name="T9" fmla="*/ 123 h 183"/>
                <a:gd name="T10" fmla="*/ 75 w 128"/>
                <a:gd name="T11" fmla="*/ 134 h 183"/>
                <a:gd name="T12" fmla="*/ 60 w 128"/>
                <a:gd name="T13" fmla="*/ 145 h 183"/>
                <a:gd name="T14" fmla="*/ 43 w 128"/>
                <a:gd name="T15" fmla="*/ 156 h 183"/>
                <a:gd name="T16" fmla="*/ 29 w 128"/>
                <a:gd name="T17" fmla="*/ 167 h 183"/>
                <a:gd name="T18" fmla="*/ 27 w 128"/>
                <a:gd name="T19" fmla="*/ 170 h 183"/>
                <a:gd name="T20" fmla="*/ 26 w 128"/>
                <a:gd name="T21" fmla="*/ 172 h 183"/>
                <a:gd name="T22" fmla="*/ 26 w 128"/>
                <a:gd name="T23" fmla="*/ 176 h 183"/>
                <a:gd name="T24" fmla="*/ 28 w 128"/>
                <a:gd name="T25" fmla="*/ 179 h 183"/>
                <a:gd name="T26" fmla="*/ 30 w 128"/>
                <a:gd name="T27" fmla="*/ 182 h 183"/>
                <a:gd name="T28" fmla="*/ 34 w 128"/>
                <a:gd name="T29" fmla="*/ 183 h 183"/>
                <a:gd name="T30" fmla="*/ 37 w 128"/>
                <a:gd name="T31" fmla="*/ 183 h 183"/>
                <a:gd name="T32" fmla="*/ 41 w 128"/>
                <a:gd name="T33" fmla="*/ 182 h 183"/>
                <a:gd name="T34" fmla="*/ 58 w 128"/>
                <a:gd name="T35" fmla="*/ 171 h 183"/>
                <a:gd name="T36" fmla="*/ 76 w 128"/>
                <a:gd name="T37" fmla="*/ 160 h 183"/>
                <a:gd name="T38" fmla="*/ 92 w 128"/>
                <a:gd name="T39" fmla="*/ 147 h 183"/>
                <a:gd name="T40" fmla="*/ 108 w 128"/>
                <a:gd name="T41" fmla="*/ 132 h 183"/>
                <a:gd name="T42" fmla="*/ 118 w 128"/>
                <a:gd name="T43" fmla="*/ 116 h 183"/>
                <a:gd name="T44" fmla="*/ 125 w 128"/>
                <a:gd name="T45" fmla="*/ 98 h 183"/>
                <a:gd name="T46" fmla="*/ 128 w 128"/>
                <a:gd name="T47" fmla="*/ 78 h 183"/>
                <a:gd name="T48" fmla="*/ 123 w 128"/>
                <a:gd name="T49" fmla="*/ 58 h 183"/>
                <a:gd name="T50" fmla="*/ 112 w 128"/>
                <a:gd name="T51" fmla="*/ 41 h 183"/>
                <a:gd name="T52" fmla="*/ 98 w 128"/>
                <a:gd name="T53" fmla="*/ 28 h 183"/>
                <a:gd name="T54" fmla="*/ 80 w 128"/>
                <a:gd name="T55" fmla="*/ 16 h 183"/>
                <a:gd name="T56" fmla="*/ 61 w 128"/>
                <a:gd name="T57" fmla="*/ 8 h 183"/>
                <a:gd name="T58" fmla="*/ 41 w 128"/>
                <a:gd name="T59" fmla="*/ 2 h 183"/>
                <a:gd name="T60" fmla="*/ 23 w 128"/>
                <a:gd name="T61" fmla="*/ 0 h 183"/>
                <a:gd name="T62" fmla="*/ 9 w 128"/>
                <a:gd name="T63" fmla="*/ 1 h 183"/>
                <a:gd name="T64" fmla="*/ 0 w 128"/>
                <a:gd name="T65" fmla="*/ 6 h 183"/>
                <a:gd name="T66" fmla="*/ 16 w 128"/>
                <a:gd name="T67" fmla="*/ 10 h 183"/>
                <a:gd name="T68" fmla="*/ 33 w 128"/>
                <a:gd name="T69" fmla="*/ 14 h 183"/>
                <a:gd name="T70" fmla="*/ 48 w 128"/>
                <a:gd name="T71" fmla="*/ 17 h 183"/>
                <a:gd name="T72" fmla="*/ 63 w 128"/>
                <a:gd name="T73" fmla="*/ 22 h 183"/>
                <a:gd name="T74" fmla="*/ 77 w 128"/>
                <a:gd name="T75" fmla="*/ 28 h 183"/>
                <a:gd name="T76" fmla="*/ 90 w 128"/>
                <a:gd name="T77" fmla="*/ 36 h 183"/>
                <a:gd name="T78" fmla="*/ 101 w 128"/>
                <a:gd name="T79" fmla="*/ 46 h 183"/>
                <a:gd name="T80" fmla="*/ 108 w 128"/>
                <a:gd name="T81" fmla="*/ 61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" name="Freeform 997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101 w 323"/>
                <a:gd name="T1" fmla="*/ 70 h 379"/>
                <a:gd name="T2" fmla="*/ 54 w 323"/>
                <a:gd name="T3" fmla="*/ 115 h 379"/>
                <a:gd name="T4" fmla="*/ 18 w 323"/>
                <a:gd name="T5" fmla="*/ 167 h 379"/>
                <a:gd name="T6" fmla="*/ 0 w 323"/>
                <a:gd name="T7" fmla="*/ 227 h 379"/>
                <a:gd name="T8" fmla="*/ 4 w 323"/>
                <a:gd name="T9" fmla="*/ 267 h 379"/>
                <a:gd name="T10" fmla="*/ 11 w 323"/>
                <a:gd name="T11" fmla="*/ 283 h 379"/>
                <a:gd name="T12" fmla="*/ 21 w 323"/>
                <a:gd name="T13" fmla="*/ 298 h 379"/>
                <a:gd name="T14" fmla="*/ 34 w 323"/>
                <a:gd name="T15" fmla="*/ 311 h 379"/>
                <a:gd name="T16" fmla="*/ 57 w 323"/>
                <a:gd name="T17" fmla="*/ 325 h 379"/>
                <a:gd name="T18" fmla="*/ 87 w 323"/>
                <a:gd name="T19" fmla="*/ 340 h 379"/>
                <a:gd name="T20" fmla="*/ 120 w 323"/>
                <a:gd name="T21" fmla="*/ 351 h 379"/>
                <a:gd name="T22" fmla="*/ 153 w 323"/>
                <a:gd name="T23" fmla="*/ 360 h 379"/>
                <a:gd name="T24" fmla="*/ 187 w 323"/>
                <a:gd name="T25" fmla="*/ 367 h 379"/>
                <a:gd name="T26" fmla="*/ 221 w 323"/>
                <a:gd name="T27" fmla="*/ 372 h 379"/>
                <a:gd name="T28" fmla="*/ 256 w 323"/>
                <a:gd name="T29" fmla="*/ 375 h 379"/>
                <a:gd name="T30" fmla="*/ 290 w 323"/>
                <a:gd name="T31" fmla="*/ 378 h 379"/>
                <a:gd name="T32" fmla="*/ 312 w 323"/>
                <a:gd name="T33" fmla="*/ 379 h 379"/>
                <a:gd name="T34" fmla="*/ 320 w 323"/>
                <a:gd name="T35" fmla="*/ 372 h 379"/>
                <a:gd name="T36" fmla="*/ 323 w 323"/>
                <a:gd name="T37" fmla="*/ 360 h 379"/>
                <a:gd name="T38" fmla="*/ 316 w 323"/>
                <a:gd name="T39" fmla="*/ 352 h 379"/>
                <a:gd name="T40" fmla="*/ 295 w 323"/>
                <a:gd name="T41" fmla="*/ 351 h 379"/>
                <a:gd name="T42" fmla="*/ 263 w 323"/>
                <a:gd name="T43" fmla="*/ 350 h 379"/>
                <a:gd name="T44" fmla="*/ 231 w 323"/>
                <a:gd name="T45" fmla="*/ 348 h 379"/>
                <a:gd name="T46" fmla="*/ 200 w 323"/>
                <a:gd name="T47" fmla="*/ 343 h 379"/>
                <a:gd name="T48" fmla="*/ 168 w 323"/>
                <a:gd name="T49" fmla="*/ 337 h 379"/>
                <a:gd name="T50" fmla="*/ 136 w 323"/>
                <a:gd name="T51" fmla="*/ 329 h 379"/>
                <a:gd name="T52" fmla="*/ 106 w 323"/>
                <a:gd name="T53" fmla="*/ 320 h 379"/>
                <a:gd name="T54" fmla="*/ 76 w 323"/>
                <a:gd name="T55" fmla="*/ 306 h 379"/>
                <a:gd name="T56" fmla="*/ 51 w 323"/>
                <a:gd name="T57" fmla="*/ 291 h 379"/>
                <a:gd name="T58" fmla="*/ 35 w 323"/>
                <a:gd name="T59" fmla="*/ 269 h 379"/>
                <a:gd name="T60" fmla="*/ 31 w 323"/>
                <a:gd name="T61" fmla="*/ 239 h 379"/>
                <a:gd name="T62" fmla="*/ 38 w 323"/>
                <a:gd name="T63" fmla="*/ 197 h 379"/>
                <a:gd name="T64" fmla="*/ 51 w 323"/>
                <a:gd name="T65" fmla="*/ 165 h 379"/>
                <a:gd name="T66" fmla="*/ 68 w 323"/>
                <a:gd name="T67" fmla="*/ 136 h 379"/>
                <a:gd name="T68" fmla="*/ 89 w 323"/>
                <a:gd name="T69" fmla="*/ 111 h 379"/>
                <a:gd name="T70" fmla="*/ 114 w 323"/>
                <a:gd name="T71" fmla="*/ 88 h 379"/>
                <a:gd name="T72" fmla="*/ 144 w 323"/>
                <a:gd name="T73" fmla="*/ 64 h 379"/>
                <a:gd name="T74" fmla="*/ 181 w 323"/>
                <a:gd name="T75" fmla="*/ 41 h 379"/>
                <a:gd name="T76" fmla="*/ 219 w 323"/>
                <a:gd name="T77" fmla="*/ 22 h 379"/>
                <a:gd name="T78" fmla="*/ 253 w 323"/>
                <a:gd name="T79" fmla="*/ 7 h 379"/>
                <a:gd name="T80" fmla="*/ 255 w 323"/>
                <a:gd name="T81" fmla="*/ 0 h 379"/>
                <a:gd name="T82" fmla="*/ 221 w 323"/>
                <a:gd name="T83" fmla="*/ 5 h 379"/>
                <a:gd name="T84" fmla="*/ 181 w 323"/>
                <a:gd name="T85" fmla="*/ 19 h 379"/>
                <a:gd name="T86" fmla="*/ 142 w 323"/>
                <a:gd name="T87" fmla="*/ 39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" name="Freeform 998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235 w 282"/>
                <a:gd name="T1" fmla="*/ 78 h 253"/>
                <a:gd name="T2" fmla="*/ 248 w 282"/>
                <a:gd name="T3" fmla="*/ 92 h 253"/>
                <a:gd name="T4" fmla="*/ 255 w 282"/>
                <a:gd name="T5" fmla="*/ 108 h 253"/>
                <a:gd name="T6" fmla="*/ 259 w 282"/>
                <a:gd name="T7" fmla="*/ 125 h 253"/>
                <a:gd name="T8" fmla="*/ 259 w 282"/>
                <a:gd name="T9" fmla="*/ 144 h 253"/>
                <a:gd name="T10" fmla="*/ 257 w 282"/>
                <a:gd name="T11" fmla="*/ 159 h 253"/>
                <a:gd name="T12" fmla="*/ 252 w 282"/>
                <a:gd name="T13" fmla="*/ 171 h 253"/>
                <a:gd name="T14" fmla="*/ 244 w 282"/>
                <a:gd name="T15" fmla="*/ 184 h 253"/>
                <a:gd name="T16" fmla="*/ 236 w 282"/>
                <a:gd name="T17" fmla="*/ 194 h 253"/>
                <a:gd name="T18" fmla="*/ 225 w 282"/>
                <a:gd name="T19" fmla="*/ 206 h 253"/>
                <a:gd name="T20" fmla="*/ 215 w 282"/>
                <a:gd name="T21" fmla="*/ 215 h 253"/>
                <a:gd name="T22" fmla="*/ 204 w 282"/>
                <a:gd name="T23" fmla="*/ 225 h 253"/>
                <a:gd name="T24" fmla="*/ 194 w 282"/>
                <a:gd name="T25" fmla="*/ 236 h 253"/>
                <a:gd name="T26" fmla="*/ 191 w 282"/>
                <a:gd name="T27" fmla="*/ 239 h 253"/>
                <a:gd name="T28" fmla="*/ 190 w 282"/>
                <a:gd name="T29" fmla="*/ 242 h 253"/>
                <a:gd name="T30" fmla="*/ 191 w 282"/>
                <a:gd name="T31" fmla="*/ 246 h 253"/>
                <a:gd name="T32" fmla="*/ 194 w 282"/>
                <a:gd name="T33" fmla="*/ 249 h 253"/>
                <a:gd name="T34" fmla="*/ 197 w 282"/>
                <a:gd name="T35" fmla="*/ 252 h 253"/>
                <a:gd name="T36" fmla="*/ 201 w 282"/>
                <a:gd name="T37" fmla="*/ 253 h 253"/>
                <a:gd name="T38" fmla="*/ 205 w 282"/>
                <a:gd name="T39" fmla="*/ 252 h 253"/>
                <a:gd name="T40" fmla="*/ 209 w 282"/>
                <a:gd name="T41" fmla="*/ 249 h 253"/>
                <a:gd name="T42" fmla="*/ 232 w 282"/>
                <a:gd name="T43" fmla="*/ 234 h 253"/>
                <a:gd name="T44" fmla="*/ 251 w 282"/>
                <a:gd name="T45" fmla="*/ 215 h 253"/>
                <a:gd name="T46" fmla="*/ 267 w 282"/>
                <a:gd name="T47" fmla="*/ 192 h 253"/>
                <a:gd name="T48" fmla="*/ 278 w 282"/>
                <a:gd name="T49" fmla="*/ 168 h 253"/>
                <a:gd name="T50" fmla="*/ 282 w 282"/>
                <a:gd name="T51" fmla="*/ 141 h 253"/>
                <a:gd name="T52" fmla="*/ 279 w 282"/>
                <a:gd name="T53" fmla="*/ 116 h 253"/>
                <a:gd name="T54" fmla="*/ 270 w 282"/>
                <a:gd name="T55" fmla="*/ 92 h 253"/>
                <a:gd name="T56" fmla="*/ 251 w 282"/>
                <a:gd name="T57" fmla="*/ 70 h 253"/>
                <a:gd name="T58" fmla="*/ 237 w 282"/>
                <a:gd name="T59" fmla="*/ 59 h 253"/>
                <a:gd name="T60" fmla="*/ 221 w 282"/>
                <a:gd name="T61" fmla="*/ 48 h 253"/>
                <a:gd name="T62" fmla="*/ 202 w 282"/>
                <a:gd name="T63" fmla="*/ 39 h 253"/>
                <a:gd name="T64" fmla="*/ 183 w 282"/>
                <a:gd name="T65" fmla="*/ 31 h 253"/>
                <a:gd name="T66" fmla="*/ 163 w 282"/>
                <a:gd name="T67" fmla="*/ 24 h 253"/>
                <a:gd name="T68" fmla="*/ 142 w 282"/>
                <a:gd name="T69" fmla="*/ 18 h 253"/>
                <a:gd name="T70" fmla="*/ 122 w 282"/>
                <a:gd name="T71" fmla="*/ 13 h 253"/>
                <a:gd name="T72" fmla="*/ 101 w 282"/>
                <a:gd name="T73" fmla="*/ 8 h 253"/>
                <a:gd name="T74" fmla="*/ 82 w 282"/>
                <a:gd name="T75" fmla="*/ 5 h 253"/>
                <a:gd name="T76" fmla="*/ 63 w 282"/>
                <a:gd name="T77" fmla="*/ 2 h 253"/>
                <a:gd name="T78" fmla="*/ 47 w 282"/>
                <a:gd name="T79" fmla="*/ 0 h 253"/>
                <a:gd name="T80" fmla="*/ 32 w 282"/>
                <a:gd name="T81" fmla="*/ 0 h 253"/>
                <a:gd name="T82" fmla="*/ 19 w 282"/>
                <a:gd name="T83" fmla="*/ 0 h 253"/>
                <a:gd name="T84" fmla="*/ 10 w 282"/>
                <a:gd name="T85" fmla="*/ 1 h 253"/>
                <a:gd name="T86" fmla="*/ 4 w 282"/>
                <a:gd name="T87" fmla="*/ 4 h 253"/>
                <a:gd name="T88" fmla="*/ 0 w 282"/>
                <a:gd name="T89" fmla="*/ 6 h 253"/>
                <a:gd name="T90" fmla="*/ 12 w 282"/>
                <a:gd name="T91" fmla="*/ 8 h 253"/>
                <a:gd name="T92" fmla="*/ 25 w 282"/>
                <a:gd name="T93" fmla="*/ 9 h 253"/>
                <a:gd name="T94" fmla="*/ 38 w 282"/>
                <a:gd name="T95" fmla="*/ 12 h 253"/>
                <a:gd name="T96" fmla="*/ 52 w 282"/>
                <a:gd name="T97" fmla="*/ 14 h 253"/>
                <a:gd name="T98" fmla="*/ 67 w 282"/>
                <a:gd name="T99" fmla="*/ 16 h 253"/>
                <a:gd name="T100" fmla="*/ 82 w 282"/>
                <a:gd name="T101" fmla="*/ 18 h 253"/>
                <a:gd name="T102" fmla="*/ 97 w 282"/>
                <a:gd name="T103" fmla="*/ 22 h 253"/>
                <a:gd name="T104" fmla="*/ 114 w 282"/>
                <a:gd name="T105" fmla="*/ 25 h 253"/>
                <a:gd name="T106" fmla="*/ 129 w 282"/>
                <a:gd name="T107" fmla="*/ 30 h 253"/>
                <a:gd name="T108" fmla="*/ 146 w 282"/>
                <a:gd name="T109" fmla="*/ 35 h 253"/>
                <a:gd name="T110" fmla="*/ 162 w 282"/>
                <a:gd name="T111" fmla="*/ 40 h 253"/>
                <a:gd name="T112" fmla="*/ 177 w 282"/>
                <a:gd name="T113" fmla="*/ 46 h 253"/>
                <a:gd name="T114" fmla="*/ 192 w 282"/>
                <a:gd name="T115" fmla="*/ 53 h 253"/>
                <a:gd name="T116" fmla="*/ 208 w 282"/>
                <a:gd name="T117" fmla="*/ 60 h 253"/>
                <a:gd name="T118" fmla="*/ 222 w 282"/>
                <a:gd name="T119" fmla="*/ 69 h 253"/>
                <a:gd name="T120" fmla="*/ 235 w 282"/>
                <a:gd name="T121" fmla="*/ 78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" name="Freeform 999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128 h 236"/>
                <a:gd name="T2" fmla="*/ 0 w 115"/>
                <a:gd name="T3" fmla="*/ 148 h 236"/>
                <a:gd name="T4" fmla="*/ 5 w 115"/>
                <a:gd name="T5" fmla="*/ 166 h 236"/>
                <a:gd name="T6" fmla="*/ 13 w 115"/>
                <a:gd name="T7" fmla="*/ 184 h 236"/>
                <a:gd name="T8" fmla="*/ 24 w 115"/>
                <a:gd name="T9" fmla="*/ 198 h 236"/>
                <a:gd name="T10" fmla="*/ 39 w 115"/>
                <a:gd name="T11" fmla="*/ 211 h 236"/>
                <a:gd name="T12" fmla="*/ 55 w 115"/>
                <a:gd name="T13" fmla="*/ 223 h 236"/>
                <a:gd name="T14" fmla="*/ 74 w 115"/>
                <a:gd name="T15" fmla="*/ 231 h 236"/>
                <a:gd name="T16" fmla="*/ 92 w 115"/>
                <a:gd name="T17" fmla="*/ 235 h 236"/>
                <a:gd name="T18" fmla="*/ 98 w 115"/>
                <a:gd name="T19" fmla="*/ 236 h 236"/>
                <a:gd name="T20" fmla="*/ 104 w 115"/>
                <a:gd name="T21" fmla="*/ 234 h 236"/>
                <a:gd name="T22" fmla="*/ 109 w 115"/>
                <a:gd name="T23" fmla="*/ 231 h 236"/>
                <a:gd name="T24" fmla="*/ 111 w 115"/>
                <a:gd name="T25" fmla="*/ 226 h 236"/>
                <a:gd name="T26" fmla="*/ 111 w 115"/>
                <a:gd name="T27" fmla="*/ 220 h 236"/>
                <a:gd name="T28" fmla="*/ 110 w 115"/>
                <a:gd name="T29" fmla="*/ 215 h 236"/>
                <a:gd name="T30" fmla="*/ 107 w 115"/>
                <a:gd name="T31" fmla="*/ 210 h 236"/>
                <a:gd name="T32" fmla="*/ 101 w 115"/>
                <a:gd name="T33" fmla="*/ 208 h 236"/>
                <a:gd name="T34" fmla="*/ 82 w 115"/>
                <a:gd name="T35" fmla="*/ 201 h 236"/>
                <a:gd name="T36" fmla="*/ 64 w 115"/>
                <a:gd name="T37" fmla="*/ 192 h 236"/>
                <a:gd name="T38" fmla="*/ 50 w 115"/>
                <a:gd name="T39" fmla="*/ 179 h 236"/>
                <a:gd name="T40" fmla="*/ 40 w 115"/>
                <a:gd name="T41" fmla="*/ 165 h 236"/>
                <a:gd name="T42" fmla="*/ 33 w 115"/>
                <a:gd name="T43" fmla="*/ 148 h 236"/>
                <a:gd name="T44" fmla="*/ 29 w 115"/>
                <a:gd name="T45" fmla="*/ 130 h 236"/>
                <a:gd name="T46" fmla="*/ 29 w 115"/>
                <a:gd name="T47" fmla="*/ 110 h 236"/>
                <a:gd name="T48" fmla="*/ 35 w 115"/>
                <a:gd name="T49" fmla="*/ 89 h 236"/>
                <a:gd name="T50" fmla="*/ 43 w 115"/>
                <a:gd name="T51" fmla="*/ 74 h 236"/>
                <a:gd name="T52" fmla="*/ 56 w 115"/>
                <a:gd name="T53" fmla="*/ 60 h 236"/>
                <a:gd name="T54" fmla="*/ 70 w 115"/>
                <a:gd name="T55" fmla="*/ 46 h 236"/>
                <a:gd name="T56" fmla="*/ 85 w 115"/>
                <a:gd name="T57" fmla="*/ 33 h 236"/>
                <a:gd name="T58" fmla="*/ 98 w 115"/>
                <a:gd name="T59" fmla="*/ 23 h 236"/>
                <a:gd name="T60" fmla="*/ 109 w 115"/>
                <a:gd name="T61" fmla="*/ 12 h 236"/>
                <a:gd name="T62" fmla="*/ 115 w 115"/>
                <a:gd name="T63" fmla="*/ 6 h 236"/>
                <a:gd name="T64" fmla="*/ 115 w 115"/>
                <a:gd name="T65" fmla="*/ 0 h 236"/>
                <a:gd name="T66" fmla="*/ 102 w 115"/>
                <a:gd name="T67" fmla="*/ 4 h 236"/>
                <a:gd name="T68" fmla="*/ 85 w 115"/>
                <a:gd name="T69" fmla="*/ 12 h 236"/>
                <a:gd name="T70" fmla="*/ 68 w 115"/>
                <a:gd name="T71" fmla="*/ 26 h 236"/>
                <a:gd name="T72" fmla="*/ 49 w 115"/>
                <a:gd name="T73" fmla="*/ 42 h 236"/>
                <a:gd name="T74" fmla="*/ 32 w 115"/>
                <a:gd name="T75" fmla="*/ 61 h 236"/>
                <a:gd name="T76" fmla="*/ 17 w 115"/>
                <a:gd name="T77" fmla="*/ 82 h 236"/>
                <a:gd name="T78" fmla="*/ 6 w 115"/>
                <a:gd name="T79" fmla="*/ 105 h 236"/>
                <a:gd name="T80" fmla="*/ 0 w 115"/>
                <a:gd name="T81" fmla="*/ 128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" name="Freeform 1000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208 w 245"/>
                <a:gd name="T1" fmla="*/ 124 h 310"/>
                <a:gd name="T2" fmla="*/ 220 w 245"/>
                <a:gd name="T3" fmla="*/ 144 h 310"/>
                <a:gd name="T4" fmla="*/ 226 w 245"/>
                <a:gd name="T5" fmla="*/ 164 h 310"/>
                <a:gd name="T6" fmla="*/ 222 w 245"/>
                <a:gd name="T7" fmla="*/ 187 h 310"/>
                <a:gd name="T8" fmla="*/ 208 w 245"/>
                <a:gd name="T9" fmla="*/ 209 h 310"/>
                <a:gd name="T10" fmla="*/ 188 w 245"/>
                <a:gd name="T11" fmla="*/ 229 h 310"/>
                <a:gd name="T12" fmla="*/ 166 w 245"/>
                <a:gd name="T13" fmla="*/ 246 h 310"/>
                <a:gd name="T14" fmla="*/ 142 w 245"/>
                <a:gd name="T15" fmla="*/ 264 h 310"/>
                <a:gd name="T16" fmla="*/ 128 w 245"/>
                <a:gd name="T17" fmla="*/ 278 h 310"/>
                <a:gd name="T18" fmla="*/ 124 w 245"/>
                <a:gd name="T19" fmla="*/ 287 h 310"/>
                <a:gd name="T20" fmla="*/ 120 w 245"/>
                <a:gd name="T21" fmla="*/ 296 h 310"/>
                <a:gd name="T22" fmla="*/ 122 w 245"/>
                <a:gd name="T23" fmla="*/ 306 h 310"/>
                <a:gd name="T24" fmla="*/ 131 w 245"/>
                <a:gd name="T25" fmla="*/ 310 h 310"/>
                <a:gd name="T26" fmla="*/ 139 w 245"/>
                <a:gd name="T27" fmla="*/ 309 h 310"/>
                <a:gd name="T28" fmla="*/ 154 w 245"/>
                <a:gd name="T29" fmla="*/ 292 h 310"/>
                <a:gd name="T30" fmla="*/ 180 w 245"/>
                <a:gd name="T31" fmla="*/ 269 h 310"/>
                <a:gd name="T32" fmla="*/ 207 w 245"/>
                <a:gd name="T33" fmla="*/ 246 h 310"/>
                <a:gd name="T34" fmla="*/ 230 w 245"/>
                <a:gd name="T35" fmla="*/ 219 h 310"/>
                <a:gd name="T36" fmla="*/ 244 w 245"/>
                <a:gd name="T37" fmla="*/ 186 h 310"/>
                <a:gd name="T38" fmla="*/ 243 w 245"/>
                <a:gd name="T39" fmla="*/ 152 h 310"/>
                <a:gd name="T40" fmla="*/ 228 w 245"/>
                <a:gd name="T41" fmla="*/ 119 h 310"/>
                <a:gd name="T42" fmla="*/ 203 w 245"/>
                <a:gd name="T43" fmla="*/ 93 h 310"/>
                <a:gd name="T44" fmla="*/ 176 w 245"/>
                <a:gd name="T45" fmla="*/ 76 h 310"/>
                <a:gd name="T46" fmla="*/ 151 w 245"/>
                <a:gd name="T47" fmla="*/ 61 h 310"/>
                <a:gd name="T48" fmla="*/ 122 w 245"/>
                <a:gd name="T49" fmla="*/ 46 h 310"/>
                <a:gd name="T50" fmla="*/ 93 w 245"/>
                <a:gd name="T51" fmla="*/ 31 h 310"/>
                <a:gd name="T52" fmla="*/ 66 w 245"/>
                <a:gd name="T53" fmla="*/ 18 h 310"/>
                <a:gd name="T54" fmla="*/ 40 w 245"/>
                <a:gd name="T55" fmla="*/ 8 h 310"/>
                <a:gd name="T56" fmla="*/ 20 w 245"/>
                <a:gd name="T57" fmla="*/ 1 h 310"/>
                <a:gd name="T58" fmla="*/ 5 w 245"/>
                <a:gd name="T59" fmla="*/ 0 h 310"/>
                <a:gd name="T60" fmla="*/ 11 w 245"/>
                <a:gd name="T61" fmla="*/ 8 h 310"/>
                <a:gd name="T62" fmla="*/ 36 w 245"/>
                <a:gd name="T63" fmla="*/ 20 h 310"/>
                <a:gd name="T64" fmla="*/ 60 w 245"/>
                <a:gd name="T65" fmla="*/ 31 h 310"/>
                <a:gd name="T66" fmla="*/ 86 w 245"/>
                <a:gd name="T67" fmla="*/ 44 h 310"/>
                <a:gd name="T68" fmla="*/ 113 w 245"/>
                <a:gd name="T69" fmla="*/ 57 h 310"/>
                <a:gd name="T70" fmla="*/ 139 w 245"/>
                <a:gd name="T71" fmla="*/ 71 h 310"/>
                <a:gd name="T72" fmla="*/ 165 w 245"/>
                <a:gd name="T73" fmla="*/ 88 h 310"/>
                <a:gd name="T74" fmla="*/ 188 w 245"/>
                <a:gd name="T75" fmla="*/ 106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" name="Freeform 1001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20" name="Group 1002"/>
          <p:cNvGrpSpPr>
            <a:grpSpLocks/>
          </p:cNvGrpSpPr>
          <p:nvPr/>
        </p:nvGrpSpPr>
        <p:grpSpPr bwMode="auto">
          <a:xfrm>
            <a:off x="5394325" y="3403600"/>
            <a:ext cx="290513" cy="404813"/>
            <a:chOff x="4290" y="3130"/>
            <a:chExt cx="183" cy="255"/>
          </a:xfrm>
        </p:grpSpPr>
        <p:pic>
          <p:nvPicPr>
            <p:cNvPr id="1421" name="Picture 1003" descr="31u_bnrz[1]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422" name="Freeform 1004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70 w 199"/>
                <a:gd name="T1" fmla="*/ 29 h 232"/>
                <a:gd name="T2" fmla="*/ 55 w 199"/>
                <a:gd name="T3" fmla="*/ 39 h 232"/>
                <a:gd name="T4" fmla="*/ 42 w 199"/>
                <a:gd name="T5" fmla="*/ 50 h 232"/>
                <a:gd name="T6" fmla="*/ 30 w 199"/>
                <a:gd name="T7" fmla="*/ 63 h 232"/>
                <a:gd name="T8" fmla="*/ 20 w 199"/>
                <a:gd name="T9" fmla="*/ 77 h 232"/>
                <a:gd name="T10" fmla="*/ 12 w 199"/>
                <a:gd name="T11" fmla="*/ 91 h 232"/>
                <a:gd name="T12" fmla="*/ 6 w 199"/>
                <a:gd name="T13" fmla="*/ 108 h 232"/>
                <a:gd name="T14" fmla="*/ 2 w 199"/>
                <a:gd name="T15" fmla="*/ 125 h 232"/>
                <a:gd name="T16" fmla="*/ 0 w 199"/>
                <a:gd name="T17" fmla="*/ 142 h 232"/>
                <a:gd name="T18" fmla="*/ 2 w 199"/>
                <a:gd name="T19" fmla="*/ 166 h 232"/>
                <a:gd name="T20" fmla="*/ 12 w 199"/>
                <a:gd name="T21" fmla="*/ 186 h 232"/>
                <a:gd name="T22" fmla="*/ 26 w 199"/>
                <a:gd name="T23" fmla="*/ 203 h 232"/>
                <a:gd name="T24" fmla="*/ 45 w 199"/>
                <a:gd name="T25" fmla="*/ 216 h 232"/>
                <a:gd name="T26" fmla="*/ 66 w 199"/>
                <a:gd name="T27" fmla="*/ 226 h 232"/>
                <a:gd name="T28" fmla="*/ 88 w 199"/>
                <a:gd name="T29" fmla="*/ 230 h 232"/>
                <a:gd name="T30" fmla="*/ 111 w 199"/>
                <a:gd name="T31" fmla="*/ 232 h 232"/>
                <a:gd name="T32" fmla="*/ 134 w 199"/>
                <a:gd name="T33" fmla="*/ 228 h 232"/>
                <a:gd name="T34" fmla="*/ 138 w 199"/>
                <a:gd name="T35" fmla="*/ 228 h 232"/>
                <a:gd name="T36" fmla="*/ 143 w 199"/>
                <a:gd name="T37" fmla="*/ 226 h 232"/>
                <a:gd name="T38" fmla="*/ 147 w 199"/>
                <a:gd name="T39" fmla="*/ 222 h 232"/>
                <a:gd name="T40" fmla="*/ 148 w 199"/>
                <a:gd name="T41" fmla="*/ 218 h 232"/>
                <a:gd name="T42" fmla="*/ 145 w 199"/>
                <a:gd name="T43" fmla="*/ 212 h 232"/>
                <a:gd name="T44" fmla="*/ 141 w 199"/>
                <a:gd name="T45" fmla="*/ 207 h 232"/>
                <a:gd name="T46" fmla="*/ 135 w 199"/>
                <a:gd name="T47" fmla="*/ 203 h 232"/>
                <a:gd name="T48" fmla="*/ 129 w 199"/>
                <a:gd name="T49" fmla="*/ 201 h 232"/>
                <a:gd name="T50" fmla="*/ 117 w 199"/>
                <a:gd name="T51" fmla="*/ 197 h 232"/>
                <a:gd name="T52" fmla="*/ 105 w 199"/>
                <a:gd name="T53" fmla="*/ 195 h 232"/>
                <a:gd name="T54" fmla="*/ 94 w 199"/>
                <a:gd name="T55" fmla="*/ 193 h 232"/>
                <a:gd name="T56" fmla="*/ 83 w 199"/>
                <a:gd name="T57" fmla="*/ 190 h 232"/>
                <a:gd name="T58" fmla="*/ 73 w 199"/>
                <a:gd name="T59" fmla="*/ 187 h 232"/>
                <a:gd name="T60" fmla="*/ 62 w 199"/>
                <a:gd name="T61" fmla="*/ 182 h 232"/>
                <a:gd name="T62" fmla="*/ 53 w 199"/>
                <a:gd name="T63" fmla="*/ 176 h 232"/>
                <a:gd name="T64" fmla="*/ 43 w 199"/>
                <a:gd name="T65" fmla="*/ 167 h 232"/>
                <a:gd name="T66" fmla="*/ 40 w 199"/>
                <a:gd name="T67" fmla="*/ 128 h 232"/>
                <a:gd name="T68" fmla="*/ 49 w 199"/>
                <a:gd name="T69" fmla="*/ 96 h 232"/>
                <a:gd name="T70" fmla="*/ 68 w 199"/>
                <a:gd name="T71" fmla="*/ 71 h 232"/>
                <a:gd name="T72" fmla="*/ 94 w 199"/>
                <a:gd name="T73" fmla="*/ 50 h 232"/>
                <a:gd name="T74" fmla="*/ 122 w 199"/>
                <a:gd name="T75" fmla="*/ 34 h 232"/>
                <a:gd name="T76" fmla="*/ 151 w 199"/>
                <a:gd name="T77" fmla="*/ 21 h 232"/>
                <a:gd name="T78" fmla="*/ 178 w 199"/>
                <a:gd name="T79" fmla="*/ 12 h 232"/>
                <a:gd name="T80" fmla="*/ 199 w 199"/>
                <a:gd name="T81" fmla="*/ 4 h 232"/>
                <a:gd name="T82" fmla="*/ 186 w 199"/>
                <a:gd name="T83" fmla="*/ 1 h 232"/>
                <a:gd name="T84" fmla="*/ 172 w 199"/>
                <a:gd name="T85" fmla="*/ 0 h 232"/>
                <a:gd name="T86" fmla="*/ 156 w 199"/>
                <a:gd name="T87" fmla="*/ 2 h 232"/>
                <a:gd name="T88" fmla="*/ 138 w 199"/>
                <a:gd name="T89" fmla="*/ 4 h 232"/>
                <a:gd name="T90" fmla="*/ 121 w 199"/>
                <a:gd name="T91" fmla="*/ 10 h 232"/>
                <a:gd name="T92" fmla="*/ 103 w 199"/>
                <a:gd name="T93" fmla="*/ 16 h 232"/>
                <a:gd name="T94" fmla="*/ 86 w 199"/>
                <a:gd name="T95" fmla="*/ 23 h 232"/>
                <a:gd name="T96" fmla="*/ 70 w 199"/>
                <a:gd name="T97" fmla="*/ 29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3" name="Freeform 1005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108 w 128"/>
                <a:gd name="T1" fmla="*/ 59 h 180"/>
                <a:gd name="T2" fmla="*/ 113 w 128"/>
                <a:gd name="T3" fmla="*/ 77 h 180"/>
                <a:gd name="T4" fmla="*/ 111 w 128"/>
                <a:gd name="T5" fmla="*/ 94 h 180"/>
                <a:gd name="T6" fmla="*/ 103 w 128"/>
                <a:gd name="T7" fmla="*/ 108 h 180"/>
                <a:gd name="T8" fmla="*/ 91 w 128"/>
                <a:gd name="T9" fmla="*/ 121 h 180"/>
                <a:gd name="T10" fmla="*/ 77 w 128"/>
                <a:gd name="T11" fmla="*/ 132 h 180"/>
                <a:gd name="T12" fmla="*/ 61 w 128"/>
                <a:gd name="T13" fmla="*/ 144 h 180"/>
                <a:gd name="T14" fmla="*/ 45 w 128"/>
                <a:gd name="T15" fmla="*/ 154 h 180"/>
                <a:gd name="T16" fmla="*/ 30 w 128"/>
                <a:gd name="T17" fmla="*/ 164 h 180"/>
                <a:gd name="T18" fmla="*/ 28 w 128"/>
                <a:gd name="T19" fmla="*/ 168 h 180"/>
                <a:gd name="T20" fmla="*/ 27 w 128"/>
                <a:gd name="T21" fmla="*/ 170 h 180"/>
                <a:gd name="T22" fmla="*/ 27 w 128"/>
                <a:gd name="T23" fmla="*/ 174 h 180"/>
                <a:gd name="T24" fmla="*/ 28 w 128"/>
                <a:gd name="T25" fmla="*/ 177 h 180"/>
                <a:gd name="T26" fmla="*/ 32 w 128"/>
                <a:gd name="T27" fmla="*/ 179 h 180"/>
                <a:gd name="T28" fmla="*/ 35 w 128"/>
                <a:gd name="T29" fmla="*/ 180 h 180"/>
                <a:gd name="T30" fmla="*/ 37 w 128"/>
                <a:gd name="T31" fmla="*/ 180 h 180"/>
                <a:gd name="T32" fmla="*/ 41 w 128"/>
                <a:gd name="T33" fmla="*/ 179 h 180"/>
                <a:gd name="T34" fmla="*/ 60 w 128"/>
                <a:gd name="T35" fmla="*/ 169 h 180"/>
                <a:gd name="T36" fmla="*/ 77 w 128"/>
                <a:gd name="T37" fmla="*/ 158 h 180"/>
                <a:gd name="T38" fmla="*/ 94 w 128"/>
                <a:gd name="T39" fmla="*/ 145 h 180"/>
                <a:gd name="T40" fmla="*/ 109 w 128"/>
                <a:gd name="T41" fmla="*/ 130 h 180"/>
                <a:gd name="T42" fmla="*/ 120 w 128"/>
                <a:gd name="T43" fmla="*/ 114 h 180"/>
                <a:gd name="T44" fmla="*/ 127 w 128"/>
                <a:gd name="T45" fmla="*/ 95 h 180"/>
                <a:gd name="T46" fmla="*/ 128 w 128"/>
                <a:gd name="T47" fmla="*/ 76 h 180"/>
                <a:gd name="T48" fmla="*/ 123 w 128"/>
                <a:gd name="T49" fmla="*/ 55 h 180"/>
                <a:gd name="T50" fmla="*/ 113 w 128"/>
                <a:gd name="T51" fmla="*/ 39 h 180"/>
                <a:gd name="T52" fmla="*/ 97 w 128"/>
                <a:gd name="T53" fmla="*/ 25 h 180"/>
                <a:gd name="T54" fmla="*/ 79 w 128"/>
                <a:gd name="T55" fmla="*/ 15 h 180"/>
                <a:gd name="T56" fmla="*/ 57 w 128"/>
                <a:gd name="T57" fmla="*/ 7 h 180"/>
                <a:gd name="T58" fmla="*/ 36 w 128"/>
                <a:gd name="T59" fmla="*/ 2 h 180"/>
                <a:gd name="T60" fmla="*/ 19 w 128"/>
                <a:gd name="T61" fmla="*/ 0 h 180"/>
                <a:gd name="T62" fmla="*/ 6 w 128"/>
                <a:gd name="T63" fmla="*/ 0 h 180"/>
                <a:gd name="T64" fmla="*/ 0 w 128"/>
                <a:gd name="T65" fmla="*/ 4 h 180"/>
                <a:gd name="T66" fmla="*/ 14 w 128"/>
                <a:gd name="T67" fmla="*/ 9 h 180"/>
                <a:gd name="T68" fmla="*/ 29 w 128"/>
                <a:gd name="T69" fmla="*/ 14 h 180"/>
                <a:gd name="T70" fmla="*/ 46 w 128"/>
                <a:gd name="T71" fmla="*/ 19 h 180"/>
                <a:gd name="T72" fmla="*/ 61 w 128"/>
                <a:gd name="T73" fmla="*/ 23 h 180"/>
                <a:gd name="T74" fmla="*/ 76 w 128"/>
                <a:gd name="T75" fmla="*/ 29 h 180"/>
                <a:gd name="T76" fmla="*/ 89 w 128"/>
                <a:gd name="T77" fmla="*/ 37 h 180"/>
                <a:gd name="T78" fmla="*/ 100 w 128"/>
                <a:gd name="T79" fmla="*/ 46 h 180"/>
                <a:gd name="T80" fmla="*/ 108 w 128"/>
                <a:gd name="T81" fmla="*/ 59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4" name="Freeform 1006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100 w 322"/>
                <a:gd name="T1" fmla="*/ 70 h 378"/>
                <a:gd name="T2" fmla="*/ 53 w 322"/>
                <a:gd name="T3" fmla="*/ 115 h 378"/>
                <a:gd name="T4" fmla="*/ 17 w 322"/>
                <a:gd name="T5" fmla="*/ 166 h 378"/>
                <a:gd name="T6" fmla="*/ 0 w 322"/>
                <a:gd name="T7" fmla="*/ 226 h 378"/>
                <a:gd name="T8" fmla="*/ 3 w 322"/>
                <a:gd name="T9" fmla="*/ 266 h 378"/>
                <a:gd name="T10" fmla="*/ 9 w 322"/>
                <a:gd name="T11" fmla="*/ 282 h 378"/>
                <a:gd name="T12" fmla="*/ 19 w 322"/>
                <a:gd name="T13" fmla="*/ 297 h 378"/>
                <a:gd name="T14" fmla="*/ 32 w 322"/>
                <a:gd name="T15" fmla="*/ 310 h 378"/>
                <a:gd name="T16" fmla="*/ 56 w 322"/>
                <a:gd name="T17" fmla="*/ 324 h 378"/>
                <a:gd name="T18" fmla="*/ 86 w 322"/>
                <a:gd name="T19" fmla="*/ 338 h 378"/>
                <a:gd name="T20" fmla="*/ 119 w 322"/>
                <a:gd name="T21" fmla="*/ 350 h 378"/>
                <a:gd name="T22" fmla="*/ 152 w 322"/>
                <a:gd name="T23" fmla="*/ 359 h 378"/>
                <a:gd name="T24" fmla="*/ 186 w 322"/>
                <a:gd name="T25" fmla="*/ 366 h 378"/>
                <a:gd name="T26" fmla="*/ 220 w 322"/>
                <a:gd name="T27" fmla="*/ 371 h 378"/>
                <a:gd name="T28" fmla="*/ 254 w 322"/>
                <a:gd name="T29" fmla="*/ 374 h 378"/>
                <a:gd name="T30" fmla="*/ 289 w 322"/>
                <a:gd name="T31" fmla="*/ 376 h 378"/>
                <a:gd name="T32" fmla="*/ 311 w 322"/>
                <a:gd name="T33" fmla="*/ 378 h 378"/>
                <a:gd name="T34" fmla="*/ 320 w 322"/>
                <a:gd name="T35" fmla="*/ 371 h 378"/>
                <a:gd name="T36" fmla="*/ 322 w 322"/>
                <a:gd name="T37" fmla="*/ 360 h 378"/>
                <a:gd name="T38" fmla="*/ 315 w 322"/>
                <a:gd name="T39" fmla="*/ 352 h 378"/>
                <a:gd name="T40" fmla="*/ 294 w 322"/>
                <a:gd name="T41" fmla="*/ 347 h 378"/>
                <a:gd name="T42" fmla="*/ 263 w 322"/>
                <a:gd name="T43" fmla="*/ 341 h 378"/>
                <a:gd name="T44" fmla="*/ 232 w 322"/>
                <a:gd name="T45" fmla="*/ 336 h 378"/>
                <a:gd name="T46" fmla="*/ 200 w 322"/>
                <a:gd name="T47" fmla="*/ 332 h 378"/>
                <a:gd name="T48" fmla="*/ 170 w 322"/>
                <a:gd name="T49" fmla="*/ 326 h 378"/>
                <a:gd name="T50" fmla="*/ 139 w 322"/>
                <a:gd name="T51" fmla="*/ 318 h 378"/>
                <a:gd name="T52" fmla="*/ 110 w 322"/>
                <a:gd name="T53" fmla="*/ 309 h 378"/>
                <a:gd name="T54" fmla="*/ 80 w 322"/>
                <a:gd name="T55" fmla="*/ 297 h 378"/>
                <a:gd name="T56" fmla="*/ 55 w 322"/>
                <a:gd name="T57" fmla="*/ 281 h 378"/>
                <a:gd name="T58" fmla="*/ 38 w 322"/>
                <a:gd name="T59" fmla="*/ 259 h 378"/>
                <a:gd name="T60" fmla="*/ 34 w 322"/>
                <a:gd name="T61" fmla="*/ 232 h 378"/>
                <a:gd name="T62" fmla="*/ 38 w 322"/>
                <a:gd name="T63" fmla="*/ 200 h 378"/>
                <a:gd name="T64" fmla="*/ 51 w 322"/>
                <a:gd name="T65" fmla="*/ 170 h 378"/>
                <a:gd name="T66" fmla="*/ 71 w 322"/>
                <a:gd name="T67" fmla="*/ 137 h 378"/>
                <a:gd name="T68" fmla="*/ 94 w 322"/>
                <a:gd name="T69" fmla="*/ 110 h 378"/>
                <a:gd name="T70" fmla="*/ 123 w 322"/>
                <a:gd name="T71" fmla="*/ 82 h 378"/>
                <a:gd name="T72" fmla="*/ 153 w 322"/>
                <a:gd name="T73" fmla="*/ 57 h 378"/>
                <a:gd name="T74" fmla="*/ 195 w 322"/>
                <a:gd name="T75" fmla="*/ 38 h 378"/>
                <a:gd name="T76" fmla="*/ 238 w 322"/>
                <a:gd name="T77" fmla="*/ 20 h 378"/>
                <a:gd name="T78" fmla="*/ 264 w 322"/>
                <a:gd name="T79" fmla="*/ 7 h 378"/>
                <a:gd name="T80" fmla="*/ 256 w 322"/>
                <a:gd name="T81" fmla="*/ 0 h 378"/>
                <a:gd name="T82" fmla="*/ 221 w 322"/>
                <a:gd name="T83" fmla="*/ 4 h 378"/>
                <a:gd name="T84" fmla="*/ 180 w 322"/>
                <a:gd name="T85" fmla="*/ 18 h 378"/>
                <a:gd name="T86" fmla="*/ 141 w 322"/>
                <a:gd name="T87" fmla="*/ 38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5" name="Freeform 1007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235 w 283"/>
                <a:gd name="T1" fmla="*/ 77 h 252"/>
                <a:gd name="T2" fmla="*/ 248 w 283"/>
                <a:gd name="T3" fmla="*/ 91 h 252"/>
                <a:gd name="T4" fmla="*/ 256 w 283"/>
                <a:gd name="T5" fmla="*/ 107 h 252"/>
                <a:gd name="T6" fmla="*/ 259 w 283"/>
                <a:gd name="T7" fmla="*/ 124 h 252"/>
                <a:gd name="T8" fmla="*/ 259 w 283"/>
                <a:gd name="T9" fmla="*/ 142 h 252"/>
                <a:gd name="T10" fmla="*/ 257 w 283"/>
                <a:gd name="T11" fmla="*/ 157 h 252"/>
                <a:gd name="T12" fmla="*/ 252 w 283"/>
                <a:gd name="T13" fmla="*/ 170 h 252"/>
                <a:gd name="T14" fmla="*/ 244 w 283"/>
                <a:gd name="T15" fmla="*/ 183 h 252"/>
                <a:gd name="T16" fmla="*/ 236 w 283"/>
                <a:gd name="T17" fmla="*/ 193 h 252"/>
                <a:gd name="T18" fmla="*/ 225 w 283"/>
                <a:gd name="T19" fmla="*/ 204 h 252"/>
                <a:gd name="T20" fmla="*/ 215 w 283"/>
                <a:gd name="T21" fmla="*/ 214 h 252"/>
                <a:gd name="T22" fmla="*/ 204 w 283"/>
                <a:gd name="T23" fmla="*/ 224 h 252"/>
                <a:gd name="T24" fmla="*/ 194 w 283"/>
                <a:gd name="T25" fmla="*/ 234 h 252"/>
                <a:gd name="T26" fmla="*/ 191 w 283"/>
                <a:gd name="T27" fmla="*/ 238 h 252"/>
                <a:gd name="T28" fmla="*/ 191 w 283"/>
                <a:gd name="T29" fmla="*/ 241 h 252"/>
                <a:gd name="T30" fmla="*/ 191 w 283"/>
                <a:gd name="T31" fmla="*/ 245 h 252"/>
                <a:gd name="T32" fmla="*/ 194 w 283"/>
                <a:gd name="T33" fmla="*/ 248 h 252"/>
                <a:gd name="T34" fmla="*/ 197 w 283"/>
                <a:gd name="T35" fmla="*/ 250 h 252"/>
                <a:gd name="T36" fmla="*/ 202 w 283"/>
                <a:gd name="T37" fmla="*/ 252 h 252"/>
                <a:gd name="T38" fmla="*/ 205 w 283"/>
                <a:gd name="T39" fmla="*/ 250 h 252"/>
                <a:gd name="T40" fmla="*/ 209 w 283"/>
                <a:gd name="T41" fmla="*/ 248 h 252"/>
                <a:gd name="T42" fmla="*/ 232 w 283"/>
                <a:gd name="T43" fmla="*/ 233 h 252"/>
                <a:gd name="T44" fmla="*/ 252 w 283"/>
                <a:gd name="T45" fmla="*/ 214 h 252"/>
                <a:gd name="T46" fmla="*/ 268 w 283"/>
                <a:gd name="T47" fmla="*/ 192 h 252"/>
                <a:gd name="T48" fmla="*/ 278 w 283"/>
                <a:gd name="T49" fmla="*/ 167 h 252"/>
                <a:gd name="T50" fmla="*/ 283 w 283"/>
                <a:gd name="T51" fmla="*/ 141 h 252"/>
                <a:gd name="T52" fmla="*/ 280 w 283"/>
                <a:gd name="T53" fmla="*/ 115 h 252"/>
                <a:gd name="T54" fmla="*/ 271 w 283"/>
                <a:gd name="T55" fmla="*/ 91 h 252"/>
                <a:gd name="T56" fmla="*/ 252 w 283"/>
                <a:gd name="T57" fmla="*/ 69 h 252"/>
                <a:gd name="T58" fmla="*/ 238 w 283"/>
                <a:gd name="T59" fmla="*/ 57 h 252"/>
                <a:gd name="T60" fmla="*/ 222 w 283"/>
                <a:gd name="T61" fmla="*/ 48 h 252"/>
                <a:gd name="T62" fmla="*/ 204 w 283"/>
                <a:gd name="T63" fmla="*/ 39 h 252"/>
                <a:gd name="T64" fmla="*/ 184 w 283"/>
                <a:gd name="T65" fmla="*/ 31 h 252"/>
                <a:gd name="T66" fmla="*/ 164 w 283"/>
                <a:gd name="T67" fmla="*/ 23 h 252"/>
                <a:gd name="T68" fmla="*/ 144 w 283"/>
                <a:gd name="T69" fmla="*/ 17 h 252"/>
                <a:gd name="T70" fmla="*/ 123 w 283"/>
                <a:gd name="T71" fmla="*/ 13 h 252"/>
                <a:gd name="T72" fmla="*/ 103 w 283"/>
                <a:gd name="T73" fmla="*/ 8 h 252"/>
                <a:gd name="T74" fmla="*/ 83 w 283"/>
                <a:gd name="T75" fmla="*/ 5 h 252"/>
                <a:gd name="T76" fmla="*/ 66 w 283"/>
                <a:gd name="T77" fmla="*/ 2 h 252"/>
                <a:gd name="T78" fmla="*/ 48 w 283"/>
                <a:gd name="T79" fmla="*/ 0 h 252"/>
                <a:gd name="T80" fmla="*/ 34 w 283"/>
                <a:gd name="T81" fmla="*/ 0 h 252"/>
                <a:gd name="T82" fmla="*/ 21 w 283"/>
                <a:gd name="T83" fmla="*/ 0 h 252"/>
                <a:gd name="T84" fmla="*/ 11 w 283"/>
                <a:gd name="T85" fmla="*/ 0 h 252"/>
                <a:gd name="T86" fmla="*/ 4 w 283"/>
                <a:gd name="T87" fmla="*/ 2 h 252"/>
                <a:gd name="T88" fmla="*/ 0 w 283"/>
                <a:gd name="T89" fmla="*/ 5 h 252"/>
                <a:gd name="T90" fmla="*/ 12 w 283"/>
                <a:gd name="T91" fmla="*/ 7 h 252"/>
                <a:gd name="T92" fmla="*/ 24 w 283"/>
                <a:gd name="T93" fmla="*/ 8 h 252"/>
                <a:gd name="T94" fmla="*/ 38 w 283"/>
                <a:gd name="T95" fmla="*/ 10 h 252"/>
                <a:gd name="T96" fmla="*/ 52 w 283"/>
                <a:gd name="T97" fmla="*/ 13 h 252"/>
                <a:gd name="T98" fmla="*/ 66 w 283"/>
                <a:gd name="T99" fmla="*/ 16 h 252"/>
                <a:gd name="T100" fmla="*/ 82 w 283"/>
                <a:gd name="T101" fmla="*/ 18 h 252"/>
                <a:gd name="T102" fmla="*/ 98 w 283"/>
                <a:gd name="T103" fmla="*/ 22 h 252"/>
                <a:gd name="T104" fmla="*/ 114 w 283"/>
                <a:gd name="T105" fmla="*/ 25 h 252"/>
                <a:gd name="T106" fmla="*/ 129 w 283"/>
                <a:gd name="T107" fmla="*/ 30 h 252"/>
                <a:gd name="T108" fmla="*/ 146 w 283"/>
                <a:gd name="T109" fmla="*/ 34 h 252"/>
                <a:gd name="T110" fmla="*/ 162 w 283"/>
                <a:gd name="T111" fmla="*/ 39 h 252"/>
                <a:gd name="T112" fmla="*/ 177 w 283"/>
                <a:gd name="T113" fmla="*/ 45 h 252"/>
                <a:gd name="T114" fmla="*/ 193 w 283"/>
                <a:gd name="T115" fmla="*/ 52 h 252"/>
                <a:gd name="T116" fmla="*/ 208 w 283"/>
                <a:gd name="T117" fmla="*/ 60 h 252"/>
                <a:gd name="T118" fmla="*/ 222 w 283"/>
                <a:gd name="T119" fmla="*/ 68 h 252"/>
                <a:gd name="T120" fmla="*/ 235 w 283"/>
                <a:gd name="T121" fmla="*/ 77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6" name="Freeform 1008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130 h 238"/>
                <a:gd name="T2" fmla="*/ 0 w 114"/>
                <a:gd name="T3" fmla="*/ 149 h 238"/>
                <a:gd name="T4" fmla="*/ 4 w 114"/>
                <a:gd name="T5" fmla="*/ 168 h 238"/>
                <a:gd name="T6" fmla="*/ 12 w 114"/>
                <a:gd name="T7" fmla="*/ 185 h 238"/>
                <a:gd name="T8" fmla="*/ 24 w 114"/>
                <a:gd name="T9" fmla="*/ 200 h 238"/>
                <a:gd name="T10" fmla="*/ 38 w 114"/>
                <a:gd name="T11" fmla="*/ 213 h 238"/>
                <a:gd name="T12" fmla="*/ 55 w 114"/>
                <a:gd name="T13" fmla="*/ 224 h 238"/>
                <a:gd name="T14" fmla="*/ 73 w 114"/>
                <a:gd name="T15" fmla="*/ 232 h 238"/>
                <a:gd name="T16" fmla="*/ 92 w 114"/>
                <a:gd name="T17" fmla="*/ 237 h 238"/>
                <a:gd name="T18" fmla="*/ 98 w 114"/>
                <a:gd name="T19" fmla="*/ 238 h 238"/>
                <a:gd name="T20" fmla="*/ 104 w 114"/>
                <a:gd name="T21" fmla="*/ 235 h 238"/>
                <a:gd name="T22" fmla="*/ 109 w 114"/>
                <a:gd name="T23" fmla="*/ 232 h 238"/>
                <a:gd name="T24" fmla="*/ 111 w 114"/>
                <a:gd name="T25" fmla="*/ 227 h 238"/>
                <a:gd name="T26" fmla="*/ 111 w 114"/>
                <a:gd name="T27" fmla="*/ 222 h 238"/>
                <a:gd name="T28" fmla="*/ 110 w 114"/>
                <a:gd name="T29" fmla="*/ 216 h 238"/>
                <a:gd name="T30" fmla="*/ 106 w 114"/>
                <a:gd name="T31" fmla="*/ 211 h 238"/>
                <a:gd name="T32" fmla="*/ 100 w 114"/>
                <a:gd name="T33" fmla="*/ 209 h 238"/>
                <a:gd name="T34" fmla="*/ 82 w 114"/>
                <a:gd name="T35" fmla="*/ 202 h 238"/>
                <a:gd name="T36" fmla="*/ 64 w 114"/>
                <a:gd name="T37" fmla="*/ 193 h 238"/>
                <a:gd name="T38" fmla="*/ 50 w 114"/>
                <a:gd name="T39" fmla="*/ 180 h 238"/>
                <a:gd name="T40" fmla="*/ 39 w 114"/>
                <a:gd name="T41" fmla="*/ 167 h 238"/>
                <a:gd name="T42" fmla="*/ 32 w 114"/>
                <a:gd name="T43" fmla="*/ 149 h 238"/>
                <a:gd name="T44" fmla="*/ 29 w 114"/>
                <a:gd name="T45" fmla="*/ 131 h 238"/>
                <a:gd name="T46" fmla="*/ 29 w 114"/>
                <a:gd name="T47" fmla="*/ 111 h 238"/>
                <a:gd name="T48" fmla="*/ 35 w 114"/>
                <a:gd name="T49" fmla="*/ 91 h 238"/>
                <a:gd name="T50" fmla="*/ 42 w 114"/>
                <a:gd name="T51" fmla="*/ 76 h 238"/>
                <a:gd name="T52" fmla="*/ 51 w 114"/>
                <a:gd name="T53" fmla="*/ 62 h 238"/>
                <a:gd name="T54" fmla="*/ 62 w 114"/>
                <a:gd name="T55" fmla="*/ 49 h 238"/>
                <a:gd name="T56" fmla="*/ 73 w 114"/>
                <a:gd name="T57" fmla="*/ 38 h 238"/>
                <a:gd name="T58" fmla="*/ 84 w 114"/>
                <a:gd name="T59" fmla="*/ 28 h 238"/>
                <a:gd name="T60" fmla="*/ 96 w 114"/>
                <a:gd name="T61" fmla="*/ 18 h 238"/>
                <a:gd name="T62" fmla="*/ 106 w 114"/>
                <a:gd name="T63" fmla="*/ 9 h 238"/>
                <a:gd name="T64" fmla="*/ 114 w 114"/>
                <a:gd name="T65" fmla="*/ 1 h 238"/>
                <a:gd name="T66" fmla="*/ 106 w 114"/>
                <a:gd name="T67" fmla="*/ 0 h 238"/>
                <a:gd name="T68" fmla="*/ 93 w 114"/>
                <a:gd name="T69" fmla="*/ 6 h 238"/>
                <a:gd name="T70" fmla="*/ 76 w 114"/>
                <a:gd name="T71" fmla="*/ 18 h 238"/>
                <a:gd name="T72" fmla="*/ 56 w 114"/>
                <a:gd name="T73" fmla="*/ 36 h 238"/>
                <a:gd name="T74" fmla="*/ 37 w 114"/>
                <a:gd name="T75" fmla="*/ 57 h 238"/>
                <a:gd name="T76" fmla="*/ 20 w 114"/>
                <a:gd name="T77" fmla="*/ 80 h 238"/>
                <a:gd name="T78" fmla="*/ 7 w 114"/>
                <a:gd name="T79" fmla="*/ 106 h 238"/>
                <a:gd name="T80" fmla="*/ 0 w 114"/>
                <a:gd name="T81" fmla="*/ 13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" name="Freeform 1009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207 w 246"/>
                <a:gd name="T1" fmla="*/ 124 h 310"/>
                <a:gd name="T2" fmla="*/ 219 w 246"/>
                <a:gd name="T3" fmla="*/ 143 h 310"/>
                <a:gd name="T4" fmla="*/ 225 w 246"/>
                <a:gd name="T5" fmla="*/ 164 h 310"/>
                <a:gd name="T6" fmla="*/ 221 w 246"/>
                <a:gd name="T7" fmla="*/ 187 h 310"/>
                <a:gd name="T8" fmla="*/ 208 w 246"/>
                <a:gd name="T9" fmla="*/ 209 h 310"/>
                <a:gd name="T10" fmla="*/ 188 w 246"/>
                <a:gd name="T11" fmla="*/ 228 h 310"/>
                <a:gd name="T12" fmla="*/ 166 w 246"/>
                <a:gd name="T13" fmla="*/ 246 h 310"/>
                <a:gd name="T14" fmla="*/ 143 w 246"/>
                <a:gd name="T15" fmla="*/ 264 h 310"/>
                <a:gd name="T16" fmla="*/ 129 w 246"/>
                <a:gd name="T17" fmla="*/ 278 h 310"/>
                <a:gd name="T18" fmla="*/ 124 w 246"/>
                <a:gd name="T19" fmla="*/ 287 h 310"/>
                <a:gd name="T20" fmla="*/ 120 w 246"/>
                <a:gd name="T21" fmla="*/ 296 h 310"/>
                <a:gd name="T22" fmla="*/ 121 w 246"/>
                <a:gd name="T23" fmla="*/ 305 h 310"/>
                <a:gd name="T24" fmla="*/ 130 w 246"/>
                <a:gd name="T25" fmla="*/ 310 h 310"/>
                <a:gd name="T26" fmla="*/ 139 w 246"/>
                <a:gd name="T27" fmla="*/ 309 h 310"/>
                <a:gd name="T28" fmla="*/ 154 w 246"/>
                <a:gd name="T29" fmla="*/ 293 h 310"/>
                <a:gd name="T30" fmla="*/ 180 w 246"/>
                <a:gd name="T31" fmla="*/ 269 h 310"/>
                <a:gd name="T32" fmla="*/ 207 w 246"/>
                <a:gd name="T33" fmla="*/ 246 h 310"/>
                <a:gd name="T34" fmla="*/ 231 w 246"/>
                <a:gd name="T35" fmla="*/ 219 h 310"/>
                <a:gd name="T36" fmla="*/ 245 w 246"/>
                <a:gd name="T37" fmla="*/ 187 h 310"/>
                <a:gd name="T38" fmla="*/ 242 w 246"/>
                <a:gd name="T39" fmla="*/ 153 h 310"/>
                <a:gd name="T40" fmla="*/ 227 w 246"/>
                <a:gd name="T41" fmla="*/ 120 h 310"/>
                <a:gd name="T42" fmla="*/ 201 w 246"/>
                <a:gd name="T43" fmla="*/ 94 h 310"/>
                <a:gd name="T44" fmla="*/ 177 w 246"/>
                <a:gd name="T45" fmla="*/ 74 h 310"/>
                <a:gd name="T46" fmla="*/ 152 w 246"/>
                <a:gd name="T47" fmla="*/ 60 h 310"/>
                <a:gd name="T48" fmla="*/ 126 w 246"/>
                <a:gd name="T49" fmla="*/ 43 h 310"/>
                <a:gd name="T50" fmla="*/ 98 w 246"/>
                <a:gd name="T51" fmla="*/ 28 h 310"/>
                <a:gd name="T52" fmla="*/ 72 w 246"/>
                <a:gd name="T53" fmla="*/ 16 h 310"/>
                <a:gd name="T54" fmla="*/ 46 w 246"/>
                <a:gd name="T55" fmla="*/ 7 h 310"/>
                <a:gd name="T56" fmla="*/ 24 w 246"/>
                <a:gd name="T57" fmla="*/ 1 h 310"/>
                <a:gd name="T58" fmla="*/ 7 w 246"/>
                <a:gd name="T59" fmla="*/ 1 h 310"/>
                <a:gd name="T60" fmla="*/ 8 w 246"/>
                <a:gd name="T61" fmla="*/ 6 h 310"/>
                <a:gd name="T62" fmla="*/ 28 w 246"/>
                <a:gd name="T63" fmla="*/ 14 h 310"/>
                <a:gd name="T64" fmla="*/ 51 w 246"/>
                <a:gd name="T65" fmla="*/ 24 h 310"/>
                <a:gd name="T66" fmla="*/ 78 w 246"/>
                <a:gd name="T67" fmla="*/ 37 h 310"/>
                <a:gd name="T68" fmla="*/ 106 w 246"/>
                <a:gd name="T69" fmla="*/ 51 h 310"/>
                <a:gd name="T70" fmla="*/ 134 w 246"/>
                <a:gd name="T71" fmla="*/ 69 h 310"/>
                <a:gd name="T72" fmla="*/ 163 w 246"/>
                <a:gd name="T73" fmla="*/ 87 h 310"/>
                <a:gd name="T74" fmla="*/ 187 w 246"/>
                <a:gd name="T75" fmla="*/ 105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8" name="Freeform 1010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31 w 83"/>
                <a:gd name="T1" fmla="*/ 14 h 187"/>
                <a:gd name="T2" fmla="*/ 29 w 83"/>
                <a:gd name="T3" fmla="*/ 8 h 187"/>
                <a:gd name="T4" fmla="*/ 25 w 83"/>
                <a:gd name="T5" fmla="*/ 3 h 187"/>
                <a:gd name="T6" fmla="*/ 19 w 83"/>
                <a:gd name="T7" fmla="*/ 1 h 187"/>
                <a:gd name="T8" fmla="*/ 14 w 83"/>
                <a:gd name="T9" fmla="*/ 0 h 187"/>
                <a:gd name="T10" fmla="*/ 8 w 83"/>
                <a:gd name="T11" fmla="*/ 2 h 187"/>
                <a:gd name="T12" fmla="*/ 3 w 83"/>
                <a:gd name="T13" fmla="*/ 5 h 187"/>
                <a:gd name="T14" fmla="*/ 0 w 83"/>
                <a:gd name="T15" fmla="*/ 11 h 187"/>
                <a:gd name="T16" fmla="*/ 0 w 83"/>
                <a:gd name="T17" fmla="*/ 17 h 187"/>
                <a:gd name="T18" fmla="*/ 5 w 83"/>
                <a:gd name="T19" fmla="*/ 42 h 187"/>
                <a:gd name="T20" fmla="*/ 15 w 83"/>
                <a:gd name="T21" fmla="*/ 71 h 187"/>
                <a:gd name="T22" fmla="*/ 27 w 83"/>
                <a:gd name="T23" fmla="*/ 100 h 187"/>
                <a:gd name="T24" fmla="*/ 41 w 83"/>
                <a:gd name="T25" fmla="*/ 127 h 187"/>
                <a:gd name="T26" fmla="*/ 55 w 83"/>
                <a:gd name="T27" fmla="*/ 151 h 187"/>
                <a:gd name="T28" fmla="*/ 68 w 83"/>
                <a:gd name="T29" fmla="*/ 171 h 187"/>
                <a:gd name="T30" fmla="*/ 77 w 83"/>
                <a:gd name="T31" fmla="*/ 184 h 187"/>
                <a:gd name="T32" fmla="*/ 83 w 83"/>
                <a:gd name="T33" fmla="*/ 187 h 187"/>
                <a:gd name="T34" fmla="*/ 80 w 83"/>
                <a:gd name="T35" fmla="*/ 174 h 187"/>
                <a:gd name="T36" fmla="*/ 75 w 83"/>
                <a:gd name="T37" fmla="*/ 158 h 187"/>
                <a:gd name="T38" fmla="*/ 68 w 83"/>
                <a:gd name="T39" fmla="*/ 138 h 187"/>
                <a:gd name="T40" fmla="*/ 59 w 83"/>
                <a:gd name="T41" fmla="*/ 113 h 187"/>
                <a:gd name="T42" fmla="*/ 51 w 83"/>
                <a:gd name="T43" fmla="*/ 88 h 187"/>
                <a:gd name="T44" fmla="*/ 43 w 83"/>
                <a:gd name="T45" fmla="*/ 63 h 187"/>
                <a:gd name="T46" fmla="*/ 36 w 83"/>
                <a:gd name="T47" fmla="*/ 38 h 187"/>
                <a:gd name="T48" fmla="*/ 31 w 83"/>
                <a:gd name="T49" fmla="*/ 14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9" name="Freeform 1011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22 w 44"/>
                <a:gd name="T1" fmla="*/ 10 h 94"/>
                <a:gd name="T2" fmla="*/ 21 w 44"/>
                <a:gd name="T3" fmla="*/ 6 h 94"/>
                <a:gd name="T4" fmla="*/ 18 w 44"/>
                <a:gd name="T5" fmla="*/ 2 h 94"/>
                <a:gd name="T6" fmla="*/ 14 w 44"/>
                <a:gd name="T7" fmla="*/ 0 h 94"/>
                <a:gd name="T8" fmla="*/ 10 w 44"/>
                <a:gd name="T9" fmla="*/ 0 h 94"/>
                <a:gd name="T10" fmla="*/ 6 w 44"/>
                <a:gd name="T11" fmla="*/ 1 h 94"/>
                <a:gd name="T12" fmla="*/ 3 w 44"/>
                <a:gd name="T13" fmla="*/ 3 h 94"/>
                <a:gd name="T14" fmla="*/ 0 w 44"/>
                <a:gd name="T15" fmla="*/ 7 h 94"/>
                <a:gd name="T16" fmla="*/ 0 w 44"/>
                <a:gd name="T17" fmla="*/ 11 h 94"/>
                <a:gd name="T18" fmla="*/ 0 w 44"/>
                <a:gd name="T19" fmla="*/ 24 h 94"/>
                <a:gd name="T20" fmla="*/ 4 w 44"/>
                <a:gd name="T21" fmla="*/ 38 h 94"/>
                <a:gd name="T22" fmla="*/ 8 w 44"/>
                <a:gd name="T23" fmla="*/ 52 h 94"/>
                <a:gd name="T24" fmla="*/ 14 w 44"/>
                <a:gd name="T25" fmla="*/ 65 h 94"/>
                <a:gd name="T26" fmla="*/ 21 w 44"/>
                <a:gd name="T27" fmla="*/ 78 h 94"/>
                <a:gd name="T28" fmla="*/ 28 w 44"/>
                <a:gd name="T29" fmla="*/ 87 h 94"/>
                <a:gd name="T30" fmla="*/ 37 w 44"/>
                <a:gd name="T31" fmla="*/ 93 h 94"/>
                <a:gd name="T32" fmla="*/ 42 w 44"/>
                <a:gd name="T33" fmla="*/ 94 h 94"/>
                <a:gd name="T34" fmla="*/ 44 w 44"/>
                <a:gd name="T35" fmla="*/ 76 h 94"/>
                <a:gd name="T36" fmla="*/ 38 w 44"/>
                <a:gd name="T37" fmla="*/ 54 h 94"/>
                <a:gd name="T38" fmla="*/ 31 w 44"/>
                <a:gd name="T39" fmla="*/ 32 h 94"/>
                <a:gd name="T40" fmla="*/ 22 w 44"/>
                <a:gd name="T41" fmla="*/ 1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0" name="Freeform 1012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20 w 38"/>
                <a:gd name="T1" fmla="*/ 7 h 54"/>
                <a:gd name="T2" fmla="*/ 20 w 38"/>
                <a:gd name="T3" fmla="*/ 8 h 54"/>
                <a:gd name="T4" fmla="*/ 20 w 38"/>
                <a:gd name="T5" fmla="*/ 8 h 54"/>
                <a:gd name="T6" fmla="*/ 20 w 38"/>
                <a:gd name="T7" fmla="*/ 8 h 54"/>
                <a:gd name="T8" fmla="*/ 20 w 38"/>
                <a:gd name="T9" fmla="*/ 8 h 54"/>
                <a:gd name="T10" fmla="*/ 19 w 38"/>
                <a:gd name="T11" fmla="*/ 4 h 54"/>
                <a:gd name="T12" fmla="*/ 15 w 38"/>
                <a:gd name="T13" fmla="*/ 1 h 54"/>
                <a:gd name="T14" fmla="*/ 12 w 38"/>
                <a:gd name="T15" fmla="*/ 0 h 54"/>
                <a:gd name="T16" fmla="*/ 7 w 38"/>
                <a:gd name="T17" fmla="*/ 0 h 54"/>
                <a:gd name="T18" fmla="*/ 4 w 38"/>
                <a:gd name="T19" fmla="*/ 1 h 54"/>
                <a:gd name="T20" fmla="*/ 1 w 38"/>
                <a:gd name="T21" fmla="*/ 4 h 54"/>
                <a:gd name="T22" fmla="*/ 0 w 38"/>
                <a:gd name="T23" fmla="*/ 8 h 54"/>
                <a:gd name="T24" fmla="*/ 0 w 38"/>
                <a:gd name="T25" fmla="*/ 11 h 54"/>
                <a:gd name="T26" fmla="*/ 1 w 38"/>
                <a:gd name="T27" fmla="*/ 17 h 54"/>
                <a:gd name="T28" fmla="*/ 4 w 38"/>
                <a:gd name="T29" fmla="*/ 24 h 54"/>
                <a:gd name="T30" fmla="*/ 8 w 38"/>
                <a:gd name="T31" fmla="*/ 32 h 54"/>
                <a:gd name="T32" fmla="*/ 14 w 38"/>
                <a:gd name="T33" fmla="*/ 39 h 54"/>
                <a:gd name="T34" fmla="*/ 20 w 38"/>
                <a:gd name="T35" fmla="*/ 46 h 54"/>
                <a:gd name="T36" fmla="*/ 27 w 38"/>
                <a:gd name="T37" fmla="*/ 50 h 54"/>
                <a:gd name="T38" fmla="*/ 33 w 38"/>
                <a:gd name="T39" fmla="*/ 54 h 54"/>
                <a:gd name="T40" fmla="*/ 38 w 38"/>
                <a:gd name="T41" fmla="*/ 54 h 54"/>
                <a:gd name="T42" fmla="*/ 36 w 38"/>
                <a:gd name="T43" fmla="*/ 42 h 54"/>
                <a:gd name="T44" fmla="*/ 32 w 38"/>
                <a:gd name="T45" fmla="*/ 29 h 54"/>
                <a:gd name="T46" fmla="*/ 25 w 38"/>
                <a:gd name="T47" fmla="*/ 16 h 54"/>
                <a:gd name="T48" fmla="*/ 20 w 38"/>
                <a:gd name="T49" fmla="*/ 7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1" name="Freeform 1013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41 w 52"/>
                <a:gd name="T1" fmla="*/ 27 h 36"/>
                <a:gd name="T2" fmla="*/ 46 w 52"/>
                <a:gd name="T3" fmla="*/ 24 h 36"/>
                <a:gd name="T4" fmla="*/ 51 w 52"/>
                <a:gd name="T5" fmla="*/ 21 h 36"/>
                <a:gd name="T6" fmla="*/ 52 w 52"/>
                <a:gd name="T7" fmla="*/ 16 h 36"/>
                <a:gd name="T8" fmla="*/ 52 w 52"/>
                <a:gd name="T9" fmla="*/ 12 h 36"/>
                <a:gd name="T10" fmla="*/ 50 w 52"/>
                <a:gd name="T11" fmla="*/ 6 h 36"/>
                <a:gd name="T12" fmla="*/ 46 w 52"/>
                <a:gd name="T13" fmla="*/ 2 h 36"/>
                <a:gd name="T14" fmla="*/ 41 w 52"/>
                <a:gd name="T15" fmla="*/ 0 h 36"/>
                <a:gd name="T16" fmla="*/ 36 w 52"/>
                <a:gd name="T17" fmla="*/ 0 h 36"/>
                <a:gd name="T18" fmla="*/ 33 w 52"/>
                <a:gd name="T19" fmla="*/ 0 h 36"/>
                <a:gd name="T20" fmla="*/ 29 w 52"/>
                <a:gd name="T21" fmla="*/ 1 h 36"/>
                <a:gd name="T22" fmla="*/ 21 w 52"/>
                <a:gd name="T23" fmla="*/ 4 h 36"/>
                <a:gd name="T24" fmla="*/ 13 w 52"/>
                <a:gd name="T25" fmla="*/ 8 h 36"/>
                <a:gd name="T26" fmla="*/ 6 w 52"/>
                <a:gd name="T27" fmla="*/ 15 h 36"/>
                <a:gd name="T28" fmla="*/ 3 w 52"/>
                <a:gd name="T29" fmla="*/ 22 h 36"/>
                <a:gd name="T30" fmla="*/ 0 w 52"/>
                <a:gd name="T31" fmla="*/ 29 h 36"/>
                <a:gd name="T32" fmla="*/ 0 w 52"/>
                <a:gd name="T33" fmla="*/ 31 h 36"/>
                <a:gd name="T34" fmla="*/ 4 w 52"/>
                <a:gd name="T35" fmla="*/ 33 h 36"/>
                <a:gd name="T36" fmla="*/ 9 w 52"/>
                <a:gd name="T37" fmla="*/ 36 h 36"/>
                <a:gd name="T38" fmla="*/ 13 w 52"/>
                <a:gd name="T39" fmla="*/ 36 h 36"/>
                <a:gd name="T40" fmla="*/ 18 w 52"/>
                <a:gd name="T41" fmla="*/ 36 h 36"/>
                <a:gd name="T42" fmla="*/ 24 w 52"/>
                <a:gd name="T43" fmla="*/ 33 h 36"/>
                <a:gd name="T44" fmla="*/ 30 w 52"/>
                <a:gd name="T45" fmla="*/ 32 h 36"/>
                <a:gd name="T46" fmla="*/ 36 w 52"/>
                <a:gd name="T47" fmla="*/ 30 h 36"/>
                <a:gd name="T48" fmla="*/ 41 w 52"/>
                <a:gd name="T49" fmla="*/ 27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2" name="Freeform 1014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73 w 198"/>
                <a:gd name="T1" fmla="*/ 36 h 236"/>
                <a:gd name="T2" fmla="*/ 58 w 198"/>
                <a:gd name="T3" fmla="*/ 46 h 236"/>
                <a:gd name="T4" fmla="*/ 46 w 198"/>
                <a:gd name="T5" fmla="*/ 58 h 236"/>
                <a:gd name="T6" fmla="*/ 33 w 198"/>
                <a:gd name="T7" fmla="*/ 72 h 236"/>
                <a:gd name="T8" fmla="*/ 22 w 198"/>
                <a:gd name="T9" fmla="*/ 85 h 236"/>
                <a:gd name="T10" fmla="*/ 14 w 198"/>
                <a:gd name="T11" fmla="*/ 100 h 236"/>
                <a:gd name="T12" fmla="*/ 7 w 198"/>
                <a:gd name="T13" fmla="*/ 115 h 236"/>
                <a:gd name="T14" fmla="*/ 2 w 198"/>
                <a:gd name="T15" fmla="*/ 130 h 236"/>
                <a:gd name="T16" fmla="*/ 0 w 198"/>
                <a:gd name="T17" fmla="*/ 146 h 236"/>
                <a:gd name="T18" fmla="*/ 2 w 198"/>
                <a:gd name="T19" fmla="*/ 170 h 236"/>
                <a:gd name="T20" fmla="*/ 12 w 198"/>
                <a:gd name="T21" fmla="*/ 190 h 236"/>
                <a:gd name="T22" fmla="*/ 26 w 198"/>
                <a:gd name="T23" fmla="*/ 207 h 236"/>
                <a:gd name="T24" fmla="*/ 43 w 198"/>
                <a:gd name="T25" fmla="*/ 220 h 236"/>
                <a:gd name="T26" fmla="*/ 64 w 198"/>
                <a:gd name="T27" fmla="*/ 229 h 236"/>
                <a:gd name="T28" fmla="*/ 88 w 198"/>
                <a:gd name="T29" fmla="*/ 235 h 236"/>
                <a:gd name="T30" fmla="*/ 110 w 198"/>
                <a:gd name="T31" fmla="*/ 236 h 236"/>
                <a:gd name="T32" fmla="*/ 132 w 198"/>
                <a:gd name="T33" fmla="*/ 232 h 236"/>
                <a:gd name="T34" fmla="*/ 137 w 198"/>
                <a:gd name="T35" fmla="*/ 232 h 236"/>
                <a:gd name="T36" fmla="*/ 142 w 198"/>
                <a:gd name="T37" fmla="*/ 230 h 236"/>
                <a:gd name="T38" fmla="*/ 145 w 198"/>
                <a:gd name="T39" fmla="*/ 226 h 236"/>
                <a:gd name="T40" fmla="*/ 146 w 198"/>
                <a:gd name="T41" fmla="*/ 221 h 236"/>
                <a:gd name="T42" fmla="*/ 145 w 198"/>
                <a:gd name="T43" fmla="*/ 219 h 236"/>
                <a:gd name="T44" fmla="*/ 142 w 198"/>
                <a:gd name="T45" fmla="*/ 219 h 236"/>
                <a:gd name="T46" fmla="*/ 137 w 198"/>
                <a:gd name="T47" fmla="*/ 217 h 236"/>
                <a:gd name="T48" fmla="*/ 131 w 198"/>
                <a:gd name="T49" fmla="*/ 217 h 236"/>
                <a:gd name="T50" fmla="*/ 124 w 198"/>
                <a:gd name="T51" fmla="*/ 217 h 236"/>
                <a:gd name="T52" fmla="*/ 118 w 198"/>
                <a:gd name="T53" fmla="*/ 217 h 236"/>
                <a:gd name="T54" fmla="*/ 112 w 198"/>
                <a:gd name="T55" fmla="*/ 217 h 236"/>
                <a:gd name="T56" fmla="*/ 109 w 198"/>
                <a:gd name="T57" fmla="*/ 217 h 236"/>
                <a:gd name="T58" fmla="*/ 97 w 198"/>
                <a:gd name="T59" fmla="*/ 216 h 236"/>
                <a:gd name="T60" fmla="*/ 87 w 198"/>
                <a:gd name="T61" fmla="*/ 215 h 236"/>
                <a:gd name="T62" fmla="*/ 75 w 198"/>
                <a:gd name="T63" fmla="*/ 214 h 236"/>
                <a:gd name="T64" fmla="*/ 63 w 198"/>
                <a:gd name="T65" fmla="*/ 211 h 236"/>
                <a:gd name="T66" fmla="*/ 51 w 198"/>
                <a:gd name="T67" fmla="*/ 207 h 236"/>
                <a:gd name="T68" fmla="*/ 40 w 198"/>
                <a:gd name="T69" fmla="*/ 199 h 236"/>
                <a:gd name="T70" fmla="*/ 29 w 198"/>
                <a:gd name="T71" fmla="*/ 189 h 236"/>
                <a:gd name="T72" fmla="*/ 17 w 198"/>
                <a:gd name="T73" fmla="*/ 174 h 236"/>
                <a:gd name="T74" fmla="*/ 15 w 198"/>
                <a:gd name="T75" fmla="*/ 157 h 236"/>
                <a:gd name="T76" fmla="*/ 16 w 198"/>
                <a:gd name="T77" fmla="*/ 141 h 236"/>
                <a:gd name="T78" fmla="*/ 21 w 198"/>
                <a:gd name="T79" fmla="*/ 124 h 236"/>
                <a:gd name="T80" fmla="*/ 28 w 198"/>
                <a:gd name="T81" fmla="*/ 109 h 236"/>
                <a:gd name="T82" fmla="*/ 39 w 198"/>
                <a:gd name="T83" fmla="*/ 96 h 236"/>
                <a:gd name="T84" fmla="*/ 50 w 198"/>
                <a:gd name="T85" fmla="*/ 82 h 236"/>
                <a:gd name="T86" fmla="*/ 63 w 198"/>
                <a:gd name="T87" fmla="*/ 70 h 236"/>
                <a:gd name="T88" fmla="*/ 78 w 198"/>
                <a:gd name="T89" fmla="*/ 59 h 236"/>
                <a:gd name="T90" fmla="*/ 94 w 198"/>
                <a:gd name="T91" fmla="*/ 49 h 236"/>
                <a:gd name="T92" fmla="*/ 110 w 198"/>
                <a:gd name="T93" fmla="*/ 39 h 236"/>
                <a:gd name="T94" fmla="*/ 126 w 198"/>
                <a:gd name="T95" fmla="*/ 31 h 236"/>
                <a:gd name="T96" fmla="*/ 142 w 198"/>
                <a:gd name="T97" fmla="*/ 24 h 236"/>
                <a:gd name="T98" fmla="*/ 158 w 198"/>
                <a:gd name="T99" fmla="*/ 19 h 236"/>
                <a:gd name="T100" fmla="*/ 172 w 198"/>
                <a:gd name="T101" fmla="*/ 13 h 236"/>
                <a:gd name="T102" fmla="*/ 186 w 198"/>
                <a:gd name="T103" fmla="*/ 10 h 236"/>
                <a:gd name="T104" fmla="*/ 198 w 198"/>
                <a:gd name="T105" fmla="*/ 7 h 236"/>
                <a:gd name="T106" fmla="*/ 190 w 198"/>
                <a:gd name="T107" fmla="*/ 3 h 236"/>
                <a:gd name="T108" fmla="*/ 177 w 198"/>
                <a:gd name="T109" fmla="*/ 0 h 236"/>
                <a:gd name="T110" fmla="*/ 162 w 198"/>
                <a:gd name="T111" fmla="*/ 3 h 236"/>
                <a:gd name="T112" fmla="*/ 144 w 198"/>
                <a:gd name="T113" fmla="*/ 6 h 236"/>
                <a:gd name="T114" fmla="*/ 124 w 198"/>
                <a:gd name="T115" fmla="*/ 12 h 236"/>
                <a:gd name="T116" fmla="*/ 105 w 198"/>
                <a:gd name="T117" fmla="*/ 19 h 236"/>
                <a:gd name="T118" fmla="*/ 88 w 198"/>
                <a:gd name="T119" fmla="*/ 28 h 236"/>
                <a:gd name="T120" fmla="*/ 73 w 198"/>
                <a:gd name="T121" fmla="*/ 36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" name="Freeform 1015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08 w 128"/>
                <a:gd name="T1" fmla="*/ 61 h 183"/>
                <a:gd name="T2" fmla="*/ 111 w 128"/>
                <a:gd name="T3" fmla="*/ 80 h 183"/>
                <a:gd name="T4" fmla="*/ 109 w 128"/>
                <a:gd name="T5" fmla="*/ 97 h 183"/>
                <a:gd name="T6" fmla="*/ 101 w 128"/>
                <a:gd name="T7" fmla="*/ 110 h 183"/>
                <a:gd name="T8" fmla="*/ 89 w 128"/>
                <a:gd name="T9" fmla="*/ 123 h 183"/>
                <a:gd name="T10" fmla="*/ 75 w 128"/>
                <a:gd name="T11" fmla="*/ 134 h 183"/>
                <a:gd name="T12" fmla="*/ 60 w 128"/>
                <a:gd name="T13" fmla="*/ 145 h 183"/>
                <a:gd name="T14" fmla="*/ 43 w 128"/>
                <a:gd name="T15" fmla="*/ 156 h 183"/>
                <a:gd name="T16" fmla="*/ 29 w 128"/>
                <a:gd name="T17" fmla="*/ 167 h 183"/>
                <a:gd name="T18" fmla="*/ 27 w 128"/>
                <a:gd name="T19" fmla="*/ 170 h 183"/>
                <a:gd name="T20" fmla="*/ 26 w 128"/>
                <a:gd name="T21" fmla="*/ 172 h 183"/>
                <a:gd name="T22" fmla="*/ 26 w 128"/>
                <a:gd name="T23" fmla="*/ 176 h 183"/>
                <a:gd name="T24" fmla="*/ 28 w 128"/>
                <a:gd name="T25" fmla="*/ 179 h 183"/>
                <a:gd name="T26" fmla="*/ 30 w 128"/>
                <a:gd name="T27" fmla="*/ 182 h 183"/>
                <a:gd name="T28" fmla="*/ 34 w 128"/>
                <a:gd name="T29" fmla="*/ 183 h 183"/>
                <a:gd name="T30" fmla="*/ 37 w 128"/>
                <a:gd name="T31" fmla="*/ 183 h 183"/>
                <a:gd name="T32" fmla="*/ 41 w 128"/>
                <a:gd name="T33" fmla="*/ 182 h 183"/>
                <a:gd name="T34" fmla="*/ 58 w 128"/>
                <a:gd name="T35" fmla="*/ 171 h 183"/>
                <a:gd name="T36" fmla="*/ 76 w 128"/>
                <a:gd name="T37" fmla="*/ 160 h 183"/>
                <a:gd name="T38" fmla="*/ 92 w 128"/>
                <a:gd name="T39" fmla="*/ 147 h 183"/>
                <a:gd name="T40" fmla="*/ 108 w 128"/>
                <a:gd name="T41" fmla="*/ 132 h 183"/>
                <a:gd name="T42" fmla="*/ 118 w 128"/>
                <a:gd name="T43" fmla="*/ 116 h 183"/>
                <a:gd name="T44" fmla="*/ 125 w 128"/>
                <a:gd name="T45" fmla="*/ 98 h 183"/>
                <a:gd name="T46" fmla="*/ 128 w 128"/>
                <a:gd name="T47" fmla="*/ 78 h 183"/>
                <a:gd name="T48" fmla="*/ 123 w 128"/>
                <a:gd name="T49" fmla="*/ 58 h 183"/>
                <a:gd name="T50" fmla="*/ 112 w 128"/>
                <a:gd name="T51" fmla="*/ 41 h 183"/>
                <a:gd name="T52" fmla="*/ 98 w 128"/>
                <a:gd name="T53" fmla="*/ 28 h 183"/>
                <a:gd name="T54" fmla="*/ 80 w 128"/>
                <a:gd name="T55" fmla="*/ 16 h 183"/>
                <a:gd name="T56" fmla="*/ 61 w 128"/>
                <a:gd name="T57" fmla="*/ 8 h 183"/>
                <a:gd name="T58" fmla="*/ 41 w 128"/>
                <a:gd name="T59" fmla="*/ 2 h 183"/>
                <a:gd name="T60" fmla="*/ 23 w 128"/>
                <a:gd name="T61" fmla="*/ 0 h 183"/>
                <a:gd name="T62" fmla="*/ 9 w 128"/>
                <a:gd name="T63" fmla="*/ 1 h 183"/>
                <a:gd name="T64" fmla="*/ 0 w 128"/>
                <a:gd name="T65" fmla="*/ 6 h 183"/>
                <a:gd name="T66" fmla="*/ 16 w 128"/>
                <a:gd name="T67" fmla="*/ 10 h 183"/>
                <a:gd name="T68" fmla="*/ 33 w 128"/>
                <a:gd name="T69" fmla="*/ 14 h 183"/>
                <a:gd name="T70" fmla="*/ 48 w 128"/>
                <a:gd name="T71" fmla="*/ 17 h 183"/>
                <a:gd name="T72" fmla="*/ 63 w 128"/>
                <a:gd name="T73" fmla="*/ 22 h 183"/>
                <a:gd name="T74" fmla="*/ 77 w 128"/>
                <a:gd name="T75" fmla="*/ 28 h 183"/>
                <a:gd name="T76" fmla="*/ 90 w 128"/>
                <a:gd name="T77" fmla="*/ 36 h 183"/>
                <a:gd name="T78" fmla="*/ 101 w 128"/>
                <a:gd name="T79" fmla="*/ 46 h 183"/>
                <a:gd name="T80" fmla="*/ 108 w 128"/>
                <a:gd name="T81" fmla="*/ 61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" name="Freeform 1016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101 w 323"/>
                <a:gd name="T1" fmla="*/ 70 h 379"/>
                <a:gd name="T2" fmla="*/ 54 w 323"/>
                <a:gd name="T3" fmla="*/ 115 h 379"/>
                <a:gd name="T4" fmla="*/ 18 w 323"/>
                <a:gd name="T5" fmla="*/ 167 h 379"/>
                <a:gd name="T6" fmla="*/ 0 w 323"/>
                <a:gd name="T7" fmla="*/ 227 h 379"/>
                <a:gd name="T8" fmla="*/ 4 w 323"/>
                <a:gd name="T9" fmla="*/ 267 h 379"/>
                <a:gd name="T10" fmla="*/ 11 w 323"/>
                <a:gd name="T11" fmla="*/ 283 h 379"/>
                <a:gd name="T12" fmla="*/ 21 w 323"/>
                <a:gd name="T13" fmla="*/ 298 h 379"/>
                <a:gd name="T14" fmla="*/ 34 w 323"/>
                <a:gd name="T15" fmla="*/ 311 h 379"/>
                <a:gd name="T16" fmla="*/ 57 w 323"/>
                <a:gd name="T17" fmla="*/ 325 h 379"/>
                <a:gd name="T18" fmla="*/ 87 w 323"/>
                <a:gd name="T19" fmla="*/ 340 h 379"/>
                <a:gd name="T20" fmla="*/ 120 w 323"/>
                <a:gd name="T21" fmla="*/ 351 h 379"/>
                <a:gd name="T22" fmla="*/ 153 w 323"/>
                <a:gd name="T23" fmla="*/ 360 h 379"/>
                <a:gd name="T24" fmla="*/ 187 w 323"/>
                <a:gd name="T25" fmla="*/ 367 h 379"/>
                <a:gd name="T26" fmla="*/ 221 w 323"/>
                <a:gd name="T27" fmla="*/ 372 h 379"/>
                <a:gd name="T28" fmla="*/ 256 w 323"/>
                <a:gd name="T29" fmla="*/ 375 h 379"/>
                <a:gd name="T30" fmla="*/ 290 w 323"/>
                <a:gd name="T31" fmla="*/ 378 h 379"/>
                <a:gd name="T32" fmla="*/ 312 w 323"/>
                <a:gd name="T33" fmla="*/ 379 h 379"/>
                <a:gd name="T34" fmla="*/ 320 w 323"/>
                <a:gd name="T35" fmla="*/ 372 h 379"/>
                <a:gd name="T36" fmla="*/ 323 w 323"/>
                <a:gd name="T37" fmla="*/ 360 h 379"/>
                <a:gd name="T38" fmla="*/ 316 w 323"/>
                <a:gd name="T39" fmla="*/ 352 h 379"/>
                <a:gd name="T40" fmla="*/ 295 w 323"/>
                <a:gd name="T41" fmla="*/ 351 h 379"/>
                <a:gd name="T42" fmla="*/ 263 w 323"/>
                <a:gd name="T43" fmla="*/ 350 h 379"/>
                <a:gd name="T44" fmla="*/ 231 w 323"/>
                <a:gd name="T45" fmla="*/ 348 h 379"/>
                <a:gd name="T46" fmla="*/ 200 w 323"/>
                <a:gd name="T47" fmla="*/ 343 h 379"/>
                <a:gd name="T48" fmla="*/ 168 w 323"/>
                <a:gd name="T49" fmla="*/ 337 h 379"/>
                <a:gd name="T50" fmla="*/ 136 w 323"/>
                <a:gd name="T51" fmla="*/ 329 h 379"/>
                <a:gd name="T52" fmla="*/ 106 w 323"/>
                <a:gd name="T53" fmla="*/ 320 h 379"/>
                <a:gd name="T54" fmla="*/ 76 w 323"/>
                <a:gd name="T55" fmla="*/ 306 h 379"/>
                <a:gd name="T56" fmla="*/ 51 w 323"/>
                <a:gd name="T57" fmla="*/ 291 h 379"/>
                <a:gd name="T58" fmla="*/ 35 w 323"/>
                <a:gd name="T59" fmla="*/ 269 h 379"/>
                <a:gd name="T60" fmla="*/ 31 w 323"/>
                <a:gd name="T61" fmla="*/ 239 h 379"/>
                <a:gd name="T62" fmla="*/ 38 w 323"/>
                <a:gd name="T63" fmla="*/ 197 h 379"/>
                <a:gd name="T64" fmla="*/ 51 w 323"/>
                <a:gd name="T65" fmla="*/ 165 h 379"/>
                <a:gd name="T66" fmla="*/ 68 w 323"/>
                <a:gd name="T67" fmla="*/ 136 h 379"/>
                <a:gd name="T68" fmla="*/ 89 w 323"/>
                <a:gd name="T69" fmla="*/ 111 h 379"/>
                <a:gd name="T70" fmla="*/ 114 w 323"/>
                <a:gd name="T71" fmla="*/ 88 h 379"/>
                <a:gd name="T72" fmla="*/ 144 w 323"/>
                <a:gd name="T73" fmla="*/ 64 h 379"/>
                <a:gd name="T74" fmla="*/ 181 w 323"/>
                <a:gd name="T75" fmla="*/ 41 h 379"/>
                <a:gd name="T76" fmla="*/ 219 w 323"/>
                <a:gd name="T77" fmla="*/ 22 h 379"/>
                <a:gd name="T78" fmla="*/ 253 w 323"/>
                <a:gd name="T79" fmla="*/ 7 h 379"/>
                <a:gd name="T80" fmla="*/ 255 w 323"/>
                <a:gd name="T81" fmla="*/ 0 h 379"/>
                <a:gd name="T82" fmla="*/ 221 w 323"/>
                <a:gd name="T83" fmla="*/ 5 h 379"/>
                <a:gd name="T84" fmla="*/ 181 w 323"/>
                <a:gd name="T85" fmla="*/ 19 h 379"/>
                <a:gd name="T86" fmla="*/ 142 w 323"/>
                <a:gd name="T87" fmla="*/ 39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" name="Freeform 1017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235 w 282"/>
                <a:gd name="T1" fmla="*/ 78 h 253"/>
                <a:gd name="T2" fmla="*/ 248 w 282"/>
                <a:gd name="T3" fmla="*/ 92 h 253"/>
                <a:gd name="T4" fmla="*/ 255 w 282"/>
                <a:gd name="T5" fmla="*/ 108 h 253"/>
                <a:gd name="T6" fmla="*/ 259 w 282"/>
                <a:gd name="T7" fmla="*/ 125 h 253"/>
                <a:gd name="T8" fmla="*/ 259 w 282"/>
                <a:gd name="T9" fmla="*/ 144 h 253"/>
                <a:gd name="T10" fmla="*/ 257 w 282"/>
                <a:gd name="T11" fmla="*/ 159 h 253"/>
                <a:gd name="T12" fmla="*/ 252 w 282"/>
                <a:gd name="T13" fmla="*/ 171 h 253"/>
                <a:gd name="T14" fmla="*/ 244 w 282"/>
                <a:gd name="T15" fmla="*/ 184 h 253"/>
                <a:gd name="T16" fmla="*/ 236 w 282"/>
                <a:gd name="T17" fmla="*/ 194 h 253"/>
                <a:gd name="T18" fmla="*/ 225 w 282"/>
                <a:gd name="T19" fmla="*/ 206 h 253"/>
                <a:gd name="T20" fmla="*/ 215 w 282"/>
                <a:gd name="T21" fmla="*/ 215 h 253"/>
                <a:gd name="T22" fmla="*/ 204 w 282"/>
                <a:gd name="T23" fmla="*/ 225 h 253"/>
                <a:gd name="T24" fmla="*/ 194 w 282"/>
                <a:gd name="T25" fmla="*/ 236 h 253"/>
                <a:gd name="T26" fmla="*/ 191 w 282"/>
                <a:gd name="T27" fmla="*/ 239 h 253"/>
                <a:gd name="T28" fmla="*/ 190 w 282"/>
                <a:gd name="T29" fmla="*/ 242 h 253"/>
                <a:gd name="T30" fmla="*/ 191 w 282"/>
                <a:gd name="T31" fmla="*/ 246 h 253"/>
                <a:gd name="T32" fmla="*/ 194 w 282"/>
                <a:gd name="T33" fmla="*/ 249 h 253"/>
                <a:gd name="T34" fmla="*/ 197 w 282"/>
                <a:gd name="T35" fmla="*/ 252 h 253"/>
                <a:gd name="T36" fmla="*/ 201 w 282"/>
                <a:gd name="T37" fmla="*/ 253 h 253"/>
                <a:gd name="T38" fmla="*/ 205 w 282"/>
                <a:gd name="T39" fmla="*/ 252 h 253"/>
                <a:gd name="T40" fmla="*/ 209 w 282"/>
                <a:gd name="T41" fmla="*/ 249 h 253"/>
                <a:gd name="T42" fmla="*/ 232 w 282"/>
                <a:gd name="T43" fmla="*/ 234 h 253"/>
                <a:gd name="T44" fmla="*/ 251 w 282"/>
                <a:gd name="T45" fmla="*/ 215 h 253"/>
                <a:gd name="T46" fmla="*/ 267 w 282"/>
                <a:gd name="T47" fmla="*/ 192 h 253"/>
                <a:gd name="T48" fmla="*/ 278 w 282"/>
                <a:gd name="T49" fmla="*/ 168 h 253"/>
                <a:gd name="T50" fmla="*/ 282 w 282"/>
                <a:gd name="T51" fmla="*/ 141 h 253"/>
                <a:gd name="T52" fmla="*/ 279 w 282"/>
                <a:gd name="T53" fmla="*/ 116 h 253"/>
                <a:gd name="T54" fmla="*/ 270 w 282"/>
                <a:gd name="T55" fmla="*/ 92 h 253"/>
                <a:gd name="T56" fmla="*/ 251 w 282"/>
                <a:gd name="T57" fmla="*/ 70 h 253"/>
                <a:gd name="T58" fmla="*/ 237 w 282"/>
                <a:gd name="T59" fmla="*/ 59 h 253"/>
                <a:gd name="T60" fmla="*/ 221 w 282"/>
                <a:gd name="T61" fmla="*/ 48 h 253"/>
                <a:gd name="T62" fmla="*/ 202 w 282"/>
                <a:gd name="T63" fmla="*/ 39 h 253"/>
                <a:gd name="T64" fmla="*/ 183 w 282"/>
                <a:gd name="T65" fmla="*/ 31 h 253"/>
                <a:gd name="T66" fmla="*/ 163 w 282"/>
                <a:gd name="T67" fmla="*/ 24 h 253"/>
                <a:gd name="T68" fmla="*/ 142 w 282"/>
                <a:gd name="T69" fmla="*/ 18 h 253"/>
                <a:gd name="T70" fmla="*/ 122 w 282"/>
                <a:gd name="T71" fmla="*/ 13 h 253"/>
                <a:gd name="T72" fmla="*/ 101 w 282"/>
                <a:gd name="T73" fmla="*/ 8 h 253"/>
                <a:gd name="T74" fmla="*/ 82 w 282"/>
                <a:gd name="T75" fmla="*/ 5 h 253"/>
                <a:gd name="T76" fmla="*/ 63 w 282"/>
                <a:gd name="T77" fmla="*/ 2 h 253"/>
                <a:gd name="T78" fmla="*/ 47 w 282"/>
                <a:gd name="T79" fmla="*/ 0 h 253"/>
                <a:gd name="T80" fmla="*/ 32 w 282"/>
                <a:gd name="T81" fmla="*/ 0 h 253"/>
                <a:gd name="T82" fmla="*/ 19 w 282"/>
                <a:gd name="T83" fmla="*/ 0 h 253"/>
                <a:gd name="T84" fmla="*/ 10 w 282"/>
                <a:gd name="T85" fmla="*/ 1 h 253"/>
                <a:gd name="T86" fmla="*/ 4 w 282"/>
                <a:gd name="T87" fmla="*/ 4 h 253"/>
                <a:gd name="T88" fmla="*/ 0 w 282"/>
                <a:gd name="T89" fmla="*/ 6 h 253"/>
                <a:gd name="T90" fmla="*/ 12 w 282"/>
                <a:gd name="T91" fmla="*/ 8 h 253"/>
                <a:gd name="T92" fmla="*/ 25 w 282"/>
                <a:gd name="T93" fmla="*/ 9 h 253"/>
                <a:gd name="T94" fmla="*/ 38 w 282"/>
                <a:gd name="T95" fmla="*/ 12 h 253"/>
                <a:gd name="T96" fmla="*/ 52 w 282"/>
                <a:gd name="T97" fmla="*/ 14 h 253"/>
                <a:gd name="T98" fmla="*/ 67 w 282"/>
                <a:gd name="T99" fmla="*/ 16 h 253"/>
                <a:gd name="T100" fmla="*/ 82 w 282"/>
                <a:gd name="T101" fmla="*/ 18 h 253"/>
                <a:gd name="T102" fmla="*/ 97 w 282"/>
                <a:gd name="T103" fmla="*/ 22 h 253"/>
                <a:gd name="T104" fmla="*/ 114 w 282"/>
                <a:gd name="T105" fmla="*/ 25 h 253"/>
                <a:gd name="T106" fmla="*/ 129 w 282"/>
                <a:gd name="T107" fmla="*/ 30 h 253"/>
                <a:gd name="T108" fmla="*/ 146 w 282"/>
                <a:gd name="T109" fmla="*/ 35 h 253"/>
                <a:gd name="T110" fmla="*/ 162 w 282"/>
                <a:gd name="T111" fmla="*/ 40 h 253"/>
                <a:gd name="T112" fmla="*/ 177 w 282"/>
                <a:gd name="T113" fmla="*/ 46 h 253"/>
                <a:gd name="T114" fmla="*/ 192 w 282"/>
                <a:gd name="T115" fmla="*/ 53 h 253"/>
                <a:gd name="T116" fmla="*/ 208 w 282"/>
                <a:gd name="T117" fmla="*/ 60 h 253"/>
                <a:gd name="T118" fmla="*/ 222 w 282"/>
                <a:gd name="T119" fmla="*/ 69 h 253"/>
                <a:gd name="T120" fmla="*/ 235 w 282"/>
                <a:gd name="T121" fmla="*/ 78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" name="Freeform 1018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128 h 236"/>
                <a:gd name="T2" fmla="*/ 0 w 115"/>
                <a:gd name="T3" fmla="*/ 148 h 236"/>
                <a:gd name="T4" fmla="*/ 5 w 115"/>
                <a:gd name="T5" fmla="*/ 166 h 236"/>
                <a:gd name="T6" fmla="*/ 13 w 115"/>
                <a:gd name="T7" fmla="*/ 184 h 236"/>
                <a:gd name="T8" fmla="*/ 24 w 115"/>
                <a:gd name="T9" fmla="*/ 198 h 236"/>
                <a:gd name="T10" fmla="*/ 39 w 115"/>
                <a:gd name="T11" fmla="*/ 211 h 236"/>
                <a:gd name="T12" fmla="*/ 55 w 115"/>
                <a:gd name="T13" fmla="*/ 223 h 236"/>
                <a:gd name="T14" fmla="*/ 74 w 115"/>
                <a:gd name="T15" fmla="*/ 231 h 236"/>
                <a:gd name="T16" fmla="*/ 92 w 115"/>
                <a:gd name="T17" fmla="*/ 235 h 236"/>
                <a:gd name="T18" fmla="*/ 98 w 115"/>
                <a:gd name="T19" fmla="*/ 236 h 236"/>
                <a:gd name="T20" fmla="*/ 104 w 115"/>
                <a:gd name="T21" fmla="*/ 234 h 236"/>
                <a:gd name="T22" fmla="*/ 109 w 115"/>
                <a:gd name="T23" fmla="*/ 231 h 236"/>
                <a:gd name="T24" fmla="*/ 111 w 115"/>
                <a:gd name="T25" fmla="*/ 226 h 236"/>
                <a:gd name="T26" fmla="*/ 111 w 115"/>
                <a:gd name="T27" fmla="*/ 220 h 236"/>
                <a:gd name="T28" fmla="*/ 110 w 115"/>
                <a:gd name="T29" fmla="*/ 215 h 236"/>
                <a:gd name="T30" fmla="*/ 107 w 115"/>
                <a:gd name="T31" fmla="*/ 210 h 236"/>
                <a:gd name="T32" fmla="*/ 101 w 115"/>
                <a:gd name="T33" fmla="*/ 208 h 236"/>
                <a:gd name="T34" fmla="*/ 82 w 115"/>
                <a:gd name="T35" fmla="*/ 201 h 236"/>
                <a:gd name="T36" fmla="*/ 64 w 115"/>
                <a:gd name="T37" fmla="*/ 192 h 236"/>
                <a:gd name="T38" fmla="*/ 50 w 115"/>
                <a:gd name="T39" fmla="*/ 179 h 236"/>
                <a:gd name="T40" fmla="*/ 40 w 115"/>
                <a:gd name="T41" fmla="*/ 165 h 236"/>
                <a:gd name="T42" fmla="*/ 33 w 115"/>
                <a:gd name="T43" fmla="*/ 148 h 236"/>
                <a:gd name="T44" fmla="*/ 29 w 115"/>
                <a:gd name="T45" fmla="*/ 130 h 236"/>
                <a:gd name="T46" fmla="*/ 29 w 115"/>
                <a:gd name="T47" fmla="*/ 110 h 236"/>
                <a:gd name="T48" fmla="*/ 35 w 115"/>
                <a:gd name="T49" fmla="*/ 89 h 236"/>
                <a:gd name="T50" fmla="*/ 43 w 115"/>
                <a:gd name="T51" fmla="*/ 74 h 236"/>
                <a:gd name="T52" fmla="*/ 56 w 115"/>
                <a:gd name="T53" fmla="*/ 60 h 236"/>
                <a:gd name="T54" fmla="*/ 70 w 115"/>
                <a:gd name="T55" fmla="*/ 46 h 236"/>
                <a:gd name="T56" fmla="*/ 85 w 115"/>
                <a:gd name="T57" fmla="*/ 33 h 236"/>
                <a:gd name="T58" fmla="*/ 98 w 115"/>
                <a:gd name="T59" fmla="*/ 23 h 236"/>
                <a:gd name="T60" fmla="*/ 109 w 115"/>
                <a:gd name="T61" fmla="*/ 12 h 236"/>
                <a:gd name="T62" fmla="*/ 115 w 115"/>
                <a:gd name="T63" fmla="*/ 6 h 236"/>
                <a:gd name="T64" fmla="*/ 115 w 115"/>
                <a:gd name="T65" fmla="*/ 0 h 236"/>
                <a:gd name="T66" fmla="*/ 102 w 115"/>
                <a:gd name="T67" fmla="*/ 4 h 236"/>
                <a:gd name="T68" fmla="*/ 85 w 115"/>
                <a:gd name="T69" fmla="*/ 12 h 236"/>
                <a:gd name="T70" fmla="*/ 68 w 115"/>
                <a:gd name="T71" fmla="*/ 26 h 236"/>
                <a:gd name="T72" fmla="*/ 49 w 115"/>
                <a:gd name="T73" fmla="*/ 42 h 236"/>
                <a:gd name="T74" fmla="*/ 32 w 115"/>
                <a:gd name="T75" fmla="*/ 61 h 236"/>
                <a:gd name="T76" fmla="*/ 17 w 115"/>
                <a:gd name="T77" fmla="*/ 82 h 236"/>
                <a:gd name="T78" fmla="*/ 6 w 115"/>
                <a:gd name="T79" fmla="*/ 105 h 236"/>
                <a:gd name="T80" fmla="*/ 0 w 115"/>
                <a:gd name="T81" fmla="*/ 128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" name="Freeform 1019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208 w 245"/>
                <a:gd name="T1" fmla="*/ 124 h 310"/>
                <a:gd name="T2" fmla="*/ 220 w 245"/>
                <a:gd name="T3" fmla="*/ 144 h 310"/>
                <a:gd name="T4" fmla="*/ 226 w 245"/>
                <a:gd name="T5" fmla="*/ 164 h 310"/>
                <a:gd name="T6" fmla="*/ 222 w 245"/>
                <a:gd name="T7" fmla="*/ 187 h 310"/>
                <a:gd name="T8" fmla="*/ 208 w 245"/>
                <a:gd name="T9" fmla="*/ 209 h 310"/>
                <a:gd name="T10" fmla="*/ 188 w 245"/>
                <a:gd name="T11" fmla="*/ 229 h 310"/>
                <a:gd name="T12" fmla="*/ 166 w 245"/>
                <a:gd name="T13" fmla="*/ 246 h 310"/>
                <a:gd name="T14" fmla="*/ 142 w 245"/>
                <a:gd name="T15" fmla="*/ 264 h 310"/>
                <a:gd name="T16" fmla="*/ 128 w 245"/>
                <a:gd name="T17" fmla="*/ 278 h 310"/>
                <a:gd name="T18" fmla="*/ 124 w 245"/>
                <a:gd name="T19" fmla="*/ 287 h 310"/>
                <a:gd name="T20" fmla="*/ 120 w 245"/>
                <a:gd name="T21" fmla="*/ 296 h 310"/>
                <a:gd name="T22" fmla="*/ 122 w 245"/>
                <a:gd name="T23" fmla="*/ 306 h 310"/>
                <a:gd name="T24" fmla="*/ 131 w 245"/>
                <a:gd name="T25" fmla="*/ 310 h 310"/>
                <a:gd name="T26" fmla="*/ 139 w 245"/>
                <a:gd name="T27" fmla="*/ 309 h 310"/>
                <a:gd name="T28" fmla="*/ 154 w 245"/>
                <a:gd name="T29" fmla="*/ 292 h 310"/>
                <a:gd name="T30" fmla="*/ 180 w 245"/>
                <a:gd name="T31" fmla="*/ 269 h 310"/>
                <a:gd name="T32" fmla="*/ 207 w 245"/>
                <a:gd name="T33" fmla="*/ 246 h 310"/>
                <a:gd name="T34" fmla="*/ 230 w 245"/>
                <a:gd name="T35" fmla="*/ 219 h 310"/>
                <a:gd name="T36" fmla="*/ 244 w 245"/>
                <a:gd name="T37" fmla="*/ 186 h 310"/>
                <a:gd name="T38" fmla="*/ 243 w 245"/>
                <a:gd name="T39" fmla="*/ 152 h 310"/>
                <a:gd name="T40" fmla="*/ 228 w 245"/>
                <a:gd name="T41" fmla="*/ 119 h 310"/>
                <a:gd name="T42" fmla="*/ 203 w 245"/>
                <a:gd name="T43" fmla="*/ 93 h 310"/>
                <a:gd name="T44" fmla="*/ 176 w 245"/>
                <a:gd name="T45" fmla="*/ 76 h 310"/>
                <a:gd name="T46" fmla="*/ 151 w 245"/>
                <a:gd name="T47" fmla="*/ 61 h 310"/>
                <a:gd name="T48" fmla="*/ 122 w 245"/>
                <a:gd name="T49" fmla="*/ 46 h 310"/>
                <a:gd name="T50" fmla="*/ 93 w 245"/>
                <a:gd name="T51" fmla="*/ 31 h 310"/>
                <a:gd name="T52" fmla="*/ 66 w 245"/>
                <a:gd name="T53" fmla="*/ 18 h 310"/>
                <a:gd name="T54" fmla="*/ 40 w 245"/>
                <a:gd name="T55" fmla="*/ 8 h 310"/>
                <a:gd name="T56" fmla="*/ 20 w 245"/>
                <a:gd name="T57" fmla="*/ 1 h 310"/>
                <a:gd name="T58" fmla="*/ 5 w 245"/>
                <a:gd name="T59" fmla="*/ 0 h 310"/>
                <a:gd name="T60" fmla="*/ 11 w 245"/>
                <a:gd name="T61" fmla="*/ 8 h 310"/>
                <a:gd name="T62" fmla="*/ 36 w 245"/>
                <a:gd name="T63" fmla="*/ 20 h 310"/>
                <a:gd name="T64" fmla="*/ 60 w 245"/>
                <a:gd name="T65" fmla="*/ 31 h 310"/>
                <a:gd name="T66" fmla="*/ 86 w 245"/>
                <a:gd name="T67" fmla="*/ 44 h 310"/>
                <a:gd name="T68" fmla="*/ 113 w 245"/>
                <a:gd name="T69" fmla="*/ 57 h 310"/>
                <a:gd name="T70" fmla="*/ 139 w 245"/>
                <a:gd name="T71" fmla="*/ 71 h 310"/>
                <a:gd name="T72" fmla="*/ 165 w 245"/>
                <a:gd name="T73" fmla="*/ 88 h 310"/>
                <a:gd name="T74" fmla="*/ 188 w 245"/>
                <a:gd name="T75" fmla="*/ 106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" name="Freeform 1020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5" name="Group 1046"/>
          <p:cNvGrpSpPr>
            <a:grpSpLocks/>
          </p:cNvGrpSpPr>
          <p:nvPr/>
        </p:nvGrpSpPr>
        <p:grpSpPr bwMode="auto">
          <a:xfrm>
            <a:off x="5400675" y="1141413"/>
            <a:ext cx="1047750" cy="996950"/>
            <a:chOff x="3402" y="719"/>
            <a:chExt cx="660" cy="628"/>
          </a:xfrm>
        </p:grpSpPr>
        <p:sp>
          <p:nvSpPr>
            <p:cNvPr id="1411" name="Freeform 1030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36" name="Group 310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1413" name="Rectangle 311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4" name="Rectangle 312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5" name="Rectangle 313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6" name="Text Box 314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/>
                  <a:t>application</a:t>
                </a:r>
              </a:p>
              <a:p>
                <a:pPr algn="ctr"/>
                <a:r>
                  <a:rPr lang="en-US" sz="1000"/>
                  <a:t>transport</a:t>
                </a:r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  <a:endParaRPr lang="en-US" sz="1000"/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17" name="Line 315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8" name="Line 316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9" name="Line 317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0" name="Line 318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637" name="Group 1047"/>
          <p:cNvGrpSpPr>
            <a:grpSpLocks/>
          </p:cNvGrpSpPr>
          <p:nvPr/>
        </p:nvGrpSpPr>
        <p:grpSpPr bwMode="auto">
          <a:xfrm>
            <a:off x="8096250" y="4148138"/>
            <a:ext cx="1047750" cy="996950"/>
            <a:chOff x="3402" y="719"/>
            <a:chExt cx="660" cy="628"/>
          </a:xfrm>
        </p:grpSpPr>
        <p:sp>
          <p:nvSpPr>
            <p:cNvPr id="1401" name="Freeform 1048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38" name="Group 1049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1403" name="Rectangle 1050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4" name="Rectangle 1051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5" name="Rectangle 1052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6" name="Text Box 1053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/>
                  <a:t>application</a:t>
                </a:r>
              </a:p>
              <a:p>
                <a:pPr algn="ctr"/>
                <a:r>
                  <a:rPr lang="en-US" sz="1000"/>
                  <a:t>transport</a:t>
                </a:r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  <a:endParaRPr lang="en-US" sz="1000"/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07" name="Line 1054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8" name="Line 1055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9" name="Line 1056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0" name="Line 1057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639" name="Group 1278"/>
          <p:cNvGrpSpPr>
            <a:grpSpLocks/>
          </p:cNvGrpSpPr>
          <p:nvPr/>
        </p:nvGrpSpPr>
        <p:grpSpPr bwMode="auto">
          <a:xfrm>
            <a:off x="5832475" y="1822450"/>
            <a:ext cx="2546350" cy="3429000"/>
            <a:chOff x="3674" y="1148"/>
            <a:chExt cx="1604" cy="2160"/>
          </a:xfrm>
        </p:grpSpPr>
        <p:grpSp>
          <p:nvGrpSpPr>
            <p:cNvPr id="1640" name="Group 433"/>
            <p:cNvGrpSpPr>
              <a:grpSpLocks/>
            </p:cNvGrpSpPr>
            <p:nvPr/>
          </p:nvGrpSpPr>
          <p:grpSpPr bwMode="auto">
            <a:xfrm>
              <a:off x="3701" y="1305"/>
              <a:ext cx="513" cy="442"/>
              <a:chOff x="3937" y="633"/>
              <a:chExt cx="513" cy="442"/>
            </a:xfrm>
          </p:grpSpPr>
          <p:sp>
            <p:nvSpPr>
              <p:cNvPr id="1380" name="Line 434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1" name="Line 435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2" name="Oval 436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" name="Line 437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4" name="Line 438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5" name="Rectangle 439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86" name="Oval 440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41" name="Group 441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398" name="Line 4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9" name="Line 4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0" name="Line 4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42" name="Group 445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395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6" name="Line 4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7" name="Line 44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89" name="Rectangle 449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0" name="Rectangle 450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1" name="Line 451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" name="Line 452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" name="Rectangle 453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4" name="Text Box 454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643" name="Group 1058"/>
            <p:cNvGrpSpPr>
              <a:grpSpLocks/>
            </p:cNvGrpSpPr>
            <p:nvPr/>
          </p:nvGrpSpPr>
          <p:grpSpPr bwMode="auto">
            <a:xfrm>
              <a:off x="4207" y="1532"/>
              <a:ext cx="513" cy="442"/>
              <a:chOff x="3937" y="633"/>
              <a:chExt cx="513" cy="442"/>
            </a:xfrm>
          </p:grpSpPr>
          <p:sp>
            <p:nvSpPr>
              <p:cNvPr id="1359" name="Line 105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" name="Line 106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" name="Oval 106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" name="Line 106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3" name="Line 106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4" name="Rectangle 106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65" name="Oval 106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44" name="Group 1066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377" name="Line 106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8" name="Line 106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9" name="Line 106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45" name="Group 1070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374" name="Line 10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5" name="Line 10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6" name="Line 10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68" name="Rectangle 107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9" name="Rectangle 107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0" name="Line 107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1" name="Line 107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2" name="Rectangle 107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" name="Text Box 107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646" name="Group 1080"/>
            <p:cNvGrpSpPr>
              <a:grpSpLocks/>
            </p:cNvGrpSpPr>
            <p:nvPr/>
          </p:nvGrpSpPr>
          <p:grpSpPr bwMode="auto">
            <a:xfrm>
              <a:off x="4661" y="1148"/>
              <a:ext cx="513" cy="442"/>
              <a:chOff x="3937" y="633"/>
              <a:chExt cx="513" cy="442"/>
            </a:xfrm>
          </p:grpSpPr>
          <p:sp>
            <p:nvSpPr>
              <p:cNvPr id="1338" name="Line 108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" name="Line 108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" name="Oval 108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" name="Line 108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" name="Line 108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" name="Rectangle 108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44" name="Oval 108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47" name="Group 1088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356" name="Line 10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7" name="Line 10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8" name="Line 10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48" name="Group 1092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353" name="Line 10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4" name="Line 10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5" name="Line 10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47" name="Rectangle 109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" name="Rectangle 109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9" name="Line 109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0" name="Line 109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1" name="Rectangle 110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" name="Text Box 110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649" name="Group 1102"/>
            <p:cNvGrpSpPr>
              <a:grpSpLocks/>
            </p:cNvGrpSpPr>
            <p:nvPr/>
          </p:nvGrpSpPr>
          <p:grpSpPr bwMode="auto">
            <a:xfrm>
              <a:off x="4702" y="1523"/>
              <a:ext cx="513" cy="442"/>
              <a:chOff x="3937" y="633"/>
              <a:chExt cx="513" cy="442"/>
            </a:xfrm>
          </p:grpSpPr>
          <p:sp>
            <p:nvSpPr>
              <p:cNvPr id="1317" name="Line 110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8" name="Line 110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9" name="Oval 110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" name="Line 110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" name="Line 110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2" name="Rectangle 110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23" name="Oval 110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50" name="Group 1110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335" name="Line 11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6" name="Line 11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7" name="Line 11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51" name="Group 1114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332" name="Line 11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3" name="Line 11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4" name="Line 11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26" name="Rectangle 111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7" name="Rectangle 111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8" name="Line 112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9" name="Line 112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0" name="Rectangle 112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" name="Text Box 112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652" name="Group 1124"/>
            <p:cNvGrpSpPr>
              <a:grpSpLocks/>
            </p:cNvGrpSpPr>
            <p:nvPr/>
          </p:nvGrpSpPr>
          <p:grpSpPr bwMode="auto">
            <a:xfrm>
              <a:off x="4197" y="1157"/>
              <a:ext cx="513" cy="442"/>
              <a:chOff x="3937" y="633"/>
              <a:chExt cx="513" cy="442"/>
            </a:xfrm>
          </p:grpSpPr>
          <p:sp>
            <p:nvSpPr>
              <p:cNvPr id="1296" name="Line 112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7" name="Line 112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8" name="Oval 112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9" name="Line 112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0" name="Line 112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" name="Rectangle 113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02" name="Oval 113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53" name="Group 1132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314" name="Line 11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5" name="Line 11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6" name="Line 11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54" name="Group 1136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311" name="Line 11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2" name="Line 11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3" name="Line 11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05" name="Rectangle 114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" name="Rectangle 114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" name="Line 114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8" name="Line 114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9" name="Rectangle 114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0" name="Text Box 114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655" name="Group 1146"/>
            <p:cNvGrpSpPr>
              <a:grpSpLocks/>
            </p:cNvGrpSpPr>
            <p:nvPr/>
          </p:nvGrpSpPr>
          <p:grpSpPr bwMode="auto">
            <a:xfrm>
              <a:off x="4389" y="2239"/>
              <a:ext cx="513" cy="442"/>
              <a:chOff x="3937" y="633"/>
              <a:chExt cx="513" cy="442"/>
            </a:xfrm>
          </p:grpSpPr>
          <p:sp>
            <p:nvSpPr>
              <p:cNvPr id="1275" name="Line 114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6" name="Line 114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7" name="Oval 114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8" name="Line 115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9" name="Line 115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" name="Rectangle 115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81" name="Oval 115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56" name="Group 1154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293" name="Line 11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4" name="Line 11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5" name="Line 11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57" name="Group 1158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290" name="Line 11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1" name="Line 11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2" name="Line 11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84" name="Rectangle 116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5" name="Rectangle 116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6" name="Line 116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7" name="Line 116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8" name="Rectangle 116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9" name="Text Box 116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658" name="Group 1168"/>
            <p:cNvGrpSpPr>
              <a:grpSpLocks/>
            </p:cNvGrpSpPr>
            <p:nvPr/>
          </p:nvGrpSpPr>
          <p:grpSpPr bwMode="auto">
            <a:xfrm>
              <a:off x="4765" y="1995"/>
              <a:ext cx="513" cy="442"/>
              <a:chOff x="3937" y="633"/>
              <a:chExt cx="513" cy="442"/>
            </a:xfrm>
          </p:grpSpPr>
          <p:sp>
            <p:nvSpPr>
              <p:cNvPr id="1254" name="Line 116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5" name="Line 117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6" name="Oval 117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7" name="Line 117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8" name="Line 117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" name="Rectangle 117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60" name="Oval 117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59" name="Group 1176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272" name="Line 117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3" name="Line 117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4" name="Line 117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60" name="Group 1180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269" name="Line 118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0" name="Line 118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1" name="Line 118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63" name="Rectangle 118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4" name="Rectangle 118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5" name="Line 118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" name="Line 118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" name="Rectangle 118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8" name="Text Box 118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661" name="Group 1190"/>
            <p:cNvGrpSpPr>
              <a:grpSpLocks/>
            </p:cNvGrpSpPr>
            <p:nvPr/>
          </p:nvGrpSpPr>
          <p:grpSpPr bwMode="auto">
            <a:xfrm>
              <a:off x="4128" y="2003"/>
              <a:ext cx="513" cy="442"/>
              <a:chOff x="3937" y="633"/>
              <a:chExt cx="513" cy="442"/>
            </a:xfrm>
          </p:grpSpPr>
          <p:sp>
            <p:nvSpPr>
              <p:cNvPr id="1233" name="Line 119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" name="Line 119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" name="Oval 119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" name="Line 119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" name="Line 119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" name="Rectangle 119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39" name="Oval 119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62" name="Group 1198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251" name="Line 11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2" name="Line 12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3" name="Line 12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63" name="Group 1202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248" name="Line 12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9" name="Line 12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0" name="Line 12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42" name="Rectangle 120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3" name="Rectangle 120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4" name="Line 120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5" name="Line 120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6" name="Rectangle 121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7" name="Text Box 121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024" name="Group 1212"/>
            <p:cNvGrpSpPr>
              <a:grpSpLocks/>
            </p:cNvGrpSpPr>
            <p:nvPr/>
          </p:nvGrpSpPr>
          <p:grpSpPr bwMode="auto">
            <a:xfrm>
              <a:off x="4608" y="2771"/>
              <a:ext cx="513" cy="442"/>
              <a:chOff x="3937" y="633"/>
              <a:chExt cx="513" cy="442"/>
            </a:xfrm>
          </p:grpSpPr>
          <p:sp>
            <p:nvSpPr>
              <p:cNvPr id="1212" name="Line 121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3" name="Line 121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4" name="Oval 121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5" name="Line 121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6" name="Line 121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7" name="Rectangle 121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18" name="Oval 121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25" name="Group 1220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230" name="Line 12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1" name="Line 12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2" name="Line 12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46" name="Group 1224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227" name="Line 12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8" name="Line 12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9" name="Line 12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21" name="Rectangle 122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" name="Rectangle 122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" name="Line 123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4" name="Line 123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" name="Rectangle 123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6" name="Text Box 123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047" name="Group 1234"/>
            <p:cNvGrpSpPr>
              <a:grpSpLocks/>
            </p:cNvGrpSpPr>
            <p:nvPr/>
          </p:nvGrpSpPr>
          <p:grpSpPr bwMode="auto">
            <a:xfrm>
              <a:off x="4119" y="2640"/>
              <a:ext cx="513" cy="442"/>
              <a:chOff x="3937" y="633"/>
              <a:chExt cx="513" cy="442"/>
            </a:xfrm>
          </p:grpSpPr>
          <p:sp>
            <p:nvSpPr>
              <p:cNvPr id="1191" name="Line 123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2" name="Line 123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3" name="Oval 123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4" name="Line 123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" name="Line 123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6" name="Rectangle 124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97" name="Oval 124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53" name="Group 1242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209" name="Line 12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0" name="Line 12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1" name="Line 12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54" name="Group 1246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206" name="Line 12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7" name="Line 12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8" name="Line 12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00" name="Rectangle 125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1" name="Rectangle 125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2" name="Line 125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3" name="Line 125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4" name="Rectangle 125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5" name="Text Box 125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060" name="Group 1256"/>
            <p:cNvGrpSpPr>
              <a:grpSpLocks/>
            </p:cNvGrpSpPr>
            <p:nvPr/>
          </p:nvGrpSpPr>
          <p:grpSpPr bwMode="auto">
            <a:xfrm>
              <a:off x="3674" y="2866"/>
              <a:ext cx="513" cy="442"/>
              <a:chOff x="3937" y="633"/>
              <a:chExt cx="513" cy="442"/>
            </a:xfrm>
          </p:grpSpPr>
          <p:sp>
            <p:nvSpPr>
              <p:cNvPr id="1170" name="Line 125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1" name="Line 125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2" name="Oval 125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3" name="Line 126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4" name="Line 126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5" name="Rectangle 126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76" name="Oval 126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61" name="Group 1264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188" name="Line 12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9" name="Line 12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0" name="Line 12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67" name="Group 1268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185" name="Line 12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6" name="Line 12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7" name="Line 12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79" name="Rectangle 127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0" name="Rectangle 127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1" name="Line 127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2" name="Line 127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3" name="Rectangle 127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4" name="Text Box 127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632064" name="Rectangle 1280"/>
          <p:cNvSpPr>
            <a:spLocks noChangeArrowheads="1"/>
          </p:cNvSpPr>
          <p:nvPr/>
        </p:nvSpPr>
        <p:spPr bwMode="auto">
          <a:xfrm>
            <a:off x="5721350" y="858838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2065" name="Rectangle 1281"/>
          <p:cNvSpPr>
            <a:spLocks noChangeArrowheads="1"/>
          </p:cNvSpPr>
          <p:nvPr/>
        </p:nvSpPr>
        <p:spPr bwMode="auto">
          <a:xfrm>
            <a:off x="5651500" y="1509713"/>
            <a:ext cx="596900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2066" name="Rectangle 1282"/>
          <p:cNvSpPr>
            <a:spLocks noChangeArrowheads="1"/>
          </p:cNvSpPr>
          <p:nvPr/>
        </p:nvSpPr>
        <p:spPr bwMode="auto">
          <a:xfrm>
            <a:off x="8477250" y="4487863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3" name="Rectangle 4"/>
          <p:cNvSpPr txBox="1">
            <a:spLocks noChangeArrowheads="1"/>
          </p:cNvSpPr>
          <p:nvPr/>
        </p:nvSpPr>
        <p:spPr>
          <a:xfrm>
            <a:off x="152400" y="1371600"/>
            <a:ext cx="4495800" cy="489110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انتقال سگمنت از میزبان فرستنده به میزبان گیرنده</a:t>
            </a:r>
          </a:p>
          <a:p>
            <a:pPr marL="342900" marR="0" lvl="0" indent="-342900" algn="r" defTabSz="914400" rtl="1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در سمت فرستنده : کپسوله نمودن سگمنت درون دیتاگرام</a:t>
            </a:r>
          </a:p>
          <a:p>
            <a:pPr marL="342900" marR="0" lvl="0" indent="-342900" algn="r" defTabSz="914400" rtl="1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در سمت گیرنده : تحویل سگمنت به لایه انتقال</a:t>
            </a:r>
          </a:p>
          <a:p>
            <a:pPr marL="342900" marR="0" lvl="0" indent="-342900" algn="r" defTabSz="914400" rtl="1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حضور پروتکلهای لایه شبکه در هر میزبان و مسیریاب</a:t>
            </a:r>
          </a:p>
          <a:p>
            <a:pPr marL="342900" marR="0" lvl="0" indent="-342900" algn="r" defTabSz="914400" rtl="1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مسیریابها، فیلدهای سرآیند تمام دیتاگرام های عبوری از آنها را بررسی می نمایند.</a:t>
            </a:r>
            <a:endParaRPr kumimoji="0" lang="fa-I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742950" marR="0" lvl="1" indent="-285750" algn="r" defTabSz="914400" rtl="1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fa-I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4 0.01227 L 0.00382 0.0949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0.07269 L 0.02726 0.18982 L 0.02726 0.1132 L 0.07118 0.11112 L 0.07257 0.18982 L 0.11667 0.14144 L 0.11667 0.07871 L 0.16059 0.07686 L 0.10903 0.23426 L 0.11511 0.15949 L 0.1559 0.15949 L 0.15747 0.23635 L 0.1059 0.34537 L 0.10295 0.27061 L 0.14236 0.26875 L 0.14688 0.39584 L 0.1559 0.3213 L 0.19236 0.31922 L 0.19688 0.39792 L 0.1059 0.49908 L 0.1059 0.41621 L 0.14236 0.41621 L 0.14236 0.49699 L 0.18785 0.53542 L 0.18785 0.44653 L 0.2257 0.44653 L 0.22865 0.52732 L 0.31198 0.50301 L 0.31198 0.43843 " pathEditMode="relative" ptsTypes="AAAAAAAAAAAAAAAAAAAAAAAAAAAAAA">
                                      <p:cBhvr>
                                        <p:cTn id="32" dur="5000" fill="hold"/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-0.00156 -0.07106 " pathEditMode="relative" rAng="0" ptsTypes="AA">
                                      <p:cBhvr>
                                        <p:cTn id="44" dur="5000" fill="hold"/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064" grpId="0" animBg="1"/>
      <p:bldP spid="632064" grpId="1" animBg="1"/>
      <p:bldP spid="632064" grpId="2" animBg="1"/>
      <p:bldP spid="632065" grpId="0" animBg="1"/>
      <p:bldP spid="632065" grpId="1" animBg="1"/>
      <p:bldP spid="632065" grpId="2" animBg="1"/>
      <p:bldP spid="632066" grpId="0" animBg="1"/>
      <p:bldP spid="632066" grpId="1" animBg="1"/>
      <p:bldP spid="632066" grpId="2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65250"/>
            <a:ext cx="20574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1" name="Rectangle 3"/>
          <p:cNvSpPr>
            <a:spLocks noChangeArrowheads="1"/>
          </p:cNvSpPr>
          <p:nvPr/>
        </p:nvSpPr>
        <p:spPr bwMode="auto">
          <a:xfrm>
            <a:off x="1066800" y="2181225"/>
            <a:ext cx="7239000" cy="179705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571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1100"/>
              </a:spcBef>
              <a:spcAft>
                <a:spcPts val="1100"/>
              </a:spcAft>
              <a:defRPr/>
            </a:pP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An IP address is a </a:t>
            </a:r>
            <a:b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</a:b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32-bit </a:t>
            </a:r>
            <a:b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</a:b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address.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8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ChangeArrowheads="1"/>
          </p:cNvSpPr>
          <p:nvPr/>
        </p:nvSpPr>
        <p:spPr bwMode="auto">
          <a:xfrm>
            <a:off x="762000" y="2998788"/>
            <a:ext cx="7772400" cy="179705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571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1100"/>
              </a:spcBef>
              <a:spcAft>
                <a:spcPts val="1100"/>
              </a:spcAft>
              <a:defRPr/>
            </a:pP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The IP addresses </a:t>
            </a:r>
            <a:b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</a:b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are </a:t>
            </a:r>
            <a:b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</a:b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unique.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20574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18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Text Box 2"/>
          <p:cNvSpPr txBox="1">
            <a:spLocks noChangeArrowheads="1"/>
          </p:cNvSpPr>
          <p:nvPr/>
        </p:nvSpPr>
        <p:spPr bwMode="auto">
          <a:xfrm>
            <a:off x="1273175" y="692150"/>
            <a:ext cx="2012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RULE: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540250" y="2568575"/>
            <a:ext cx="1312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  <a:latin typeface="Times New Roman" panose="02020603050405020304" pitchFamily="18" charset="0"/>
              </a:rPr>
              <a:t>addr15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143000" y="2187575"/>
            <a:ext cx="11096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  <a:latin typeface="Times New Roman" panose="02020603050405020304" pitchFamily="18" charset="0"/>
              </a:rPr>
              <a:t>addr1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828800" y="2797175"/>
            <a:ext cx="11096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  <a:latin typeface="Times New Roman" panose="02020603050405020304" pitchFamily="18" charset="0"/>
              </a:rPr>
              <a:t>addr2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343400" y="3840163"/>
            <a:ext cx="13128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  <a:latin typeface="Times New Roman" panose="02020603050405020304" pitchFamily="18" charset="0"/>
              </a:rPr>
              <a:t>addr41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286000" y="4144963"/>
            <a:ext cx="13128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  <a:latin typeface="Times New Roman" panose="02020603050405020304" pitchFamily="18" charset="0"/>
              </a:rPr>
              <a:t>addr31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6019800" y="3787775"/>
            <a:ext cx="15160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  <a:latin typeface="Times New Roman" panose="02020603050405020304" pitchFamily="18" charset="0"/>
              </a:rPr>
              <a:t>addr226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6096000" y="2949575"/>
            <a:ext cx="2012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  <a:latin typeface="Times New Roman" panose="02020603050405020304" pitchFamily="18" charset="0"/>
              </a:rPr>
              <a:t>…………..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1524000" y="3330575"/>
            <a:ext cx="2012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  <a:latin typeface="Times New Roman" panose="02020603050405020304" pitchFamily="18" charset="0"/>
              </a:rPr>
              <a:t>…………..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3048000" y="2111375"/>
            <a:ext cx="2012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  <a:latin typeface="Times New Roman" panose="02020603050405020304" pitchFamily="18" charset="0"/>
              </a:rPr>
              <a:t>…………..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486400" y="1981200"/>
            <a:ext cx="155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…………..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2971800" y="2873375"/>
            <a:ext cx="2012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  <a:latin typeface="Times New Roman" panose="02020603050405020304" pitchFamily="18" charset="0"/>
              </a:rPr>
              <a:t>…………..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5105400" y="4419600"/>
            <a:ext cx="2012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  <a:latin typeface="Times New Roman" panose="02020603050405020304" pitchFamily="18" charset="0"/>
              </a:rPr>
              <a:t>…………..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990600" y="4572000"/>
            <a:ext cx="2012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  <a:latin typeface="Times New Roman" panose="02020603050405020304" pitchFamily="18" charset="0"/>
              </a:rPr>
              <a:t>…………..</a:t>
            </a: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1268413" y="2174875"/>
            <a:ext cx="6184900" cy="3444875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" panose="02020603060405020304" pitchFamily="18" charset="0"/>
              </a:rPr>
              <a:t>If a protocol uses </a:t>
            </a:r>
            <a:r>
              <a:rPr lang="en-US" altLang="en-US" sz="3600" b="1" i="1">
                <a:latin typeface="Times" panose="02020603060405020304" pitchFamily="18" charset="0"/>
              </a:rPr>
              <a:t>N</a:t>
            </a:r>
            <a:r>
              <a:rPr lang="en-US" altLang="en-US" sz="3600" b="1">
                <a:latin typeface="Times" panose="02020603060405020304" pitchFamily="18" charset="0"/>
              </a:rPr>
              <a:t> bits to </a:t>
            </a:r>
          </a:p>
          <a:p>
            <a:pPr eaLnBrk="1" hangingPunct="1"/>
            <a:r>
              <a:rPr lang="en-US" altLang="en-US" sz="3600" b="1">
                <a:latin typeface="Times" panose="02020603060405020304" pitchFamily="18" charset="0"/>
              </a:rPr>
              <a:t>define an address, </a:t>
            </a:r>
          </a:p>
          <a:p>
            <a:pPr eaLnBrk="1" hangingPunct="1"/>
            <a:r>
              <a:rPr lang="en-US" altLang="en-US" sz="3600" b="1">
                <a:latin typeface="Times" panose="02020603060405020304" pitchFamily="18" charset="0"/>
              </a:rPr>
              <a:t>the address space is 2</a:t>
            </a:r>
            <a:r>
              <a:rPr lang="en-US" altLang="en-US" sz="3600" b="1" i="1" baseline="30000">
                <a:latin typeface="Times" panose="02020603060405020304" pitchFamily="18" charset="0"/>
              </a:rPr>
              <a:t>N</a:t>
            </a:r>
            <a:r>
              <a:rPr lang="en-US" altLang="en-US" sz="3600" b="1">
                <a:latin typeface="Times" panose="02020603060405020304" pitchFamily="18" charset="0"/>
              </a:rPr>
              <a:t> </a:t>
            </a:r>
          </a:p>
          <a:p>
            <a:pPr eaLnBrk="1" hangingPunct="1"/>
            <a:r>
              <a:rPr lang="en-US" altLang="en-US" sz="3600" b="1">
                <a:latin typeface="Times" panose="02020603060405020304" pitchFamily="18" charset="0"/>
              </a:rPr>
              <a:t>because each bit can have two </a:t>
            </a:r>
          </a:p>
          <a:p>
            <a:pPr eaLnBrk="1" hangingPunct="1"/>
            <a:r>
              <a:rPr lang="en-US" altLang="en-US" sz="3600" b="1">
                <a:latin typeface="Times" panose="02020603060405020304" pitchFamily="18" charset="0"/>
              </a:rPr>
              <a:t>different values (0 and 1)</a:t>
            </a:r>
          </a:p>
          <a:p>
            <a:pPr eaLnBrk="1" hangingPunct="1"/>
            <a:r>
              <a:rPr lang="en-US" altLang="en-US" sz="3600" b="1">
                <a:latin typeface="Times" panose="02020603060405020304" pitchFamily="18" charset="0"/>
              </a:rPr>
              <a:t>and </a:t>
            </a:r>
            <a:r>
              <a:rPr lang="en-US" altLang="en-US" sz="3600" b="1" i="1">
                <a:latin typeface="Times" panose="02020603060405020304" pitchFamily="18" charset="0"/>
              </a:rPr>
              <a:t>N</a:t>
            </a:r>
            <a:r>
              <a:rPr lang="en-US" altLang="en-US" sz="3600" b="1">
                <a:latin typeface="Times" panose="02020603060405020304" pitchFamily="18" charset="0"/>
              </a:rPr>
              <a:t> bits can have 2</a:t>
            </a:r>
            <a:r>
              <a:rPr lang="en-US" altLang="en-US" sz="3600" b="1" i="1" baseline="30000">
                <a:latin typeface="Times" panose="02020603060405020304" pitchFamily="18" charset="0"/>
              </a:rPr>
              <a:t>N</a:t>
            </a:r>
            <a:r>
              <a:rPr lang="en-US" altLang="en-US" sz="3600" b="1">
                <a:latin typeface="Times" panose="02020603060405020304" pitchFamily="18" charset="0"/>
              </a:rPr>
              <a:t> values.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ChangeArrowheads="1"/>
          </p:cNvSpPr>
          <p:nvPr/>
        </p:nvSpPr>
        <p:spPr bwMode="auto">
          <a:xfrm>
            <a:off x="838200" y="2555875"/>
            <a:ext cx="7467600" cy="2625725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571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1100"/>
              </a:spcBef>
              <a:spcAft>
                <a:spcPts val="1100"/>
              </a:spcAft>
              <a:defRPr/>
            </a:pP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The address space of IPv4 is </a:t>
            </a:r>
          </a:p>
          <a:p>
            <a:pPr algn="ctr">
              <a:spcBef>
                <a:spcPts val="1100"/>
              </a:spcBef>
              <a:spcAft>
                <a:spcPts val="1100"/>
              </a:spcAft>
              <a:defRPr/>
            </a:pP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2</a:t>
            </a:r>
            <a:r>
              <a:rPr lang="en-US" sz="3600" b="1" i="1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32</a:t>
            </a: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 </a:t>
            </a:r>
            <a:b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</a:b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or </a:t>
            </a:r>
            <a:b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</a:b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4,294,967,296.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20574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62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762000" y="3101975"/>
            <a:ext cx="7600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100"/>
              </a:spcBef>
              <a:spcAft>
                <a:spcPts val="1100"/>
              </a:spcAft>
            </a:pPr>
            <a:r>
              <a:rPr lang="en-US" altLang="en-US" sz="3200" b="1">
                <a:solidFill>
                  <a:srgbClr val="FF3300"/>
                </a:solidFill>
                <a:latin typeface="Times" panose="02020603060405020304" pitchFamily="18" charset="0"/>
              </a:rPr>
              <a:t>01110101   10010101   00011101   11101010</a:t>
            </a:r>
          </a:p>
        </p:txBody>
      </p:sp>
      <p:sp>
        <p:nvSpPr>
          <p:cNvPr id="544771" name="Text Box 3"/>
          <p:cNvSpPr txBox="1">
            <a:spLocks noChangeArrowheads="1"/>
          </p:cNvSpPr>
          <p:nvPr/>
        </p:nvSpPr>
        <p:spPr bwMode="auto">
          <a:xfrm>
            <a:off x="1046163" y="1676400"/>
            <a:ext cx="35861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Binary Notation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02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81275"/>
            <a:ext cx="8537575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2209800" y="95250"/>
            <a:ext cx="4391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Dotted-decimal notation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78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Text Box 2"/>
          <p:cNvSpPr txBox="1">
            <a:spLocks noChangeArrowheads="1"/>
          </p:cNvSpPr>
          <p:nvPr/>
        </p:nvSpPr>
        <p:spPr bwMode="auto">
          <a:xfrm>
            <a:off x="144463" y="249238"/>
            <a:ext cx="2017712" cy="617537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Example 1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57200" y="1558925"/>
            <a:ext cx="84582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Times" panose="02020603060405020304" pitchFamily="18" charset="0"/>
              </a:rPr>
              <a:t>Change the following IP address from binary notation to dotted-decimal notation.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Times" panose="02020603060405020304" pitchFamily="18" charset="0"/>
              </a:rPr>
              <a:t>10000001  00001011   00001011 11101111</a:t>
            </a:r>
          </a:p>
        </p:txBody>
      </p:sp>
      <p:sp>
        <p:nvSpPr>
          <p:cNvPr id="552964" name="Text Box 4"/>
          <p:cNvSpPr txBox="1">
            <a:spLocks noChangeArrowheads="1"/>
          </p:cNvSpPr>
          <p:nvPr/>
        </p:nvSpPr>
        <p:spPr bwMode="auto">
          <a:xfrm>
            <a:off x="357188" y="4643438"/>
            <a:ext cx="1643062" cy="617537"/>
          </a:xfrm>
          <a:prstGeom prst="rect">
            <a:avLst/>
          </a:prstGeom>
          <a:solidFill>
            <a:schemeClr val="bg2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Solution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1123023" y="4557464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  <a:cs typeface="Arial" charset="0"/>
              </a:rPr>
              <a:t>          129.11.11.239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78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581275"/>
            <a:ext cx="78105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1752600" y="95250"/>
            <a:ext cx="57610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Occupation of the address space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44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ChangeArrowheads="1"/>
          </p:cNvSpPr>
          <p:nvPr/>
        </p:nvSpPr>
        <p:spPr bwMode="auto">
          <a:xfrm>
            <a:off x="914400" y="1898650"/>
            <a:ext cx="7391400" cy="2346325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571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1100"/>
              </a:spcBef>
              <a:spcAft>
                <a:spcPts val="1100"/>
              </a:spcAft>
              <a:defRPr/>
            </a:pP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In classful addressing, </a:t>
            </a:r>
            <a:b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</a:b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the address space is </a:t>
            </a:r>
            <a:b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</a:b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divided into five classes: </a:t>
            </a:r>
            <a:b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</a:br>
            <a:r>
              <a:rPr lang="en-US" sz="36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  <a:cs typeface="Arial" charset="0"/>
              </a:rPr>
              <a:t>A</a:t>
            </a: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, </a:t>
            </a:r>
            <a:r>
              <a:rPr lang="en-US" sz="36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  <a:cs typeface="Arial" charset="0"/>
              </a:rPr>
              <a:t>B</a:t>
            </a: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, </a:t>
            </a:r>
            <a:r>
              <a:rPr lang="en-US" sz="36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  <a:cs typeface="Arial" charset="0"/>
              </a:rPr>
              <a:t>C</a:t>
            </a: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, </a:t>
            </a:r>
            <a:r>
              <a:rPr lang="en-US" sz="36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  <a:cs typeface="Arial" charset="0"/>
              </a:rPr>
              <a:t>D</a:t>
            </a: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, and </a:t>
            </a:r>
            <a:r>
              <a:rPr lang="en-US" sz="36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  <a:cs typeface="Arial" charset="0"/>
              </a:rPr>
              <a:t>E</a:t>
            </a: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.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36650"/>
            <a:ext cx="20574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08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2058988"/>
            <a:ext cx="708025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1371600" y="457200"/>
            <a:ext cx="63325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Finding the class in binary notation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11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808B8"/>
                </a:solidFill>
              </a:rPr>
              <a:t>Two Key Network-Layer Functions</a:t>
            </a:r>
            <a:r>
              <a:rPr lang="fa-IR" sz="3600" dirty="0" smtClean="0">
                <a:solidFill>
                  <a:srgbClr val="0808B8"/>
                </a:solidFill>
                <a:cs typeface="B Titr" pitchFamily="2" charset="-78"/>
              </a:rPr>
              <a:t/>
            </a:r>
            <a:br>
              <a:rPr lang="fa-IR" sz="3600" dirty="0" smtClean="0">
                <a:solidFill>
                  <a:srgbClr val="0808B8"/>
                </a:solidFill>
                <a:cs typeface="B Titr" pitchFamily="2" charset="-78"/>
              </a:rPr>
            </a:br>
            <a:r>
              <a:rPr lang="fa-IR" sz="3600" dirty="0" smtClean="0">
                <a:solidFill>
                  <a:srgbClr val="0808B8"/>
                </a:solidFill>
                <a:cs typeface="B Titr" pitchFamily="2" charset="-78"/>
              </a:rPr>
              <a:t>دو کارکرد کلیدی لایه شبکه</a:t>
            </a:r>
            <a:endParaRPr lang="en-US" sz="3600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216068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4495800" y="1357298"/>
            <a:ext cx="4343400" cy="4891102"/>
          </a:xfrm>
        </p:spPr>
        <p:txBody>
          <a:bodyPr>
            <a:normAutofit/>
          </a:bodyPr>
          <a:lstStyle/>
          <a:p>
            <a:pPr algn="r" rtl="1"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هدایت به جلو </a:t>
            </a:r>
            <a:r>
              <a:rPr lang="en-US" sz="2400" dirty="0" smtClean="0">
                <a:solidFill>
                  <a:srgbClr val="FF0000"/>
                </a:solidFill>
                <a:cs typeface="B Nazanin" pitchFamily="2" charset="-78"/>
              </a:rPr>
              <a:t>(forwarding)</a:t>
            </a:r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: </a:t>
            </a:r>
            <a:r>
              <a:rPr lang="fa-IR" sz="2400" dirty="0" smtClean="0">
                <a:cs typeface="B Nazanin" pitchFamily="2" charset="-78"/>
              </a:rPr>
              <a:t>انتقال بسته ها از ورودی مسیریاب به خروجی مناسب مسیریاب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مسیریابی </a:t>
            </a:r>
            <a:r>
              <a:rPr lang="en-US" sz="2400" dirty="0" smtClean="0">
                <a:solidFill>
                  <a:srgbClr val="FF0000"/>
                </a:solidFill>
                <a:cs typeface="B Nazanin" pitchFamily="2" charset="-78"/>
              </a:rPr>
              <a:t>(routing)</a:t>
            </a:r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: </a:t>
            </a:r>
            <a:r>
              <a:rPr lang="fa-IR" sz="2400" dirty="0" smtClean="0">
                <a:cs typeface="B Nazanin" pitchFamily="2" charset="-78"/>
              </a:rPr>
              <a:t>تعیین مسیر حرکت بسته از مبدا به مقصد</a:t>
            </a:r>
          </a:p>
          <a:p>
            <a:pPr lvl="1"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2000" dirty="0" smtClean="0">
                <a:cs typeface="B Nazanin" pitchFamily="2" charset="-78"/>
              </a:rPr>
              <a:t>الگوریتم های مسیریابی</a:t>
            </a:r>
            <a:endParaRPr lang="en-US" sz="2000" dirty="0" smtClean="0">
              <a:cs typeface="B Nazanin" pitchFamily="2" charset="-78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2526-DE8F-493D-94D0-CD7917BC3563}" type="slidenum">
              <a:rPr lang="en-US"/>
              <a:pPr/>
              <a:t>4</a:t>
            </a:fld>
            <a:endParaRPr lang="en-US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228600" y="1447800"/>
            <a:ext cx="4114800" cy="4891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قیاس</a:t>
            </a:r>
          </a:p>
          <a:p>
            <a:pPr marL="342900" lvl="0" indent="-342900" algn="r" rtl="1">
              <a:lnSpc>
                <a:spcPct val="20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مسیریابی </a:t>
            </a:r>
            <a:r>
              <a:rPr lang="en-US" sz="2400" dirty="0" smtClean="0">
                <a:solidFill>
                  <a:srgbClr val="FF0000"/>
                </a:solidFill>
                <a:cs typeface="B Nazanin" pitchFamily="2" charset="-78"/>
              </a:rPr>
              <a:t>(routing) </a:t>
            </a:r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: 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فرآیند طراحی مسافرت از مبدا به مقصد</a:t>
            </a:r>
          </a:p>
          <a:p>
            <a:pPr marL="342900" lvl="0" indent="-342900" algn="r" rtl="1">
              <a:lnSpc>
                <a:spcPct val="20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هدایت به جلو </a:t>
            </a:r>
            <a:r>
              <a:rPr lang="en-US" sz="2400" dirty="0" smtClean="0">
                <a:solidFill>
                  <a:srgbClr val="FF0000"/>
                </a:solidFill>
                <a:cs typeface="B Nazanin" pitchFamily="2" charset="-78"/>
              </a:rPr>
              <a:t>(forwarding)</a:t>
            </a:r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: 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فرآیند عبور از یک تقاطع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2068513"/>
            <a:ext cx="7972425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1905000" y="95250"/>
            <a:ext cx="4530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Finding the address class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54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2058988"/>
            <a:ext cx="7089775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1447800" y="457200"/>
            <a:ext cx="65357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Finding the class in decimal notation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3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Text Box 2"/>
          <p:cNvSpPr txBox="1">
            <a:spLocks noChangeArrowheads="1"/>
          </p:cNvSpPr>
          <p:nvPr/>
        </p:nvSpPr>
        <p:spPr bwMode="auto">
          <a:xfrm>
            <a:off x="192088" y="228600"/>
            <a:ext cx="2017712" cy="617538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Example 7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57200" y="1603375"/>
            <a:ext cx="84582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>
                <a:latin typeface="Times" panose="02020603060405020304" pitchFamily="18" charset="0"/>
              </a:rPr>
              <a:t>Find the class of the address: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600" b="1">
                <a:latin typeface="Times" panose="02020603060405020304" pitchFamily="18" charset="0"/>
              </a:rPr>
              <a:t>227</a:t>
            </a:r>
            <a:r>
              <a:rPr lang="en-US" altLang="en-US" sz="3600">
                <a:latin typeface="Times" panose="02020603060405020304" pitchFamily="18" charset="0"/>
              </a:rPr>
              <a:t>.12.14.87</a:t>
            </a:r>
          </a:p>
        </p:txBody>
      </p:sp>
      <p:sp>
        <p:nvSpPr>
          <p:cNvPr id="581636" name="Text Box 4"/>
          <p:cNvSpPr txBox="1">
            <a:spLocks noChangeArrowheads="1"/>
          </p:cNvSpPr>
          <p:nvPr/>
        </p:nvSpPr>
        <p:spPr bwMode="auto">
          <a:xfrm>
            <a:off x="228600" y="3657600"/>
            <a:ext cx="1643063" cy="617538"/>
          </a:xfrm>
          <a:prstGeom prst="rect">
            <a:avLst/>
          </a:prstGeom>
          <a:solidFill>
            <a:schemeClr val="bg2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Solution</a:t>
            </a:r>
          </a:p>
        </p:txBody>
      </p:sp>
      <p:sp>
        <p:nvSpPr>
          <p:cNvPr id="581637" name="Rectangle 5"/>
          <p:cNvSpPr>
            <a:spLocks noChangeArrowheads="1"/>
          </p:cNvSpPr>
          <p:nvPr/>
        </p:nvSpPr>
        <p:spPr bwMode="auto">
          <a:xfrm>
            <a:off x="304800" y="4495800"/>
            <a:ext cx="8426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The first byte is 227 (between 224 and 239); </a:t>
            </a:r>
          </a:p>
          <a:p>
            <a:pPr>
              <a:defRPr/>
            </a:pPr>
            <a:r>
              <a:rPr lang="en-US" sz="360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the class is D.</a:t>
            </a:r>
            <a:endParaRPr lang="en-US" sz="3600" b="1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pitchFamily="18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14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Text Box 2"/>
          <p:cNvSpPr txBox="1">
            <a:spLocks noChangeArrowheads="1"/>
          </p:cNvSpPr>
          <p:nvPr/>
        </p:nvSpPr>
        <p:spPr bwMode="auto">
          <a:xfrm>
            <a:off x="192088" y="228600"/>
            <a:ext cx="4149725" cy="617538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Example 7 (Continued)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457200" y="1603375"/>
            <a:ext cx="84582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>
                <a:latin typeface="Times" panose="02020603060405020304" pitchFamily="18" charset="0"/>
              </a:rPr>
              <a:t>Find the class of the address: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600" b="1">
                <a:latin typeface="Times" panose="02020603060405020304" pitchFamily="18" charset="0"/>
              </a:rPr>
              <a:t>193</a:t>
            </a:r>
            <a:r>
              <a:rPr lang="en-US" altLang="en-US" sz="3600">
                <a:latin typeface="Times" panose="02020603060405020304" pitchFamily="18" charset="0"/>
              </a:rPr>
              <a:t>.14.56.22</a:t>
            </a:r>
          </a:p>
        </p:txBody>
      </p:sp>
      <p:sp>
        <p:nvSpPr>
          <p:cNvPr id="583684" name="Text Box 4"/>
          <p:cNvSpPr txBox="1">
            <a:spLocks noChangeArrowheads="1"/>
          </p:cNvSpPr>
          <p:nvPr/>
        </p:nvSpPr>
        <p:spPr bwMode="auto">
          <a:xfrm>
            <a:off x="228600" y="3657600"/>
            <a:ext cx="1643063" cy="617538"/>
          </a:xfrm>
          <a:prstGeom prst="rect">
            <a:avLst/>
          </a:prstGeom>
          <a:solidFill>
            <a:schemeClr val="bg2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Solution</a:t>
            </a:r>
          </a:p>
        </p:txBody>
      </p:sp>
      <p:sp>
        <p:nvSpPr>
          <p:cNvPr id="583685" name="Rectangle 5"/>
          <p:cNvSpPr>
            <a:spLocks noChangeArrowheads="1"/>
          </p:cNvSpPr>
          <p:nvPr/>
        </p:nvSpPr>
        <p:spPr bwMode="auto">
          <a:xfrm>
            <a:off x="304800" y="4648200"/>
            <a:ext cx="8312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The first byte is 193 (between 192 and 223);</a:t>
            </a:r>
          </a:p>
          <a:p>
            <a:pPr>
              <a:defRPr/>
            </a:pPr>
            <a:r>
              <a:rPr lang="en-US" sz="360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the class is C.</a:t>
            </a:r>
            <a:endParaRPr lang="en-US" sz="3600" b="1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pitchFamily="18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25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897063"/>
            <a:ext cx="8556625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2894013" y="95250"/>
            <a:ext cx="30495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Netid and hostid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59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ChangeArrowheads="1"/>
          </p:cNvSpPr>
          <p:nvPr/>
        </p:nvSpPr>
        <p:spPr bwMode="auto">
          <a:xfrm>
            <a:off x="838200" y="1974850"/>
            <a:ext cx="7467600" cy="2346325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571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1100"/>
              </a:spcBef>
              <a:spcAft>
                <a:spcPts val="1100"/>
              </a:spcAft>
              <a:defRPr/>
            </a:pP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Class D addresses </a:t>
            </a:r>
            <a:b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</a:b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are used for multicasting; </a:t>
            </a:r>
            <a:b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</a:b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there is only </a:t>
            </a:r>
            <a:b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</a:b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one block in this class.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2850"/>
            <a:ext cx="20574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7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ChangeArrowheads="1"/>
          </p:cNvSpPr>
          <p:nvPr/>
        </p:nvSpPr>
        <p:spPr bwMode="auto">
          <a:xfrm>
            <a:off x="838200" y="2432050"/>
            <a:ext cx="7391400" cy="179705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571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1100"/>
              </a:spcBef>
              <a:spcAft>
                <a:spcPts val="1100"/>
              </a:spcAft>
              <a:defRPr/>
            </a:pP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Class E addresses are reserved</a:t>
            </a:r>
            <a:b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</a:b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for special purposes; </a:t>
            </a:r>
            <a:b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</a:b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most of the block is wasted. 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0050"/>
            <a:ext cx="20574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58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ChangeArrowheads="1"/>
          </p:cNvSpPr>
          <p:nvPr/>
        </p:nvSpPr>
        <p:spPr bwMode="auto">
          <a:xfrm>
            <a:off x="685800" y="1524000"/>
            <a:ext cx="502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  <a:cs typeface="Arial" charset="0"/>
              </a:rPr>
              <a:t>Mask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609600" y="2549525"/>
            <a:ext cx="8001000" cy="209867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>
                <a:latin typeface="Times" panose="02020603060405020304" pitchFamily="18" charset="0"/>
              </a:rPr>
              <a:t>A mask is a 32-bit binary number that gives the first address in the block (the network address) when bitwise ANDed with an address in the block.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14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1752600"/>
            <a:ext cx="7011987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2894013" y="95250"/>
            <a:ext cx="313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Masking concept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80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2543175"/>
            <a:ext cx="7783513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 Box 4"/>
          <p:cNvSpPr txBox="1">
            <a:spLocks noChangeArrowheads="1"/>
          </p:cNvSpPr>
          <p:nvPr/>
        </p:nvSpPr>
        <p:spPr bwMode="auto">
          <a:xfrm>
            <a:off x="2894013" y="95250"/>
            <a:ext cx="28368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AND operation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28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9307C74F-8199-480A-8527-1E605F2FB96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3558" name="Freeform 2"/>
          <p:cNvSpPr>
            <a:spLocks/>
          </p:cNvSpPr>
          <p:nvPr/>
        </p:nvSpPr>
        <p:spPr bwMode="auto">
          <a:xfrm>
            <a:off x="3894138" y="4270376"/>
            <a:ext cx="2847975" cy="1481138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Freeform 3"/>
          <p:cNvSpPr>
            <a:spLocks/>
          </p:cNvSpPr>
          <p:nvPr/>
        </p:nvSpPr>
        <p:spPr bwMode="auto">
          <a:xfrm>
            <a:off x="2400300" y="3533776"/>
            <a:ext cx="2290763" cy="1295400"/>
          </a:xfrm>
          <a:custGeom>
            <a:avLst/>
            <a:gdLst>
              <a:gd name="T0" fmla="*/ 0 w 1443"/>
              <a:gd name="T1" fmla="*/ 0 h 816"/>
              <a:gd name="T2" fmla="*/ 1076 w 1443"/>
              <a:gd name="T3" fmla="*/ 782 h 816"/>
              <a:gd name="T4" fmla="*/ 1320 w 1443"/>
              <a:gd name="T5" fmla="*/ 788 h 816"/>
              <a:gd name="T6" fmla="*/ 1443 w 1443"/>
              <a:gd name="T7" fmla="*/ 5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0" name="Rectangle 4"/>
          <p:cNvSpPr>
            <a:spLocks noChangeArrowheads="1"/>
          </p:cNvSpPr>
          <p:nvPr/>
        </p:nvSpPr>
        <p:spPr bwMode="auto">
          <a:xfrm>
            <a:off x="2390775" y="1208088"/>
            <a:ext cx="2317750" cy="23336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Oval 5"/>
          <p:cNvSpPr>
            <a:spLocks noChangeArrowheads="1"/>
          </p:cNvSpPr>
          <p:nvPr/>
        </p:nvSpPr>
        <p:spPr bwMode="auto">
          <a:xfrm>
            <a:off x="2516188" y="1260476"/>
            <a:ext cx="2095500" cy="6048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Freeform 6"/>
          <p:cNvSpPr>
            <a:spLocks/>
          </p:cNvSpPr>
          <p:nvPr/>
        </p:nvSpPr>
        <p:spPr bwMode="auto">
          <a:xfrm>
            <a:off x="4532313" y="4573588"/>
            <a:ext cx="542925" cy="295275"/>
          </a:xfrm>
          <a:custGeom>
            <a:avLst/>
            <a:gdLst>
              <a:gd name="T0" fmla="*/ 0 w 342"/>
              <a:gd name="T1" fmla="*/ 186 h 186"/>
              <a:gd name="T2" fmla="*/ 342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038600" y="4748213"/>
            <a:ext cx="501650" cy="233363"/>
            <a:chOff x="3600" y="219"/>
            <a:chExt cx="360" cy="175"/>
          </a:xfrm>
        </p:grpSpPr>
        <p:sp>
          <p:nvSpPr>
            <p:cNvPr id="23708" name="Oval 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09" name="Line 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10" name="Line 1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11" name="Rectangle 1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3712" name="Oval 1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718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19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20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715" name="Line 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16" name="Line 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17" name="Line 2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4391025" y="5386388"/>
            <a:ext cx="501650" cy="233363"/>
            <a:chOff x="3600" y="219"/>
            <a:chExt cx="360" cy="175"/>
          </a:xfrm>
        </p:grpSpPr>
        <p:sp>
          <p:nvSpPr>
            <p:cNvPr id="23695" name="Oval 2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96" name="Line 2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97" name="Line 2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98" name="Rectangle 2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3699" name="Oval 2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705" name="Line 2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06" name="Line 2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07" name="Line 3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3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702" name="Line 3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03" name="Line 3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04" name="Line 3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5065713" y="4443413"/>
            <a:ext cx="501650" cy="233363"/>
            <a:chOff x="3600" y="219"/>
            <a:chExt cx="360" cy="175"/>
          </a:xfrm>
        </p:grpSpPr>
        <p:sp>
          <p:nvSpPr>
            <p:cNvPr id="23682" name="Oval 3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83" name="Line 3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84" name="Line 3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85" name="Rectangle 3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3686" name="Oval 4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4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692" name="Line 4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93" name="Line 4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94" name="Line 4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4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689" name="Line 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90" name="Line 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91" name="Line 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49"/>
          <p:cNvGrpSpPr>
            <a:grpSpLocks/>
          </p:cNvGrpSpPr>
          <p:nvPr/>
        </p:nvGrpSpPr>
        <p:grpSpPr bwMode="auto">
          <a:xfrm>
            <a:off x="4987925" y="5108576"/>
            <a:ext cx="500063" cy="233363"/>
            <a:chOff x="3600" y="219"/>
            <a:chExt cx="360" cy="175"/>
          </a:xfrm>
        </p:grpSpPr>
        <p:sp>
          <p:nvSpPr>
            <p:cNvPr id="23669" name="Oval 5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0" name="Line 5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1" name="Line 5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2" name="Rectangle 5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3673" name="Oval 5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5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679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80" name="Line 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81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5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676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7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8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5" name="Group 63"/>
          <p:cNvGrpSpPr>
            <a:grpSpLocks/>
          </p:cNvGrpSpPr>
          <p:nvPr/>
        </p:nvGrpSpPr>
        <p:grpSpPr bwMode="auto">
          <a:xfrm>
            <a:off x="5622925" y="5405438"/>
            <a:ext cx="501650" cy="233363"/>
            <a:chOff x="3600" y="219"/>
            <a:chExt cx="360" cy="175"/>
          </a:xfrm>
        </p:grpSpPr>
        <p:sp>
          <p:nvSpPr>
            <p:cNvPr id="23656" name="Oval 6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7" name="Line 6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8" name="Line 6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9" name="Rectangle 6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3660" name="Oval 6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" name="Group 6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666" name="Line 7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7" name="Line 7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8" name="Line 7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7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663" name="Line 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4" name="Line 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5" name="Line 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oup 77"/>
          <p:cNvGrpSpPr>
            <a:grpSpLocks/>
          </p:cNvGrpSpPr>
          <p:nvPr/>
        </p:nvGrpSpPr>
        <p:grpSpPr bwMode="auto">
          <a:xfrm>
            <a:off x="6067425" y="4749801"/>
            <a:ext cx="501650" cy="233363"/>
            <a:chOff x="3600" y="219"/>
            <a:chExt cx="360" cy="175"/>
          </a:xfrm>
        </p:grpSpPr>
        <p:sp>
          <p:nvSpPr>
            <p:cNvPr id="23643" name="Oval 7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4" name="Line 7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5" name="Line 8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6" name="Rectangle 8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3647" name="Oval 8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" name="Group 8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653" name="Line 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4" name="Line 8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5" name="Line 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" name="Group 8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650" name="Line 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1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2" name="Line 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3569" name="Freeform 91"/>
          <p:cNvSpPr>
            <a:spLocks/>
          </p:cNvSpPr>
          <p:nvPr/>
        </p:nvSpPr>
        <p:spPr bwMode="auto">
          <a:xfrm>
            <a:off x="5573713" y="4567238"/>
            <a:ext cx="504825" cy="307975"/>
          </a:xfrm>
          <a:custGeom>
            <a:avLst/>
            <a:gdLst>
              <a:gd name="T0" fmla="*/ 0 w 318"/>
              <a:gd name="T1" fmla="*/ 0 h 194"/>
              <a:gd name="T2" fmla="*/ 318 w 318"/>
              <a:gd name="T3" fmla="*/ 194 h 194"/>
              <a:gd name="T4" fmla="*/ 0 60000 65536"/>
              <a:gd name="T5" fmla="*/ 0 60000 65536"/>
              <a:gd name="T6" fmla="*/ 0 w 318"/>
              <a:gd name="T7" fmla="*/ 0 h 194"/>
              <a:gd name="T8" fmla="*/ 318 w 318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Freeform 92"/>
          <p:cNvSpPr>
            <a:spLocks/>
          </p:cNvSpPr>
          <p:nvPr/>
        </p:nvSpPr>
        <p:spPr bwMode="auto">
          <a:xfrm>
            <a:off x="4508500" y="4959351"/>
            <a:ext cx="481013" cy="238125"/>
          </a:xfrm>
          <a:custGeom>
            <a:avLst/>
            <a:gdLst>
              <a:gd name="T0" fmla="*/ 0 w 294"/>
              <a:gd name="T1" fmla="*/ 0 h 174"/>
              <a:gd name="T2" fmla="*/ 303 w 294"/>
              <a:gd name="T3" fmla="*/ 150 h 174"/>
              <a:gd name="T4" fmla="*/ 0 60000 65536"/>
              <a:gd name="T5" fmla="*/ 0 60000 65536"/>
              <a:gd name="T6" fmla="*/ 0 w 294"/>
              <a:gd name="T7" fmla="*/ 0 h 174"/>
              <a:gd name="T8" fmla="*/ 294 w 294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Freeform 93"/>
          <p:cNvSpPr>
            <a:spLocks/>
          </p:cNvSpPr>
          <p:nvPr/>
        </p:nvSpPr>
        <p:spPr bwMode="auto">
          <a:xfrm>
            <a:off x="5456238" y="4935538"/>
            <a:ext cx="628650" cy="247650"/>
          </a:xfrm>
          <a:custGeom>
            <a:avLst/>
            <a:gdLst>
              <a:gd name="T0" fmla="*/ 0 w 378"/>
              <a:gd name="T1" fmla="*/ 156 h 174"/>
              <a:gd name="T2" fmla="*/ 396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Freeform 94"/>
          <p:cNvSpPr>
            <a:spLocks/>
          </p:cNvSpPr>
          <p:nvPr/>
        </p:nvSpPr>
        <p:spPr bwMode="auto">
          <a:xfrm>
            <a:off x="6122988" y="4989513"/>
            <a:ext cx="206375" cy="508000"/>
          </a:xfrm>
          <a:custGeom>
            <a:avLst/>
            <a:gdLst>
              <a:gd name="T0" fmla="*/ 0 w 118"/>
              <a:gd name="T1" fmla="*/ 320 h 500"/>
              <a:gd name="T2" fmla="*/ 130 w 118"/>
              <a:gd name="T3" fmla="*/ 0 h 500"/>
              <a:gd name="T4" fmla="*/ 0 60000 65536"/>
              <a:gd name="T5" fmla="*/ 0 60000 65536"/>
              <a:gd name="T6" fmla="*/ 0 w 118"/>
              <a:gd name="T7" fmla="*/ 0 h 500"/>
              <a:gd name="T8" fmla="*/ 118 w 118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Freeform 95"/>
          <p:cNvSpPr>
            <a:spLocks/>
          </p:cNvSpPr>
          <p:nvPr/>
        </p:nvSpPr>
        <p:spPr bwMode="auto">
          <a:xfrm>
            <a:off x="4887913" y="5522913"/>
            <a:ext cx="736600" cy="74613"/>
          </a:xfrm>
          <a:custGeom>
            <a:avLst/>
            <a:gdLst>
              <a:gd name="T0" fmla="*/ 464 w 370"/>
              <a:gd name="T1" fmla="*/ 47 h 32"/>
              <a:gd name="T2" fmla="*/ 0 w 370"/>
              <a:gd name="T3" fmla="*/ 0 h 32"/>
              <a:gd name="T4" fmla="*/ 0 60000 65536"/>
              <a:gd name="T5" fmla="*/ 0 60000 65536"/>
              <a:gd name="T6" fmla="*/ 0 w 370"/>
              <a:gd name="T7" fmla="*/ 0 h 32"/>
              <a:gd name="T8" fmla="*/ 370 w 37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Freeform 96"/>
          <p:cNvSpPr>
            <a:spLocks/>
          </p:cNvSpPr>
          <p:nvPr/>
        </p:nvSpPr>
        <p:spPr bwMode="auto">
          <a:xfrm>
            <a:off x="4351338" y="4983163"/>
            <a:ext cx="193675" cy="425450"/>
          </a:xfrm>
          <a:custGeom>
            <a:avLst/>
            <a:gdLst>
              <a:gd name="T0" fmla="*/ 112 w 176"/>
              <a:gd name="T1" fmla="*/ 265 h 412"/>
              <a:gd name="T2" fmla="*/ 122 w 176"/>
              <a:gd name="T3" fmla="*/ 268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  <a:gd name="T9" fmla="*/ 0 w 176"/>
              <a:gd name="T10" fmla="*/ 0 h 412"/>
              <a:gd name="T11" fmla="*/ 176 w 176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Rectangle 97"/>
          <p:cNvSpPr>
            <a:spLocks noChangeArrowheads="1"/>
          </p:cNvSpPr>
          <p:nvPr/>
        </p:nvSpPr>
        <p:spPr bwMode="auto">
          <a:xfrm>
            <a:off x="2460625" y="4597401"/>
            <a:ext cx="1155700" cy="2381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Rectangle 98"/>
          <p:cNvSpPr>
            <a:spLocks noChangeArrowheads="1"/>
          </p:cNvSpPr>
          <p:nvPr/>
        </p:nvSpPr>
        <p:spPr bwMode="auto">
          <a:xfrm>
            <a:off x="2436813" y="4621213"/>
            <a:ext cx="1147763" cy="2381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Line 99"/>
          <p:cNvSpPr>
            <a:spLocks noChangeShapeType="1"/>
          </p:cNvSpPr>
          <p:nvPr/>
        </p:nvSpPr>
        <p:spPr bwMode="auto">
          <a:xfrm>
            <a:off x="3462338" y="4752976"/>
            <a:ext cx="4222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Text Box 100"/>
          <p:cNvSpPr txBox="1">
            <a:spLocks noChangeArrowheads="1"/>
          </p:cNvSpPr>
          <p:nvPr/>
        </p:nvSpPr>
        <p:spPr bwMode="auto">
          <a:xfrm>
            <a:off x="4464050" y="4468813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1</a:t>
            </a:r>
          </a:p>
        </p:txBody>
      </p:sp>
      <p:sp>
        <p:nvSpPr>
          <p:cNvPr id="23579" name="Text Box 101"/>
          <p:cNvSpPr txBox="1">
            <a:spLocks noChangeArrowheads="1"/>
          </p:cNvSpPr>
          <p:nvPr/>
        </p:nvSpPr>
        <p:spPr bwMode="auto">
          <a:xfrm>
            <a:off x="4378325" y="490696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2</a:t>
            </a:r>
          </a:p>
        </p:txBody>
      </p:sp>
      <p:sp>
        <p:nvSpPr>
          <p:cNvPr id="23580" name="Text Box 102"/>
          <p:cNvSpPr txBox="1">
            <a:spLocks noChangeArrowheads="1"/>
          </p:cNvSpPr>
          <p:nvPr/>
        </p:nvSpPr>
        <p:spPr bwMode="auto">
          <a:xfrm>
            <a:off x="4127500" y="4979988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3</a:t>
            </a:r>
          </a:p>
        </p:txBody>
      </p:sp>
      <p:sp>
        <p:nvSpPr>
          <p:cNvPr id="23581" name="Rectangle 104"/>
          <p:cNvSpPr>
            <a:spLocks noChangeArrowheads="1"/>
          </p:cNvSpPr>
          <p:nvPr/>
        </p:nvSpPr>
        <p:spPr bwMode="auto">
          <a:xfrm>
            <a:off x="3065463" y="4624388"/>
            <a:ext cx="427038" cy="2397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Text Box 105"/>
          <p:cNvSpPr txBox="1">
            <a:spLocks noChangeArrowheads="1"/>
          </p:cNvSpPr>
          <p:nvPr/>
        </p:nvSpPr>
        <p:spPr bwMode="auto">
          <a:xfrm>
            <a:off x="3017838" y="4597401"/>
            <a:ext cx="520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0111</a:t>
            </a:r>
          </a:p>
        </p:txBody>
      </p:sp>
      <p:sp>
        <p:nvSpPr>
          <p:cNvPr id="23583" name="Text Box 106"/>
          <p:cNvSpPr txBox="1">
            <a:spLocks noChangeArrowheads="1"/>
          </p:cNvSpPr>
          <p:nvPr/>
        </p:nvSpPr>
        <p:spPr bwMode="auto">
          <a:xfrm>
            <a:off x="1301750" y="3925888"/>
            <a:ext cx="16176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value in arriving</a:t>
            </a:r>
          </a:p>
          <a:p>
            <a:pPr eaLnBrk="1" hangingPunct="1"/>
            <a:r>
              <a:rPr lang="en-US" sz="1600">
                <a:latin typeface="Arial" charset="0"/>
              </a:rPr>
              <a:t>packet’s header</a:t>
            </a:r>
          </a:p>
        </p:txBody>
      </p:sp>
      <p:sp>
        <p:nvSpPr>
          <p:cNvPr id="23584" name="Line 107"/>
          <p:cNvSpPr>
            <a:spLocks noChangeShapeType="1"/>
          </p:cNvSpPr>
          <p:nvPr/>
        </p:nvSpPr>
        <p:spPr bwMode="auto">
          <a:xfrm flipH="1">
            <a:off x="2684463" y="4883151"/>
            <a:ext cx="134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5" name="Text Box 108"/>
          <p:cNvSpPr txBox="1">
            <a:spLocks noChangeArrowheads="1"/>
          </p:cNvSpPr>
          <p:nvPr/>
        </p:nvSpPr>
        <p:spPr bwMode="auto">
          <a:xfrm>
            <a:off x="2644775" y="1417638"/>
            <a:ext cx="1863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400">
                <a:latin typeface="Arial" charset="0"/>
              </a:rPr>
              <a:t>routing algorithm</a:t>
            </a:r>
          </a:p>
        </p:txBody>
      </p:sp>
      <p:sp>
        <p:nvSpPr>
          <p:cNvPr id="23586" name="Rectangle 109"/>
          <p:cNvSpPr>
            <a:spLocks noChangeArrowheads="1"/>
          </p:cNvSpPr>
          <p:nvPr/>
        </p:nvSpPr>
        <p:spPr bwMode="auto">
          <a:xfrm>
            <a:off x="2570163" y="2165351"/>
            <a:ext cx="2005013" cy="1279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Text Box 110"/>
          <p:cNvSpPr txBox="1">
            <a:spLocks noChangeArrowheads="1"/>
          </p:cNvSpPr>
          <p:nvPr/>
        </p:nvSpPr>
        <p:spPr bwMode="auto">
          <a:xfrm>
            <a:off x="2651125" y="2117726"/>
            <a:ext cx="1858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local forwarding table</a:t>
            </a:r>
          </a:p>
        </p:txBody>
      </p:sp>
      <p:sp>
        <p:nvSpPr>
          <p:cNvPr id="23588" name="Text Box 111"/>
          <p:cNvSpPr txBox="1">
            <a:spLocks noChangeArrowheads="1"/>
          </p:cNvSpPr>
          <p:nvPr/>
        </p:nvSpPr>
        <p:spPr bwMode="auto">
          <a:xfrm>
            <a:off x="2533650" y="2365376"/>
            <a:ext cx="1212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400">
                <a:latin typeface="Arial" charset="0"/>
              </a:rPr>
              <a:t>header value</a:t>
            </a:r>
          </a:p>
        </p:txBody>
      </p:sp>
      <p:sp>
        <p:nvSpPr>
          <p:cNvPr id="23589" name="Text Box 112"/>
          <p:cNvSpPr txBox="1">
            <a:spLocks noChangeArrowheads="1"/>
          </p:cNvSpPr>
          <p:nvPr/>
        </p:nvSpPr>
        <p:spPr bwMode="auto">
          <a:xfrm>
            <a:off x="3600450" y="2366963"/>
            <a:ext cx="104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400">
                <a:latin typeface="Arial" charset="0"/>
              </a:rPr>
              <a:t>output link</a:t>
            </a:r>
          </a:p>
        </p:txBody>
      </p:sp>
      <p:sp>
        <p:nvSpPr>
          <p:cNvPr id="23590" name="Line 113"/>
          <p:cNvSpPr>
            <a:spLocks noChangeShapeType="1"/>
          </p:cNvSpPr>
          <p:nvPr/>
        </p:nvSpPr>
        <p:spPr bwMode="auto">
          <a:xfrm>
            <a:off x="3698875" y="2378076"/>
            <a:ext cx="7938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1" name="Text Box 114"/>
          <p:cNvSpPr txBox="1">
            <a:spLocks noChangeArrowheads="1"/>
          </p:cNvSpPr>
          <p:nvPr/>
        </p:nvSpPr>
        <p:spPr bwMode="auto">
          <a:xfrm>
            <a:off x="3189288" y="2649538"/>
            <a:ext cx="520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en-US" sz="1200">
                <a:latin typeface="Arial" charset="0"/>
              </a:rPr>
              <a:t>0100</a:t>
            </a:r>
          </a:p>
          <a:p>
            <a:pPr algn="r" eaLnBrk="1" hangingPunct="1"/>
            <a:r>
              <a:rPr lang="en-US" sz="1200">
                <a:latin typeface="Arial" charset="0"/>
              </a:rPr>
              <a:t>0101</a:t>
            </a:r>
          </a:p>
          <a:p>
            <a:pPr algn="r" eaLnBrk="1" hangingPunct="1"/>
            <a:r>
              <a:rPr lang="en-US" sz="1200">
                <a:latin typeface="Arial" charset="0"/>
              </a:rPr>
              <a:t>0111</a:t>
            </a:r>
          </a:p>
          <a:p>
            <a:pPr algn="r" eaLnBrk="1" hangingPunct="1"/>
            <a:r>
              <a:rPr lang="en-US" sz="1200">
                <a:latin typeface="Arial" charset="0"/>
              </a:rPr>
              <a:t>1001</a:t>
            </a:r>
          </a:p>
        </p:txBody>
      </p:sp>
      <p:sp>
        <p:nvSpPr>
          <p:cNvPr id="23592" name="Text Box 115"/>
          <p:cNvSpPr txBox="1">
            <a:spLocks noChangeArrowheads="1"/>
          </p:cNvSpPr>
          <p:nvPr/>
        </p:nvSpPr>
        <p:spPr bwMode="auto">
          <a:xfrm>
            <a:off x="3714750" y="2649538"/>
            <a:ext cx="268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200">
                <a:latin typeface="Arial" charset="0"/>
              </a:rPr>
              <a:t>3</a:t>
            </a:r>
          </a:p>
          <a:p>
            <a:pPr algn="ctr" eaLnBrk="1" hangingPunct="1"/>
            <a:r>
              <a:rPr lang="en-US" sz="1200">
                <a:latin typeface="Arial" charset="0"/>
              </a:rPr>
              <a:t>2</a:t>
            </a:r>
          </a:p>
          <a:p>
            <a:pPr algn="ctr" eaLnBrk="1" hangingPunct="1"/>
            <a:r>
              <a:rPr lang="en-US" sz="1200">
                <a:latin typeface="Arial" charset="0"/>
              </a:rPr>
              <a:t>2</a:t>
            </a:r>
          </a:p>
          <a:p>
            <a:pPr algn="ctr" eaLnBrk="1" hangingPunct="1"/>
            <a:r>
              <a:rPr lang="en-US" sz="1200">
                <a:latin typeface="Arial" charset="0"/>
              </a:rPr>
              <a:t>1</a:t>
            </a:r>
          </a:p>
        </p:txBody>
      </p:sp>
      <p:sp>
        <p:nvSpPr>
          <p:cNvPr id="23593" name="Line 116"/>
          <p:cNvSpPr>
            <a:spLocks noChangeShapeType="1"/>
          </p:cNvSpPr>
          <p:nvPr/>
        </p:nvSpPr>
        <p:spPr bwMode="auto">
          <a:xfrm>
            <a:off x="2570163" y="2635251"/>
            <a:ext cx="200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4" name="Line 117"/>
          <p:cNvSpPr>
            <a:spLocks noChangeShapeType="1"/>
          </p:cNvSpPr>
          <p:nvPr/>
        </p:nvSpPr>
        <p:spPr bwMode="auto">
          <a:xfrm>
            <a:off x="2562225" y="2387601"/>
            <a:ext cx="200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5" name="AutoShape 118"/>
          <p:cNvSpPr>
            <a:spLocks noChangeArrowheads="1"/>
          </p:cNvSpPr>
          <p:nvPr/>
        </p:nvSpPr>
        <p:spPr bwMode="auto">
          <a:xfrm rot="5400000">
            <a:off x="3468688" y="1873251"/>
            <a:ext cx="239713" cy="273050"/>
          </a:xfrm>
          <a:prstGeom prst="rightArrow">
            <a:avLst>
              <a:gd name="adj1" fmla="val 51167"/>
              <a:gd name="adj2" fmla="val 3973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6" name="Line 119"/>
          <p:cNvSpPr>
            <a:spLocks noChangeShapeType="1"/>
          </p:cNvSpPr>
          <p:nvPr/>
        </p:nvSpPr>
        <p:spPr bwMode="auto">
          <a:xfrm>
            <a:off x="2846388" y="4314826"/>
            <a:ext cx="363538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97" name="Freeform 120"/>
          <p:cNvSpPr>
            <a:spLocks/>
          </p:cNvSpPr>
          <p:nvPr/>
        </p:nvSpPr>
        <p:spPr bwMode="auto">
          <a:xfrm>
            <a:off x="3919538" y="4805363"/>
            <a:ext cx="879475" cy="265113"/>
          </a:xfrm>
          <a:custGeom>
            <a:avLst/>
            <a:gdLst>
              <a:gd name="T0" fmla="*/ 0 w 554"/>
              <a:gd name="T1" fmla="*/ 10 h 167"/>
              <a:gd name="T2" fmla="*/ 324 w 554"/>
              <a:gd name="T3" fmla="*/ 26 h 167"/>
              <a:gd name="T4" fmla="*/ 554 w 554"/>
              <a:gd name="T5" fmla="*/ 16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98" name="Freeform 121"/>
          <p:cNvSpPr>
            <a:spLocks/>
          </p:cNvSpPr>
          <p:nvPr/>
        </p:nvSpPr>
        <p:spPr bwMode="auto">
          <a:xfrm flipH="1">
            <a:off x="6254750" y="4379913"/>
            <a:ext cx="577850" cy="371475"/>
          </a:xfrm>
          <a:custGeom>
            <a:avLst/>
            <a:gdLst>
              <a:gd name="T0" fmla="*/ 0 w 1443"/>
              <a:gd name="T1" fmla="*/ 0 h 816"/>
              <a:gd name="T2" fmla="*/ 271 w 1443"/>
              <a:gd name="T3" fmla="*/ 224 h 816"/>
              <a:gd name="T4" fmla="*/ 333 w 1443"/>
              <a:gd name="T5" fmla="*/ 226 h 816"/>
              <a:gd name="T6" fmla="*/ 364 w 1443"/>
              <a:gd name="T7" fmla="*/ 1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9" name="Freeform 122"/>
          <p:cNvSpPr>
            <a:spLocks/>
          </p:cNvSpPr>
          <p:nvPr/>
        </p:nvSpPr>
        <p:spPr bwMode="auto">
          <a:xfrm flipH="1">
            <a:off x="5243513" y="4095751"/>
            <a:ext cx="577850" cy="371475"/>
          </a:xfrm>
          <a:custGeom>
            <a:avLst/>
            <a:gdLst>
              <a:gd name="T0" fmla="*/ 0 w 1443"/>
              <a:gd name="T1" fmla="*/ 0 h 816"/>
              <a:gd name="T2" fmla="*/ 271 w 1443"/>
              <a:gd name="T3" fmla="*/ 224 h 816"/>
              <a:gd name="T4" fmla="*/ 333 w 1443"/>
              <a:gd name="T5" fmla="*/ 226 h 816"/>
              <a:gd name="T6" fmla="*/ 364 w 1443"/>
              <a:gd name="T7" fmla="*/ 1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0" name="Freeform 123"/>
          <p:cNvSpPr>
            <a:spLocks/>
          </p:cNvSpPr>
          <p:nvPr/>
        </p:nvSpPr>
        <p:spPr bwMode="auto">
          <a:xfrm flipH="1" flipV="1">
            <a:off x="5911850" y="5641976"/>
            <a:ext cx="542925" cy="371475"/>
          </a:xfrm>
          <a:custGeom>
            <a:avLst/>
            <a:gdLst>
              <a:gd name="T0" fmla="*/ 0 w 1443"/>
              <a:gd name="T1" fmla="*/ 0 h 816"/>
              <a:gd name="T2" fmla="*/ 255 w 1443"/>
              <a:gd name="T3" fmla="*/ 224 h 816"/>
              <a:gd name="T4" fmla="*/ 313 w 1443"/>
              <a:gd name="T5" fmla="*/ 226 h 816"/>
              <a:gd name="T6" fmla="*/ 342 w 1443"/>
              <a:gd name="T7" fmla="*/ 1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1" name="Freeform 124"/>
          <p:cNvSpPr>
            <a:spLocks/>
          </p:cNvSpPr>
          <p:nvPr/>
        </p:nvSpPr>
        <p:spPr bwMode="auto">
          <a:xfrm flipH="1" flipV="1">
            <a:off x="4562475" y="5626101"/>
            <a:ext cx="542925" cy="371475"/>
          </a:xfrm>
          <a:custGeom>
            <a:avLst/>
            <a:gdLst>
              <a:gd name="T0" fmla="*/ 0 w 1443"/>
              <a:gd name="T1" fmla="*/ 0 h 816"/>
              <a:gd name="T2" fmla="*/ 255 w 1443"/>
              <a:gd name="T3" fmla="*/ 224 h 816"/>
              <a:gd name="T4" fmla="*/ 313 w 1443"/>
              <a:gd name="T5" fmla="*/ 226 h 816"/>
              <a:gd name="T6" fmla="*/ 342 w 1443"/>
              <a:gd name="T7" fmla="*/ 1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2" name="Freeform 125"/>
          <p:cNvSpPr>
            <a:spLocks/>
          </p:cNvSpPr>
          <p:nvPr/>
        </p:nvSpPr>
        <p:spPr bwMode="auto">
          <a:xfrm flipH="1" flipV="1">
            <a:off x="5202238" y="5334001"/>
            <a:ext cx="542925" cy="452438"/>
          </a:xfrm>
          <a:custGeom>
            <a:avLst/>
            <a:gdLst>
              <a:gd name="T0" fmla="*/ 0 w 1443"/>
              <a:gd name="T1" fmla="*/ 0 h 816"/>
              <a:gd name="T2" fmla="*/ 255 w 1443"/>
              <a:gd name="T3" fmla="*/ 273 h 816"/>
              <a:gd name="T4" fmla="*/ 313 w 1443"/>
              <a:gd name="T5" fmla="*/ 275 h 816"/>
              <a:gd name="T6" fmla="*/ 342 w 1443"/>
              <a:gd name="T7" fmla="*/ 2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1" name="Group 126"/>
          <p:cNvGrpSpPr>
            <a:grpSpLocks/>
          </p:cNvGrpSpPr>
          <p:nvPr/>
        </p:nvGrpSpPr>
        <p:grpSpPr bwMode="auto">
          <a:xfrm>
            <a:off x="5251450" y="3651251"/>
            <a:ext cx="550863" cy="452438"/>
            <a:chOff x="2886" y="1668"/>
            <a:chExt cx="347" cy="285"/>
          </a:xfrm>
        </p:grpSpPr>
        <p:sp>
          <p:nvSpPr>
            <p:cNvPr id="23636" name="Rectangle 127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7" name="Oval 128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8" name="Rectangle 129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9" name="Line 130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0" name="Line 131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1" name="Line 132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2" name="AutoShape 133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134"/>
          <p:cNvGrpSpPr>
            <a:grpSpLocks/>
          </p:cNvGrpSpPr>
          <p:nvPr/>
        </p:nvGrpSpPr>
        <p:grpSpPr bwMode="auto">
          <a:xfrm>
            <a:off x="6264275" y="3924301"/>
            <a:ext cx="550863" cy="452438"/>
            <a:chOff x="2886" y="1668"/>
            <a:chExt cx="347" cy="285"/>
          </a:xfrm>
        </p:grpSpPr>
        <p:sp>
          <p:nvSpPr>
            <p:cNvPr id="23629" name="Rectangle 135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0" name="Oval 136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1" name="Rectangle 137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2" name="Line 138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3" name="Line 139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4" name="Line 140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5" name="AutoShape 141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142"/>
          <p:cNvGrpSpPr>
            <a:grpSpLocks/>
          </p:cNvGrpSpPr>
          <p:nvPr/>
        </p:nvGrpSpPr>
        <p:grpSpPr bwMode="auto">
          <a:xfrm>
            <a:off x="5894388" y="6000751"/>
            <a:ext cx="550863" cy="452438"/>
            <a:chOff x="2886" y="1668"/>
            <a:chExt cx="347" cy="285"/>
          </a:xfrm>
        </p:grpSpPr>
        <p:sp>
          <p:nvSpPr>
            <p:cNvPr id="23622" name="Rectangle 143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3" name="Oval 144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4" name="Rectangle 145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5" name="Line 146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6" name="Line 147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7" name="Line 148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8" name="AutoShape 149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150"/>
          <p:cNvGrpSpPr>
            <a:grpSpLocks/>
          </p:cNvGrpSpPr>
          <p:nvPr/>
        </p:nvGrpSpPr>
        <p:grpSpPr bwMode="auto">
          <a:xfrm>
            <a:off x="5199063" y="5781676"/>
            <a:ext cx="550863" cy="452438"/>
            <a:chOff x="2886" y="1668"/>
            <a:chExt cx="347" cy="285"/>
          </a:xfrm>
        </p:grpSpPr>
        <p:sp>
          <p:nvSpPr>
            <p:cNvPr id="23615" name="Rectangle 151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6" name="Oval 152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7" name="Rectangle 153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8" name="Line 154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9" name="Line 155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0" name="Line 156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1" name="AutoShape 157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" name="Group 158"/>
          <p:cNvGrpSpPr>
            <a:grpSpLocks/>
          </p:cNvGrpSpPr>
          <p:nvPr/>
        </p:nvGrpSpPr>
        <p:grpSpPr bwMode="auto">
          <a:xfrm>
            <a:off x="4543425" y="5973763"/>
            <a:ext cx="550863" cy="452438"/>
            <a:chOff x="2886" y="1668"/>
            <a:chExt cx="347" cy="285"/>
          </a:xfrm>
        </p:grpSpPr>
        <p:sp>
          <p:nvSpPr>
            <p:cNvPr id="23608" name="Rectangle 159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9" name="Oval 160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0" name="Rectangle 161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1" name="Line 162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2" name="Line 163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3" name="Line 164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4" name="AutoShape 165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57" name="Text Box 167"/>
          <p:cNvSpPr txBox="1">
            <a:spLocks noChangeArrowheads="1"/>
          </p:cNvSpPr>
          <p:nvPr/>
        </p:nvSpPr>
        <p:spPr bwMode="auto">
          <a:xfrm>
            <a:off x="741922" y="76200"/>
            <a:ext cx="733527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808B8"/>
                </a:solidFill>
              </a:rPr>
              <a:t>Interplay between routing and forwarding</a:t>
            </a:r>
            <a:br>
              <a:rPr lang="en-US" sz="3200" b="1" dirty="0" smtClean="0">
                <a:solidFill>
                  <a:srgbClr val="0808B8"/>
                </a:solidFill>
              </a:rPr>
            </a:b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>اثر متقابل بین مسیریابی و هدایت</a:t>
            </a:r>
            <a:endParaRPr lang="en-US" sz="3200" u="sng" dirty="0">
              <a:solidFill>
                <a:schemeClr val="accent2"/>
              </a:solidFill>
            </a:endParaRPr>
          </a:p>
        </p:txBody>
      </p:sp>
      <p:cxnSp>
        <p:nvCxnSpPr>
          <p:cNvPr id="174" name="Straight Connector 173"/>
          <p:cNvCxnSpPr>
            <a:stCxn id="23596" idx="1"/>
          </p:cNvCxnSpPr>
          <p:nvPr/>
        </p:nvCxnSpPr>
        <p:spPr>
          <a:xfrm rot="16200000" flipV="1">
            <a:off x="2476500" y="3924300"/>
            <a:ext cx="1457326" cy="95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/>
          <p:nvPr/>
        </p:nvCxnSpPr>
        <p:spPr>
          <a:xfrm>
            <a:off x="3200400" y="3200400"/>
            <a:ext cx="8382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9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ChangeArrowheads="1"/>
          </p:cNvSpPr>
          <p:nvPr/>
        </p:nvSpPr>
        <p:spPr bwMode="auto">
          <a:xfrm>
            <a:off x="533400" y="1219200"/>
            <a:ext cx="8001000" cy="4543425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571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1100"/>
              </a:spcBef>
              <a:spcAft>
                <a:spcPts val="1100"/>
              </a:spcAft>
              <a:defRPr/>
            </a:pP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The network address is the </a:t>
            </a:r>
            <a:b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</a:b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beginning address of each block.</a:t>
            </a:r>
            <a:b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</a:b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 It can be found by applying </a:t>
            </a:r>
            <a:b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</a:b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the default mask to</a:t>
            </a:r>
            <a:b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</a:b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any of the addresses in the block </a:t>
            </a:r>
            <a:b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</a:b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(including itself).</a:t>
            </a:r>
            <a:b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</a:b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 It retains the </a:t>
            </a:r>
            <a:r>
              <a:rPr lang="en-US" sz="36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  <a:cs typeface="Arial" charset="0"/>
              </a:rPr>
              <a:t>netid</a:t>
            </a: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 of the block </a:t>
            </a:r>
            <a:b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</a:b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and sets the </a:t>
            </a:r>
            <a:r>
              <a:rPr lang="en-US" sz="36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  <a:cs typeface="Arial" charset="0"/>
              </a:rPr>
              <a:t>hostid</a:t>
            </a: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 to zero. 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20574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22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Text Box 2"/>
          <p:cNvSpPr txBox="1">
            <a:spLocks noChangeArrowheads="1"/>
          </p:cNvSpPr>
          <p:nvPr/>
        </p:nvSpPr>
        <p:spPr bwMode="auto">
          <a:xfrm>
            <a:off x="192088" y="228600"/>
            <a:ext cx="2220912" cy="617538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Example 12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228600" y="1617663"/>
            <a:ext cx="8458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>
                <a:latin typeface="Times" panose="02020603060405020304" pitchFamily="18" charset="0"/>
              </a:rPr>
              <a:t>Given the address 23.56.7.91 and the default class A mask, find the beginning address (network address).</a:t>
            </a:r>
          </a:p>
        </p:txBody>
      </p:sp>
      <p:sp>
        <p:nvSpPr>
          <p:cNvPr id="626692" name="Text Box 4"/>
          <p:cNvSpPr txBox="1">
            <a:spLocks noChangeArrowheads="1"/>
          </p:cNvSpPr>
          <p:nvPr/>
        </p:nvSpPr>
        <p:spPr bwMode="auto">
          <a:xfrm>
            <a:off x="228600" y="3387725"/>
            <a:ext cx="1643063" cy="617538"/>
          </a:xfrm>
          <a:prstGeom prst="rect">
            <a:avLst/>
          </a:prstGeom>
          <a:solidFill>
            <a:schemeClr val="bg2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Solution</a:t>
            </a:r>
          </a:p>
        </p:txBody>
      </p:sp>
      <p:sp>
        <p:nvSpPr>
          <p:cNvPr id="626693" name="Rectangle 5"/>
          <p:cNvSpPr>
            <a:spLocks noChangeArrowheads="1"/>
          </p:cNvSpPr>
          <p:nvPr/>
        </p:nvSpPr>
        <p:spPr bwMode="auto">
          <a:xfrm>
            <a:off x="325438" y="4076700"/>
            <a:ext cx="83502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The default mask is 255.0.0.0, which means </a:t>
            </a:r>
          </a:p>
          <a:p>
            <a:pPr>
              <a:defRPr/>
            </a:pPr>
            <a:r>
              <a:rPr lang="en-US" sz="360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that only the first byte is preserved </a:t>
            </a:r>
          </a:p>
          <a:p>
            <a:pPr>
              <a:defRPr/>
            </a:pPr>
            <a:r>
              <a:rPr lang="en-US" sz="360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and the other 3 bytes are set to 0s. </a:t>
            </a:r>
          </a:p>
          <a:p>
            <a:pPr>
              <a:defRPr/>
            </a:pPr>
            <a:r>
              <a:rPr lang="en-US" sz="360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The network address is 23.0.0.0.</a:t>
            </a:r>
            <a:endParaRPr lang="en-US" sz="3600" b="1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pitchFamily="18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66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Text Box 2"/>
          <p:cNvSpPr txBox="1">
            <a:spLocks noChangeArrowheads="1"/>
          </p:cNvSpPr>
          <p:nvPr/>
        </p:nvSpPr>
        <p:spPr bwMode="auto">
          <a:xfrm>
            <a:off x="192088" y="228600"/>
            <a:ext cx="2220912" cy="617538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Example 13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228600" y="1544638"/>
            <a:ext cx="8458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>
                <a:latin typeface="Times" panose="02020603060405020304" pitchFamily="18" charset="0"/>
              </a:rPr>
              <a:t>Given the address 132.6.17.85 and the default class B mask, find the beginning address (network address).</a:t>
            </a:r>
          </a:p>
        </p:txBody>
      </p:sp>
      <p:sp>
        <p:nvSpPr>
          <p:cNvPr id="628740" name="Text Box 4"/>
          <p:cNvSpPr txBox="1">
            <a:spLocks noChangeArrowheads="1"/>
          </p:cNvSpPr>
          <p:nvPr/>
        </p:nvSpPr>
        <p:spPr bwMode="auto">
          <a:xfrm>
            <a:off x="228600" y="3387725"/>
            <a:ext cx="1643063" cy="617538"/>
          </a:xfrm>
          <a:prstGeom prst="rect">
            <a:avLst/>
          </a:prstGeom>
          <a:solidFill>
            <a:schemeClr val="bg2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Solution</a:t>
            </a:r>
          </a:p>
        </p:txBody>
      </p:sp>
      <p:sp>
        <p:nvSpPr>
          <p:cNvPr id="628741" name="Rectangle 5"/>
          <p:cNvSpPr>
            <a:spLocks noChangeArrowheads="1"/>
          </p:cNvSpPr>
          <p:nvPr/>
        </p:nvSpPr>
        <p:spPr bwMode="auto">
          <a:xfrm>
            <a:off x="0" y="4038600"/>
            <a:ext cx="88074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The default mask is 255.255.0.0, which means </a:t>
            </a:r>
          </a:p>
          <a:p>
            <a:pPr>
              <a:defRPr/>
            </a:pPr>
            <a:r>
              <a:rPr lang="en-US" sz="360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that the first 2 bytes are preserved </a:t>
            </a:r>
          </a:p>
          <a:p>
            <a:pPr>
              <a:defRPr/>
            </a:pPr>
            <a:r>
              <a:rPr lang="en-US" sz="360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and the other 2 bytes are set to 0s. </a:t>
            </a:r>
          </a:p>
          <a:p>
            <a:pPr>
              <a:defRPr/>
            </a:pPr>
            <a:r>
              <a:rPr lang="en-US" sz="360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The network address is 132.6.0.0.</a:t>
            </a:r>
          </a:p>
          <a:p>
            <a:pPr>
              <a:defRPr/>
            </a:pPr>
            <a:endParaRPr lang="en-US" sz="3600" b="1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pitchFamily="18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20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Text Box 2"/>
          <p:cNvSpPr txBox="1">
            <a:spLocks noChangeArrowheads="1"/>
          </p:cNvSpPr>
          <p:nvPr/>
        </p:nvSpPr>
        <p:spPr bwMode="auto">
          <a:xfrm>
            <a:off x="192088" y="228600"/>
            <a:ext cx="2220912" cy="617538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Example 14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28600" y="1544638"/>
            <a:ext cx="8458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>
                <a:latin typeface="Times" panose="02020603060405020304" pitchFamily="18" charset="0"/>
              </a:rPr>
              <a:t>Given the address 201.180.56.5 and the class C default mask, find the beginning address (network address).</a:t>
            </a:r>
          </a:p>
        </p:txBody>
      </p:sp>
      <p:sp>
        <p:nvSpPr>
          <p:cNvPr id="630788" name="Text Box 4"/>
          <p:cNvSpPr txBox="1">
            <a:spLocks noChangeArrowheads="1"/>
          </p:cNvSpPr>
          <p:nvPr/>
        </p:nvSpPr>
        <p:spPr bwMode="auto">
          <a:xfrm>
            <a:off x="228600" y="3387725"/>
            <a:ext cx="1643063" cy="617538"/>
          </a:xfrm>
          <a:prstGeom prst="rect">
            <a:avLst/>
          </a:prstGeom>
          <a:solidFill>
            <a:schemeClr val="bg2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Solution</a:t>
            </a:r>
          </a:p>
        </p:txBody>
      </p:sp>
      <p:sp>
        <p:nvSpPr>
          <p:cNvPr id="630789" name="Rectangle 5"/>
          <p:cNvSpPr>
            <a:spLocks noChangeArrowheads="1"/>
          </p:cNvSpPr>
          <p:nvPr/>
        </p:nvSpPr>
        <p:spPr bwMode="auto">
          <a:xfrm>
            <a:off x="247650" y="4038600"/>
            <a:ext cx="71437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The default mask is 255.255.255.0, </a:t>
            </a:r>
          </a:p>
          <a:p>
            <a:pPr>
              <a:defRPr/>
            </a:pPr>
            <a:r>
              <a:rPr lang="en-US" sz="360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which means that the first 3 bytes are </a:t>
            </a:r>
          </a:p>
          <a:p>
            <a:pPr>
              <a:defRPr/>
            </a:pPr>
            <a:r>
              <a:rPr lang="en-US" sz="360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preserved and the last byte is set to 0. </a:t>
            </a:r>
          </a:p>
          <a:p>
            <a:pPr>
              <a:defRPr/>
            </a:pPr>
            <a:r>
              <a:rPr lang="en-US" sz="360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The network address is 201.180.56.0.</a:t>
            </a:r>
            <a:endParaRPr lang="en-US" sz="3600" b="1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pitchFamily="18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19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4"/>
          <p:cNvSpPr txBox="1">
            <a:spLocks noChangeArrowheads="1"/>
          </p:cNvSpPr>
          <p:nvPr/>
        </p:nvSpPr>
        <p:spPr bwMode="auto">
          <a:xfrm>
            <a:off x="2894013" y="95250"/>
            <a:ext cx="2259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fa-IR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آدرسهای خاص</a:t>
            </a:r>
            <a:endParaRPr lang="en-US" altLang="en-US" sz="32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6" name="Content Placeholder 4"/>
          <p:cNvSpPr>
            <a:spLocks noGrp="1"/>
          </p:cNvSpPr>
          <p:nvPr>
            <p:ph idx="1"/>
          </p:nvPr>
        </p:nvSpPr>
        <p:spPr>
          <a:xfrm>
            <a:off x="566738" y="1557338"/>
            <a:ext cx="8001000" cy="4895850"/>
          </a:xfrm>
        </p:spPr>
        <p:txBody>
          <a:bodyPr/>
          <a:lstStyle/>
          <a:p>
            <a:pPr algn="r">
              <a:buFont typeface="Wingdings" panose="05000000000000000000" pitchFamily="2" charset="2"/>
              <a:buNone/>
            </a:pPr>
            <a:r>
              <a:rPr lang="fa-IR" altLang="en-US" smtClean="0"/>
              <a:t>1- ادرس 0.0.0.0 یعنی این ایستگاه در این شبکه(هنگامی که شماره ندارد</a:t>
            </a:r>
            <a:endParaRPr lang="en-US" altLang="en-US" smtClean="0"/>
          </a:p>
          <a:p>
            <a:pPr algn="r">
              <a:buFont typeface="Wingdings" panose="05000000000000000000" pitchFamily="2" charset="2"/>
              <a:buNone/>
            </a:pPr>
            <a:r>
              <a:rPr lang="fa-IR" altLang="en-US" smtClean="0"/>
              <a:t> یعنی میزبانی در این شبکه</a:t>
            </a:r>
            <a:r>
              <a:rPr lang="en-US" altLang="en-US" smtClean="0"/>
              <a:t>0.hostid</a:t>
            </a:r>
            <a:r>
              <a:rPr lang="fa-IR" altLang="en-US" smtClean="0"/>
              <a:t>2- ادرس  </a:t>
            </a:r>
          </a:p>
          <a:p>
            <a:pPr algn="r">
              <a:buFont typeface="Wingdings" panose="05000000000000000000" pitchFamily="2" charset="2"/>
              <a:buNone/>
            </a:pPr>
            <a:r>
              <a:rPr lang="fa-IR" altLang="en-US" smtClean="0"/>
              <a:t> ادرس همه پخشی مستقیم</a:t>
            </a:r>
            <a:r>
              <a:rPr lang="en-US" altLang="en-US" smtClean="0"/>
              <a:t>Netid.255</a:t>
            </a:r>
            <a:r>
              <a:rPr lang="fa-IR" altLang="en-US" smtClean="0"/>
              <a:t>3-ادرس </a:t>
            </a:r>
          </a:p>
          <a:p>
            <a:pPr algn="r">
              <a:buFont typeface="Wingdings" panose="05000000000000000000" pitchFamily="2" charset="2"/>
              <a:buNone/>
            </a:pPr>
            <a:r>
              <a:rPr lang="fa-IR" altLang="en-US" smtClean="0"/>
              <a:t>4-ادرس 255.255.255.255 همه پخشی محدود که فقط در شبکه های محلی قابل استفاده است</a:t>
            </a:r>
          </a:p>
          <a:p>
            <a:pPr algn="r">
              <a:buFont typeface="Wingdings" panose="05000000000000000000" pitchFamily="2" charset="2"/>
              <a:buNone/>
            </a:pPr>
            <a:r>
              <a:rPr lang="fa-IR" altLang="en-US" smtClean="0"/>
              <a:t> نشان دهنده خود شبکه</a:t>
            </a:r>
            <a:r>
              <a:rPr lang="en-US" altLang="en-US" smtClean="0"/>
              <a:t>Netid.0</a:t>
            </a:r>
            <a:r>
              <a:rPr lang="fa-IR" altLang="en-US" smtClean="0"/>
              <a:t>5-ادرس </a:t>
            </a:r>
          </a:p>
          <a:p>
            <a:pPr algn="r">
              <a:buFont typeface="Wingdings" panose="05000000000000000000" pitchFamily="2" charset="2"/>
              <a:buNone/>
            </a:pPr>
            <a:r>
              <a:rPr lang="fa-IR" altLang="en-US" smtClean="0"/>
              <a:t> برگشت حلقه است</a:t>
            </a:r>
            <a:r>
              <a:rPr lang="en-US" altLang="en-US" smtClean="0"/>
              <a:t>127.X.X.X</a:t>
            </a:r>
            <a:r>
              <a:rPr lang="fa-IR" altLang="en-US" smtClean="0"/>
              <a:t>6- ادرس  </a:t>
            </a:r>
          </a:p>
          <a:p>
            <a:pPr algn="r">
              <a:buFont typeface="Wingdings" panose="05000000000000000000" pitchFamily="2" charset="2"/>
              <a:buNone/>
            </a:pPr>
            <a:r>
              <a:rPr lang="fa-IR" altLang="en-US" smtClean="0"/>
              <a:t> ادرس غیر معتبر</a:t>
            </a:r>
            <a:r>
              <a:rPr lang="en-US" altLang="en-US" smtClean="0"/>
              <a:t>192.168.X.X</a:t>
            </a:r>
            <a:r>
              <a:rPr lang="fa-IR" altLang="en-US" smtClean="0"/>
              <a:t>7- ادرس </a:t>
            </a:r>
            <a:endParaRPr lang="en-US" alt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4-</a:t>
            </a:r>
            <a:fld id="{F632804F-F226-4E4F-B56E-9EF48803681D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98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>
            <a:normAutofit/>
          </a:bodyPr>
          <a:lstStyle/>
          <a:p>
            <a:pPr rtl="1"/>
            <a:r>
              <a:rPr lang="en-US" sz="3200" b="1" dirty="0" smtClean="0">
                <a:solidFill>
                  <a:srgbClr val="0808B8"/>
                </a:solidFill>
                <a:cs typeface="B Titr" pitchFamily="2" charset="-78"/>
              </a:rPr>
              <a:t>DHCP client-server scenario</a:t>
            </a: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/>
            </a:r>
            <a:b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</a:b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>سناریوی مشتری – سرویس دهنده </a:t>
            </a:r>
            <a:r>
              <a:rPr lang="en-US" sz="3200" b="1" dirty="0" smtClean="0">
                <a:solidFill>
                  <a:srgbClr val="0808B8"/>
                </a:solidFill>
                <a:cs typeface="B Titr" pitchFamily="2" charset="-78"/>
              </a:rPr>
              <a:t>DHCP</a:t>
            </a:r>
          </a:p>
        </p:txBody>
      </p:sp>
      <p:sp>
        <p:nvSpPr>
          <p:cNvPr id="112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2F4AD925-FBB4-4C8C-91FF-90C8823E0BB7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1278" name="Rectangle 3"/>
          <p:cNvSpPr>
            <a:spLocks noChangeArrowheads="1"/>
          </p:cNvSpPr>
          <p:nvPr/>
        </p:nvSpPr>
        <p:spPr bwMode="auto">
          <a:xfrm>
            <a:off x="2408238" y="6037263"/>
            <a:ext cx="4978400" cy="319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Freeform 4"/>
          <p:cNvSpPr>
            <a:spLocks/>
          </p:cNvSpPr>
          <p:nvPr/>
        </p:nvSpPr>
        <p:spPr bwMode="auto">
          <a:xfrm>
            <a:off x="1712913" y="2103438"/>
            <a:ext cx="1941512" cy="2049462"/>
          </a:xfrm>
          <a:custGeom>
            <a:avLst/>
            <a:gdLst>
              <a:gd name="T0" fmla="*/ 1906587 w 1223"/>
              <a:gd name="T1" fmla="*/ 1200150 h 1291"/>
              <a:gd name="T2" fmla="*/ 1114425 w 1223"/>
              <a:gd name="T3" fmla="*/ 1063625 h 1291"/>
              <a:gd name="T4" fmla="*/ 965200 w 1223"/>
              <a:gd name="T5" fmla="*/ 163512 h 1291"/>
              <a:gd name="T6" fmla="*/ 531812 w 1223"/>
              <a:gd name="T7" fmla="*/ 82550 h 1291"/>
              <a:gd name="T8" fmla="*/ 103187 w 1223"/>
              <a:gd name="T9" fmla="*/ 130175 h 1291"/>
              <a:gd name="T10" fmla="*/ 65087 w 1223"/>
              <a:gd name="T11" fmla="*/ 863600 h 1291"/>
              <a:gd name="T12" fmla="*/ 60325 w 1223"/>
              <a:gd name="T13" fmla="*/ 1192212 h 1291"/>
              <a:gd name="T14" fmla="*/ 36512 w 1223"/>
              <a:gd name="T15" fmla="*/ 1492249 h 1291"/>
              <a:gd name="T16" fmla="*/ 26987 w 1223"/>
              <a:gd name="T17" fmla="*/ 1768475 h 1291"/>
              <a:gd name="T18" fmla="*/ 203200 w 1223"/>
              <a:gd name="T19" fmla="*/ 1935162 h 1291"/>
              <a:gd name="T20" fmla="*/ 955675 w 1223"/>
              <a:gd name="T21" fmla="*/ 1973262 h 1291"/>
              <a:gd name="T22" fmla="*/ 1089025 w 1223"/>
              <a:gd name="T23" fmla="*/ 1476374 h 1291"/>
              <a:gd name="T24" fmla="*/ 1868487 w 1223"/>
              <a:gd name="T25" fmla="*/ 1454149 h 1291"/>
              <a:gd name="T26" fmla="*/ 1906587 w 1223"/>
              <a:gd name="T27" fmla="*/ 1200150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Freeform 5"/>
          <p:cNvSpPr>
            <a:spLocks/>
          </p:cNvSpPr>
          <p:nvPr/>
        </p:nvSpPr>
        <p:spPr bwMode="auto">
          <a:xfrm>
            <a:off x="4229100" y="2390775"/>
            <a:ext cx="1906588" cy="1958975"/>
          </a:xfrm>
          <a:custGeom>
            <a:avLst/>
            <a:gdLst>
              <a:gd name="T0" fmla="*/ 39688 w 1201"/>
              <a:gd name="T1" fmla="*/ 1125537 h 1234"/>
              <a:gd name="T2" fmla="*/ 835025 w 1201"/>
              <a:gd name="T3" fmla="*/ 1238250 h 1234"/>
              <a:gd name="T4" fmla="*/ 973138 w 1201"/>
              <a:gd name="T5" fmla="*/ 1800225 h 1234"/>
              <a:gd name="T6" fmla="*/ 1501775 w 1201"/>
              <a:gd name="T7" fmla="*/ 1952625 h 1234"/>
              <a:gd name="T8" fmla="*/ 1858963 w 1201"/>
              <a:gd name="T9" fmla="*/ 1757363 h 1234"/>
              <a:gd name="T10" fmla="*/ 1787526 w 1201"/>
              <a:gd name="T11" fmla="*/ 1419225 h 1234"/>
              <a:gd name="T12" fmla="*/ 1768476 w 1201"/>
              <a:gd name="T13" fmla="*/ 1100137 h 1234"/>
              <a:gd name="T14" fmla="*/ 1744663 w 1201"/>
              <a:gd name="T15" fmla="*/ 671512 h 1234"/>
              <a:gd name="T16" fmla="*/ 1811338 w 1201"/>
              <a:gd name="T17" fmla="*/ 342900 h 1234"/>
              <a:gd name="T18" fmla="*/ 1749426 w 1201"/>
              <a:gd name="T19" fmla="*/ 52388 h 1234"/>
              <a:gd name="T20" fmla="*/ 1025525 w 1201"/>
              <a:gd name="T21" fmla="*/ 128587 h 1234"/>
              <a:gd name="T22" fmla="*/ 849313 w 1201"/>
              <a:gd name="T23" fmla="*/ 823913 h 1234"/>
              <a:gd name="T24" fmla="*/ 69850 w 1201"/>
              <a:gd name="T25" fmla="*/ 869950 h 1234"/>
              <a:gd name="T26" fmla="*/ 39688 w 1201"/>
              <a:gd name="T27" fmla="*/ 1125537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1"/>
              <a:gd name="T43" fmla="*/ 0 h 1234"/>
              <a:gd name="T44" fmla="*/ 1201 w 1201"/>
              <a:gd name="T45" fmla="*/ 1234 h 1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Freeform 6"/>
          <p:cNvSpPr>
            <a:spLocks/>
          </p:cNvSpPr>
          <p:nvPr/>
        </p:nvSpPr>
        <p:spPr bwMode="auto">
          <a:xfrm>
            <a:off x="2921000" y="3767138"/>
            <a:ext cx="2055813" cy="1490662"/>
          </a:xfrm>
          <a:custGeom>
            <a:avLst/>
            <a:gdLst>
              <a:gd name="T0" fmla="*/ 952500 w 1295"/>
              <a:gd name="T1" fmla="*/ 47625 h 939"/>
              <a:gd name="T2" fmla="*/ 833438 w 1295"/>
              <a:gd name="T3" fmla="*/ 623887 h 939"/>
              <a:gd name="T4" fmla="*/ 128588 w 1295"/>
              <a:gd name="T5" fmla="*/ 747712 h 939"/>
              <a:gd name="T6" fmla="*/ 61913 w 1295"/>
              <a:gd name="T7" fmla="*/ 1357312 h 939"/>
              <a:gd name="T8" fmla="*/ 328613 w 1295"/>
              <a:gd name="T9" fmla="*/ 1471612 h 939"/>
              <a:gd name="T10" fmla="*/ 681038 w 1295"/>
              <a:gd name="T11" fmla="*/ 1471612 h 939"/>
              <a:gd name="T12" fmla="*/ 1119188 w 1295"/>
              <a:gd name="T13" fmla="*/ 1414462 h 939"/>
              <a:gd name="T14" fmla="*/ 1947863 w 1295"/>
              <a:gd name="T15" fmla="*/ 1347787 h 939"/>
              <a:gd name="T16" fmla="*/ 1766888 w 1295"/>
              <a:gd name="T17" fmla="*/ 728662 h 939"/>
              <a:gd name="T18" fmla="*/ 1233488 w 1295"/>
              <a:gd name="T19" fmla="*/ 576262 h 939"/>
              <a:gd name="T20" fmla="*/ 1209675 w 1295"/>
              <a:gd name="T21" fmla="*/ 66675 h 939"/>
              <a:gd name="T22" fmla="*/ 952500 w 1295"/>
              <a:gd name="T23" fmla="*/ 47625 h 9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5"/>
              <a:gd name="T37" fmla="*/ 0 h 939"/>
              <a:gd name="T38" fmla="*/ 1295 w 1295"/>
              <a:gd name="T39" fmla="*/ 939 h 93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5" h="939">
                <a:moveTo>
                  <a:pt x="600" y="30"/>
                </a:moveTo>
                <a:cubicBezTo>
                  <a:pt x="486" y="60"/>
                  <a:pt x="610" y="247"/>
                  <a:pt x="525" y="393"/>
                </a:cubicBezTo>
                <a:cubicBezTo>
                  <a:pt x="439" y="467"/>
                  <a:pt x="162" y="394"/>
                  <a:pt x="81" y="471"/>
                </a:cubicBezTo>
                <a:cubicBezTo>
                  <a:pt x="0" y="548"/>
                  <a:pt x="18" y="779"/>
                  <a:pt x="39" y="855"/>
                </a:cubicBezTo>
                <a:cubicBezTo>
                  <a:pt x="60" y="931"/>
                  <a:pt x="142" y="915"/>
                  <a:pt x="207" y="927"/>
                </a:cubicBezTo>
                <a:cubicBezTo>
                  <a:pt x="272" y="939"/>
                  <a:pt x="346" y="933"/>
                  <a:pt x="429" y="927"/>
                </a:cubicBezTo>
                <a:cubicBezTo>
                  <a:pt x="512" y="921"/>
                  <a:pt x="572" y="904"/>
                  <a:pt x="705" y="891"/>
                </a:cubicBezTo>
                <a:cubicBezTo>
                  <a:pt x="838" y="878"/>
                  <a:pt x="1159" y="921"/>
                  <a:pt x="1227" y="849"/>
                </a:cubicBezTo>
                <a:cubicBezTo>
                  <a:pt x="1295" y="777"/>
                  <a:pt x="1188" y="540"/>
                  <a:pt x="1113" y="459"/>
                </a:cubicBezTo>
                <a:cubicBezTo>
                  <a:pt x="1038" y="378"/>
                  <a:pt x="835" y="432"/>
                  <a:pt x="777" y="363"/>
                </a:cubicBezTo>
                <a:cubicBezTo>
                  <a:pt x="719" y="294"/>
                  <a:pt x="791" y="97"/>
                  <a:pt x="762" y="42"/>
                </a:cubicBezTo>
                <a:cubicBezTo>
                  <a:pt x="708" y="15"/>
                  <a:pt x="714" y="0"/>
                  <a:pt x="600" y="30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266" name="Object 7"/>
          <p:cNvGraphicFramePr>
            <a:graphicFrameLocks noChangeAspect="1"/>
          </p:cNvGraphicFramePr>
          <p:nvPr/>
        </p:nvGraphicFramePr>
        <p:xfrm>
          <a:off x="1790700" y="220821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21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2208213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2" name="Line 8"/>
          <p:cNvSpPr>
            <a:spLocks noChangeShapeType="1"/>
          </p:cNvSpPr>
          <p:nvPr/>
        </p:nvSpPr>
        <p:spPr bwMode="auto">
          <a:xfrm>
            <a:off x="2351088" y="2581275"/>
            <a:ext cx="277812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Line 9"/>
          <p:cNvSpPr>
            <a:spLocks noChangeShapeType="1"/>
          </p:cNvSpPr>
          <p:nvPr/>
        </p:nvSpPr>
        <p:spPr bwMode="auto">
          <a:xfrm flipH="1">
            <a:off x="2641600" y="2566988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Line 10"/>
          <p:cNvSpPr>
            <a:spLocks noChangeShapeType="1"/>
          </p:cNvSpPr>
          <p:nvPr/>
        </p:nvSpPr>
        <p:spPr bwMode="auto">
          <a:xfrm flipV="1">
            <a:off x="2351088" y="3225800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Line 11"/>
          <p:cNvSpPr>
            <a:spLocks noChangeShapeType="1"/>
          </p:cNvSpPr>
          <p:nvPr/>
        </p:nvSpPr>
        <p:spPr bwMode="auto">
          <a:xfrm>
            <a:off x="2360613" y="3852863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267" name="Object 12"/>
          <p:cNvGraphicFramePr>
            <a:graphicFrameLocks noChangeAspect="1"/>
          </p:cNvGraphicFramePr>
          <p:nvPr/>
        </p:nvGraphicFramePr>
        <p:xfrm>
          <a:off x="1790700" y="28749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22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2874963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13"/>
          <p:cNvGraphicFramePr>
            <a:graphicFrameLocks noChangeAspect="1"/>
          </p:cNvGraphicFramePr>
          <p:nvPr/>
        </p:nvGraphicFramePr>
        <p:xfrm>
          <a:off x="1790700" y="34845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23" name="Clip" r:id="rId7" imgW="1305000" imgH="1085760" progId="">
                  <p:embed/>
                </p:oleObj>
              </mc:Choice>
              <mc:Fallback>
                <p:oleObj name="Clip" r:id="rId7" imgW="1305000" imgH="1085760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3484563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6" name="Line 14"/>
          <p:cNvSpPr>
            <a:spLocks noChangeShapeType="1"/>
          </p:cNvSpPr>
          <p:nvPr/>
        </p:nvSpPr>
        <p:spPr bwMode="auto">
          <a:xfrm>
            <a:off x="2641600" y="3424238"/>
            <a:ext cx="10350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584575" y="3389313"/>
            <a:ext cx="711200" cy="381000"/>
            <a:chOff x="3600" y="219"/>
            <a:chExt cx="360" cy="175"/>
          </a:xfrm>
        </p:grpSpPr>
        <p:sp>
          <p:nvSpPr>
            <p:cNvPr id="11349" name="Oval 1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0" name="Line 1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1" name="Line 1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2" name="Rectangle 1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53" name="Oval 2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359" name="Line 2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0" name="Line 2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1" name="Line 2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2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356" name="Line 2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57" name="Line 2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58" name="Line 2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288" name="Text Box 29"/>
          <p:cNvSpPr txBox="1">
            <a:spLocks noChangeArrowheads="1"/>
          </p:cNvSpPr>
          <p:nvPr/>
        </p:nvSpPr>
        <p:spPr bwMode="auto">
          <a:xfrm>
            <a:off x="2309813" y="2255838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pitchFamily="34" charset="0"/>
              </a:rPr>
              <a:t>223.1.1.1</a:t>
            </a:r>
            <a:endParaRPr lang="en-US"/>
          </a:p>
        </p:txBody>
      </p:sp>
      <p:sp>
        <p:nvSpPr>
          <p:cNvPr id="11289" name="Rectangle 30"/>
          <p:cNvSpPr>
            <a:spLocks noChangeArrowheads="1"/>
          </p:cNvSpPr>
          <p:nvPr/>
        </p:nvSpPr>
        <p:spPr bwMode="auto">
          <a:xfrm>
            <a:off x="2397125" y="2976563"/>
            <a:ext cx="309563" cy="1809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0" name="Text Box 31"/>
          <p:cNvSpPr txBox="1">
            <a:spLocks noChangeArrowheads="1"/>
          </p:cNvSpPr>
          <p:nvPr/>
        </p:nvSpPr>
        <p:spPr bwMode="auto">
          <a:xfrm>
            <a:off x="2387600" y="2884488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pitchFamily="34" charset="0"/>
              </a:rPr>
              <a:t>223.1.1.2</a:t>
            </a:r>
            <a:endParaRPr lang="en-US"/>
          </a:p>
        </p:txBody>
      </p:sp>
      <p:sp>
        <p:nvSpPr>
          <p:cNvPr id="11291" name="Text Box 32"/>
          <p:cNvSpPr txBox="1">
            <a:spLocks noChangeArrowheads="1"/>
          </p:cNvSpPr>
          <p:nvPr/>
        </p:nvSpPr>
        <p:spPr bwMode="auto">
          <a:xfrm>
            <a:off x="2195513" y="3836988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pitchFamily="34" charset="0"/>
              </a:rPr>
              <a:t>223.1.1.3</a:t>
            </a:r>
            <a:endParaRPr lang="en-US"/>
          </a:p>
        </p:txBody>
      </p:sp>
      <p:sp>
        <p:nvSpPr>
          <p:cNvPr id="11292" name="Text Box 33"/>
          <p:cNvSpPr txBox="1">
            <a:spLocks noChangeArrowheads="1"/>
          </p:cNvSpPr>
          <p:nvPr/>
        </p:nvSpPr>
        <p:spPr bwMode="auto">
          <a:xfrm>
            <a:off x="2986088" y="3165475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pitchFamily="34" charset="0"/>
              </a:rPr>
              <a:t>223.1.1.4</a:t>
            </a:r>
            <a:endParaRPr lang="en-US"/>
          </a:p>
        </p:txBody>
      </p:sp>
      <p:sp>
        <p:nvSpPr>
          <p:cNvPr id="11293" name="Line 34"/>
          <p:cNvSpPr>
            <a:spLocks noChangeShapeType="1"/>
          </p:cNvSpPr>
          <p:nvPr/>
        </p:nvSpPr>
        <p:spPr bwMode="auto">
          <a:xfrm>
            <a:off x="4189413" y="3433763"/>
            <a:ext cx="10160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4" name="Text Box 35"/>
          <p:cNvSpPr txBox="1">
            <a:spLocks noChangeArrowheads="1"/>
          </p:cNvSpPr>
          <p:nvPr/>
        </p:nvSpPr>
        <p:spPr bwMode="auto">
          <a:xfrm>
            <a:off x="4062413" y="3155950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pitchFamily="34" charset="0"/>
              </a:rPr>
              <a:t>223.1.2.9</a:t>
            </a:r>
            <a:endParaRPr lang="en-US"/>
          </a:p>
        </p:txBody>
      </p:sp>
      <p:sp>
        <p:nvSpPr>
          <p:cNvPr id="11295" name="Line 36"/>
          <p:cNvSpPr>
            <a:spLocks noChangeShapeType="1"/>
          </p:cNvSpPr>
          <p:nvPr/>
        </p:nvSpPr>
        <p:spPr bwMode="auto">
          <a:xfrm flipH="1">
            <a:off x="5213350" y="2738438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269" name="Object 37"/>
          <p:cNvGraphicFramePr>
            <a:graphicFrameLocks noChangeAspect="1"/>
          </p:cNvGraphicFramePr>
          <p:nvPr/>
        </p:nvGraphicFramePr>
        <p:xfrm>
          <a:off x="5391150" y="244633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24" name="Clip" r:id="rId8" imgW="1305000" imgH="1085760" progId="">
                  <p:embed/>
                </p:oleObj>
              </mc:Choice>
              <mc:Fallback>
                <p:oleObj name="Clip" r:id="rId8" imgW="1305000" imgH="1085760" progId="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1150" y="2446338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6" name="Line 38"/>
          <p:cNvSpPr>
            <a:spLocks noChangeShapeType="1"/>
          </p:cNvSpPr>
          <p:nvPr/>
        </p:nvSpPr>
        <p:spPr bwMode="auto">
          <a:xfrm>
            <a:off x="5213350" y="274320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270" name="Object 39"/>
          <p:cNvGraphicFramePr>
            <a:graphicFrameLocks noChangeAspect="1"/>
          </p:cNvGraphicFramePr>
          <p:nvPr/>
        </p:nvGraphicFramePr>
        <p:xfrm>
          <a:off x="5395913" y="38274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25" name="Clip" r:id="rId9" imgW="1305000" imgH="1085760" progId="">
                  <p:embed/>
                </p:oleObj>
              </mc:Choice>
              <mc:Fallback>
                <p:oleObj name="Clip" r:id="rId9" imgW="1305000" imgH="1085760" progId="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913" y="3827463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7" name="Line 40"/>
          <p:cNvSpPr>
            <a:spLocks noChangeShapeType="1"/>
          </p:cNvSpPr>
          <p:nvPr/>
        </p:nvSpPr>
        <p:spPr bwMode="auto">
          <a:xfrm>
            <a:off x="5213350" y="4014788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8" name="Rectangle 41"/>
          <p:cNvSpPr>
            <a:spLocks noChangeArrowheads="1"/>
          </p:cNvSpPr>
          <p:nvPr/>
        </p:nvSpPr>
        <p:spPr bwMode="auto">
          <a:xfrm>
            <a:off x="5159375" y="3749675"/>
            <a:ext cx="171450" cy="1809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9" name="Text Box 42"/>
          <p:cNvSpPr txBox="1">
            <a:spLocks noChangeArrowheads="1"/>
          </p:cNvSpPr>
          <p:nvPr/>
        </p:nvSpPr>
        <p:spPr bwMode="auto">
          <a:xfrm>
            <a:off x="4573588" y="363696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pitchFamily="34" charset="0"/>
              </a:rPr>
              <a:t>223.1.2.2</a:t>
            </a:r>
            <a:endParaRPr lang="en-US"/>
          </a:p>
        </p:txBody>
      </p:sp>
      <p:sp>
        <p:nvSpPr>
          <p:cNvPr id="11300" name="Text Box 43"/>
          <p:cNvSpPr txBox="1">
            <a:spLocks noChangeArrowheads="1"/>
          </p:cNvSpPr>
          <p:nvPr/>
        </p:nvSpPr>
        <p:spPr bwMode="auto">
          <a:xfrm>
            <a:off x="5297488" y="214471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pitchFamily="34" charset="0"/>
              </a:rPr>
              <a:t>223.1.2.1</a:t>
            </a:r>
            <a:endParaRPr lang="en-US"/>
          </a:p>
        </p:txBody>
      </p:sp>
      <p:sp>
        <p:nvSpPr>
          <p:cNvPr id="11301" name="Line 44"/>
          <p:cNvSpPr>
            <a:spLocks noChangeShapeType="1"/>
          </p:cNvSpPr>
          <p:nvPr/>
        </p:nvSpPr>
        <p:spPr bwMode="auto">
          <a:xfrm flipH="1">
            <a:off x="3951288" y="3771900"/>
            <a:ext cx="0" cy="719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2" name="Line 45"/>
          <p:cNvSpPr>
            <a:spLocks noChangeShapeType="1"/>
          </p:cNvSpPr>
          <p:nvPr/>
        </p:nvSpPr>
        <p:spPr bwMode="auto">
          <a:xfrm flipH="1">
            <a:off x="3294063" y="4491038"/>
            <a:ext cx="11858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3" name="Line 46"/>
          <p:cNvSpPr>
            <a:spLocks noChangeShapeType="1"/>
          </p:cNvSpPr>
          <p:nvPr/>
        </p:nvSpPr>
        <p:spPr bwMode="auto">
          <a:xfrm flipH="1" flipV="1">
            <a:off x="3290888" y="44831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4" name="Line 47"/>
          <p:cNvSpPr>
            <a:spLocks noChangeShapeType="1"/>
          </p:cNvSpPr>
          <p:nvPr/>
        </p:nvSpPr>
        <p:spPr bwMode="auto">
          <a:xfrm flipH="1" flipV="1">
            <a:off x="4467225" y="44878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271" name="Object 48"/>
          <p:cNvGraphicFramePr>
            <a:graphicFrameLocks noChangeAspect="1"/>
          </p:cNvGraphicFramePr>
          <p:nvPr/>
        </p:nvGraphicFramePr>
        <p:xfrm>
          <a:off x="4252913" y="464661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26" name="Clip" r:id="rId10" imgW="1305000" imgH="1085760" progId="">
                  <p:embed/>
                </p:oleObj>
              </mc:Choice>
              <mc:Fallback>
                <p:oleObj name="Clip" r:id="rId10" imgW="1305000" imgH="1085760" progId="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2913" y="4646613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49"/>
          <p:cNvGraphicFramePr>
            <a:graphicFrameLocks noChangeAspect="1"/>
          </p:cNvGraphicFramePr>
          <p:nvPr/>
        </p:nvGraphicFramePr>
        <p:xfrm>
          <a:off x="2995613" y="4660900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27" name="Clip" r:id="rId11" imgW="1305000" imgH="1085760" progId="">
                  <p:embed/>
                </p:oleObj>
              </mc:Choice>
              <mc:Fallback>
                <p:oleObj name="Clip" r:id="rId11" imgW="1305000" imgH="1085760" progId="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5613" y="4660900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05" name="Text Box 50"/>
          <p:cNvSpPr txBox="1">
            <a:spLocks noChangeArrowheads="1"/>
          </p:cNvSpPr>
          <p:nvPr/>
        </p:nvSpPr>
        <p:spPr bwMode="auto">
          <a:xfrm>
            <a:off x="4471988" y="4337050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pitchFamily="34" charset="0"/>
              </a:rPr>
              <a:t>223.1.3.2</a:t>
            </a:r>
            <a:endParaRPr lang="en-US"/>
          </a:p>
        </p:txBody>
      </p:sp>
      <p:sp>
        <p:nvSpPr>
          <p:cNvPr id="11306" name="Text Box 51"/>
          <p:cNvSpPr txBox="1">
            <a:spLocks noChangeArrowheads="1"/>
          </p:cNvSpPr>
          <p:nvPr/>
        </p:nvSpPr>
        <p:spPr bwMode="auto">
          <a:xfrm>
            <a:off x="2295525" y="4375150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pitchFamily="34" charset="0"/>
              </a:rPr>
              <a:t>223.1.3.1</a:t>
            </a:r>
            <a:endParaRPr lang="en-US"/>
          </a:p>
        </p:txBody>
      </p:sp>
      <p:sp>
        <p:nvSpPr>
          <p:cNvPr id="11307" name="Rectangle 52"/>
          <p:cNvSpPr>
            <a:spLocks noChangeArrowheads="1"/>
          </p:cNvSpPr>
          <p:nvPr/>
        </p:nvSpPr>
        <p:spPr bwMode="auto">
          <a:xfrm>
            <a:off x="3887788" y="3905250"/>
            <a:ext cx="128587" cy="1809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8" name="Text Box 53"/>
          <p:cNvSpPr txBox="1">
            <a:spLocks noChangeArrowheads="1"/>
          </p:cNvSpPr>
          <p:nvPr/>
        </p:nvSpPr>
        <p:spPr bwMode="auto">
          <a:xfrm>
            <a:off x="3322638" y="3840163"/>
            <a:ext cx="1144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pitchFamily="34" charset="0"/>
              </a:rPr>
              <a:t>223.1.3.27</a:t>
            </a:r>
            <a:endParaRPr lang="en-US"/>
          </a:p>
        </p:txBody>
      </p: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1890713" y="2170113"/>
            <a:ext cx="369887" cy="396875"/>
            <a:chOff x="2822" y="1181"/>
            <a:chExt cx="233" cy="250"/>
          </a:xfrm>
        </p:grpSpPr>
        <p:sp>
          <p:nvSpPr>
            <p:cNvPr id="11347" name="Rectangle 55"/>
            <p:cNvSpPr>
              <a:spLocks noChangeArrowheads="1"/>
            </p:cNvSpPr>
            <p:nvPr/>
          </p:nvSpPr>
          <p:spPr bwMode="auto">
            <a:xfrm>
              <a:off x="2886" y="1230"/>
              <a:ext cx="114" cy="1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8" name="Text Box 56"/>
            <p:cNvSpPr txBox="1">
              <a:spLocks noChangeArrowheads="1"/>
            </p:cNvSpPr>
            <p:nvPr/>
          </p:nvSpPr>
          <p:spPr bwMode="auto">
            <a:xfrm>
              <a:off x="2822" y="1181"/>
              <a:ext cx="2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A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1881188" y="3408363"/>
            <a:ext cx="344487" cy="396875"/>
            <a:chOff x="2822" y="1181"/>
            <a:chExt cx="217" cy="250"/>
          </a:xfrm>
        </p:grpSpPr>
        <p:sp>
          <p:nvSpPr>
            <p:cNvPr id="11345" name="Rectangle 58"/>
            <p:cNvSpPr>
              <a:spLocks noChangeArrowheads="1"/>
            </p:cNvSpPr>
            <p:nvPr/>
          </p:nvSpPr>
          <p:spPr bwMode="auto">
            <a:xfrm>
              <a:off x="2886" y="1230"/>
              <a:ext cx="114" cy="1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6" name="Text Box 59"/>
            <p:cNvSpPr txBox="1">
              <a:spLocks noChangeArrowheads="1"/>
            </p:cNvSpPr>
            <p:nvPr/>
          </p:nvSpPr>
          <p:spPr bwMode="auto">
            <a:xfrm>
              <a:off x="2822" y="1181"/>
              <a:ext cx="2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B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5491163" y="3770313"/>
            <a:ext cx="342900" cy="396875"/>
            <a:chOff x="2822" y="1181"/>
            <a:chExt cx="216" cy="250"/>
          </a:xfrm>
        </p:grpSpPr>
        <p:sp>
          <p:nvSpPr>
            <p:cNvPr id="11343" name="Rectangle 61"/>
            <p:cNvSpPr>
              <a:spLocks noChangeArrowheads="1"/>
            </p:cNvSpPr>
            <p:nvPr/>
          </p:nvSpPr>
          <p:spPr bwMode="auto">
            <a:xfrm>
              <a:off x="2886" y="1230"/>
              <a:ext cx="114" cy="1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4" name="Text Box 62"/>
            <p:cNvSpPr txBox="1">
              <a:spLocks noChangeArrowheads="1"/>
            </p:cNvSpPr>
            <p:nvPr/>
          </p:nvSpPr>
          <p:spPr bwMode="auto">
            <a:xfrm>
              <a:off x="2822" y="1181"/>
              <a:ext cx="2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E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1312" name="Rectangle 63"/>
          <p:cNvSpPr>
            <a:spLocks noChangeArrowheads="1"/>
          </p:cNvSpPr>
          <p:nvPr/>
        </p:nvSpPr>
        <p:spPr bwMode="auto">
          <a:xfrm>
            <a:off x="6210300" y="6770688"/>
            <a:ext cx="8572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11313" name="Line 64"/>
          <p:cNvSpPr>
            <a:spLocks noChangeShapeType="1"/>
          </p:cNvSpPr>
          <p:nvPr/>
        </p:nvSpPr>
        <p:spPr bwMode="auto">
          <a:xfrm>
            <a:off x="4851400" y="2908300"/>
            <a:ext cx="3349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4" name="Freeform 65"/>
          <p:cNvSpPr>
            <a:spLocks/>
          </p:cNvSpPr>
          <p:nvPr/>
        </p:nvSpPr>
        <p:spPr bwMode="auto">
          <a:xfrm>
            <a:off x="4664075" y="2781300"/>
            <a:ext cx="361950" cy="180975"/>
          </a:xfrm>
          <a:custGeom>
            <a:avLst/>
            <a:gdLst>
              <a:gd name="T0" fmla="*/ 139700 w 228"/>
              <a:gd name="T1" fmla="*/ 0 h 114"/>
              <a:gd name="T2" fmla="*/ 0 w 228"/>
              <a:gd name="T3" fmla="*/ 180975 h 114"/>
              <a:gd name="T4" fmla="*/ 220663 w 228"/>
              <a:gd name="T5" fmla="*/ 180975 h 114"/>
              <a:gd name="T6" fmla="*/ 361950 w 228"/>
              <a:gd name="T7" fmla="*/ 0 h 114"/>
              <a:gd name="T8" fmla="*/ 139700 w 228"/>
              <a:gd name="T9" fmla="*/ 0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8"/>
              <a:gd name="T16" fmla="*/ 0 h 114"/>
              <a:gd name="T17" fmla="*/ 228 w 228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8" h="114">
                <a:moveTo>
                  <a:pt x="88" y="0"/>
                </a:moveTo>
                <a:lnTo>
                  <a:pt x="0" y="114"/>
                </a:lnTo>
                <a:lnTo>
                  <a:pt x="139" y="114"/>
                </a:lnTo>
                <a:lnTo>
                  <a:pt x="228" y="0"/>
                </a:lnTo>
                <a:lnTo>
                  <a:pt x="88" y="0"/>
                </a:ln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5" name="Rectangle 66"/>
          <p:cNvSpPr>
            <a:spLocks noChangeArrowheads="1"/>
          </p:cNvSpPr>
          <p:nvPr/>
        </p:nvSpPr>
        <p:spPr bwMode="auto">
          <a:xfrm>
            <a:off x="4848225" y="2189163"/>
            <a:ext cx="166688" cy="59848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6" name="Rectangle 67"/>
          <p:cNvSpPr>
            <a:spLocks noChangeArrowheads="1"/>
          </p:cNvSpPr>
          <p:nvPr/>
        </p:nvSpPr>
        <p:spPr bwMode="auto">
          <a:xfrm>
            <a:off x="4664075" y="2360613"/>
            <a:ext cx="231775" cy="59848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7" name="Rectangle 68"/>
          <p:cNvSpPr>
            <a:spLocks noChangeArrowheads="1"/>
          </p:cNvSpPr>
          <p:nvPr/>
        </p:nvSpPr>
        <p:spPr bwMode="auto">
          <a:xfrm>
            <a:off x="4652963" y="2360613"/>
            <a:ext cx="231775" cy="598487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8" name="Freeform 69"/>
          <p:cNvSpPr>
            <a:spLocks/>
          </p:cNvSpPr>
          <p:nvPr/>
        </p:nvSpPr>
        <p:spPr bwMode="auto">
          <a:xfrm>
            <a:off x="4664075" y="2181225"/>
            <a:ext cx="361950" cy="182563"/>
          </a:xfrm>
          <a:custGeom>
            <a:avLst/>
            <a:gdLst>
              <a:gd name="T0" fmla="*/ 139700 w 228"/>
              <a:gd name="T1" fmla="*/ 0 h 115"/>
              <a:gd name="T2" fmla="*/ 0 w 228"/>
              <a:gd name="T3" fmla="*/ 182563 h 115"/>
              <a:gd name="T4" fmla="*/ 220663 w 228"/>
              <a:gd name="T5" fmla="*/ 182563 h 115"/>
              <a:gd name="T6" fmla="*/ 361950 w 228"/>
              <a:gd name="T7" fmla="*/ 0 h 115"/>
              <a:gd name="T8" fmla="*/ 139700 w 228"/>
              <a:gd name="T9" fmla="*/ 0 h 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8"/>
              <a:gd name="T16" fmla="*/ 0 h 115"/>
              <a:gd name="T17" fmla="*/ 228 w 228"/>
              <a:gd name="T18" fmla="*/ 115 h 1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8" h="115">
                <a:moveTo>
                  <a:pt x="88" y="0"/>
                </a:moveTo>
                <a:lnTo>
                  <a:pt x="0" y="115"/>
                </a:lnTo>
                <a:lnTo>
                  <a:pt x="139" y="115"/>
                </a:lnTo>
                <a:lnTo>
                  <a:pt x="228" y="0"/>
                </a:lnTo>
                <a:lnTo>
                  <a:pt x="88" y="0"/>
                </a:ln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9" name="Freeform 70"/>
          <p:cNvSpPr>
            <a:spLocks/>
          </p:cNvSpPr>
          <p:nvPr/>
        </p:nvSpPr>
        <p:spPr bwMode="auto">
          <a:xfrm>
            <a:off x="4664075" y="2181225"/>
            <a:ext cx="361950" cy="182563"/>
          </a:xfrm>
          <a:custGeom>
            <a:avLst/>
            <a:gdLst>
              <a:gd name="T0" fmla="*/ 139700 w 228"/>
              <a:gd name="T1" fmla="*/ 0 h 115"/>
              <a:gd name="T2" fmla="*/ 0 w 228"/>
              <a:gd name="T3" fmla="*/ 182563 h 115"/>
              <a:gd name="T4" fmla="*/ 220663 w 228"/>
              <a:gd name="T5" fmla="*/ 182563 h 115"/>
              <a:gd name="T6" fmla="*/ 361950 w 228"/>
              <a:gd name="T7" fmla="*/ 0 h 115"/>
              <a:gd name="T8" fmla="*/ 139700 w 228"/>
              <a:gd name="T9" fmla="*/ 0 h 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8"/>
              <a:gd name="T16" fmla="*/ 0 h 115"/>
              <a:gd name="T17" fmla="*/ 228 w 228"/>
              <a:gd name="T18" fmla="*/ 115 h 1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8" h="115">
                <a:moveTo>
                  <a:pt x="88" y="0"/>
                </a:moveTo>
                <a:lnTo>
                  <a:pt x="0" y="115"/>
                </a:lnTo>
                <a:lnTo>
                  <a:pt x="139" y="115"/>
                </a:lnTo>
                <a:lnTo>
                  <a:pt x="228" y="0"/>
                </a:lnTo>
                <a:lnTo>
                  <a:pt x="88" y="0"/>
                </a:lnTo>
                <a:close/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0" name="Line 71"/>
          <p:cNvSpPr>
            <a:spLocks noChangeShapeType="1"/>
          </p:cNvSpPr>
          <p:nvPr/>
        </p:nvSpPr>
        <p:spPr bwMode="auto">
          <a:xfrm>
            <a:off x="5026025" y="2195513"/>
            <a:ext cx="1588" cy="5857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1" name="Line 72"/>
          <p:cNvSpPr>
            <a:spLocks noChangeShapeType="1"/>
          </p:cNvSpPr>
          <p:nvPr/>
        </p:nvSpPr>
        <p:spPr bwMode="auto">
          <a:xfrm flipH="1">
            <a:off x="4895850" y="2781300"/>
            <a:ext cx="130175" cy="1778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2" name="Rectangle 73"/>
          <p:cNvSpPr>
            <a:spLocks noChangeArrowheads="1"/>
          </p:cNvSpPr>
          <p:nvPr/>
        </p:nvSpPr>
        <p:spPr bwMode="auto">
          <a:xfrm>
            <a:off x="4694238" y="2438400"/>
            <a:ext cx="153987" cy="342900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3" name="Rectangle 74"/>
          <p:cNvSpPr>
            <a:spLocks noChangeArrowheads="1"/>
          </p:cNvSpPr>
          <p:nvPr/>
        </p:nvSpPr>
        <p:spPr bwMode="auto">
          <a:xfrm>
            <a:off x="4694238" y="2438400"/>
            <a:ext cx="153987" cy="342900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4" name="Rectangle 75"/>
          <p:cNvSpPr>
            <a:spLocks noChangeArrowheads="1"/>
          </p:cNvSpPr>
          <p:nvPr/>
        </p:nvSpPr>
        <p:spPr bwMode="auto">
          <a:xfrm>
            <a:off x="4714875" y="2541588"/>
            <a:ext cx="115888" cy="123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5" name="Rectangle 76"/>
          <p:cNvSpPr>
            <a:spLocks noChangeArrowheads="1"/>
          </p:cNvSpPr>
          <p:nvPr/>
        </p:nvSpPr>
        <p:spPr bwMode="auto">
          <a:xfrm>
            <a:off x="3952875" y="2193925"/>
            <a:ext cx="711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DHCP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326" name="Rectangle 77"/>
          <p:cNvSpPr>
            <a:spLocks noChangeArrowheads="1"/>
          </p:cNvSpPr>
          <p:nvPr/>
        </p:nvSpPr>
        <p:spPr bwMode="auto">
          <a:xfrm>
            <a:off x="4664075" y="2193925"/>
            <a:ext cx="6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US"/>
          </a:p>
        </p:txBody>
      </p:sp>
      <p:sp>
        <p:nvSpPr>
          <p:cNvPr id="11327" name="Rectangle 78"/>
          <p:cNvSpPr>
            <a:spLocks noChangeArrowheads="1"/>
          </p:cNvSpPr>
          <p:nvPr/>
        </p:nvSpPr>
        <p:spPr bwMode="auto">
          <a:xfrm>
            <a:off x="3952875" y="2459038"/>
            <a:ext cx="635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server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328" name="Rectangle 79"/>
          <p:cNvSpPr>
            <a:spLocks noChangeArrowheads="1"/>
          </p:cNvSpPr>
          <p:nvPr/>
        </p:nvSpPr>
        <p:spPr bwMode="auto">
          <a:xfrm>
            <a:off x="4584700" y="245903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US"/>
          </a:p>
        </p:txBody>
      </p:sp>
      <p:sp>
        <p:nvSpPr>
          <p:cNvPr id="11329" name="Rectangle 80"/>
          <p:cNvSpPr>
            <a:spLocks noChangeArrowheads="1"/>
          </p:cNvSpPr>
          <p:nvPr/>
        </p:nvSpPr>
        <p:spPr bwMode="auto">
          <a:xfrm>
            <a:off x="4541838" y="4017963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US"/>
          </a:p>
        </p:txBody>
      </p:sp>
      <p:sp>
        <p:nvSpPr>
          <p:cNvPr id="11330" name="Freeform 81"/>
          <p:cNvSpPr>
            <a:spLocks/>
          </p:cNvSpPr>
          <p:nvPr/>
        </p:nvSpPr>
        <p:spPr bwMode="auto">
          <a:xfrm>
            <a:off x="6142038" y="5005388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3175 w 2"/>
              <a:gd name="T19" fmla="*/ 0 h 2"/>
              <a:gd name="T20" fmla="*/ 3175 w 2"/>
              <a:gd name="T21" fmla="*/ 0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"/>
              <a:gd name="T55" fmla="*/ 0 h 2"/>
              <a:gd name="T56" fmla="*/ 2 w 2"/>
              <a:gd name="T57" fmla="*/ 2 h 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1" name="Freeform 82"/>
          <p:cNvSpPr>
            <a:spLocks/>
          </p:cNvSpPr>
          <p:nvPr/>
        </p:nvSpPr>
        <p:spPr bwMode="auto">
          <a:xfrm>
            <a:off x="6154738" y="499903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3175 h 2"/>
              <a:gd name="T18" fmla="*/ 3175 w 2"/>
              <a:gd name="T19" fmla="*/ 0 h 2"/>
              <a:gd name="T20" fmla="*/ 3175 w 2"/>
              <a:gd name="T21" fmla="*/ 0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w 2"/>
              <a:gd name="T35" fmla="*/ 3175 h 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"/>
              <a:gd name="T55" fmla="*/ 0 h 2"/>
              <a:gd name="T56" fmla="*/ 2 w 2"/>
              <a:gd name="T57" fmla="*/ 2 h 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2" name="Freeform 83"/>
          <p:cNvSpPr>
            <a:spLocks/>
          </p:cNvSpPr>
          <p:nvPr/>
        </p:nvSpPr>
        <p:spPr bwMode="auto">
          <a:xfrm>
            <a:off x="6172200" y="4995863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0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"/>
              <a:gd name="T55" fmla="*/ 0 h 2"/>
              <a:gd name="T56" fmla="*/ 2 w 2"/>
              <a:gd name="T57" fmla="*/ 2 h 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3" name="Freeform 84"/>
          <p:cNvSpPr>
            <a:spLocks/>
          </p:cNvSpPr>
          <p:nvPr/>
        </p:nvSpPr>
        <p:spPr bwMode="auto">
          <a:xfrm>
            <a:off x="6165850" y="5008563"/>
            <a:ext cx="1588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w 1588"/>
              <a:gd name="T23" fmla="*/ 0 h 1587"/>
              <a:gd name="T24" fmla="*/ 0 w 1588"/>
              <a:gd name="T25" fmla="*/ 0 h 1587"/>
              <a:gd name="T26" fmla="*/ 0 w 1588"/>
              <a:gd name="T27" fmla="*/ 0 h 1587"/>
              <a:gd name="T28" fmla="*/ 0 w 1588"/>
              <a:gd name="T29" fmla="*/ 0 h 1587"/>
              <a:gd name="T30" fmla="*/ 0 w 1588"/>
              <a:gd name="T31" fmla="*/ 0 h 1587"/>
              <a:gd name="T32" fmla="*/ 0 w 1588"/>
              <a:gd name="T33" fmla="*/ 0 h 1587"/>
              <a:gd name="T34" fmla="*/ 0 w 1588"/>
              <a:gd name="T35" fmla="*/ 0 h 158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88"/>
              <a:gd name="T55" fmla="*/ 0 h 1587"/>
              <a:gd name="T56" fmla="*/ 1588 w 1588"/>
              <a:gd name="T57" fmla="*/ 1587 h 158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4" name="Freeform 85"/>
          <p:cNvSpPr>
            <a:spLocks/>
          </p:cNvSpPr>
          <p:nvPr/>
        </p:nvSpPr>
        <p:spPr bwMode="auto">
          <a:xfrm>
            <a:off x="6151563" y="501332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3175 h 2"/>
              <a:gd name="T6" fmla="*/ 0 w 1587"/>
              <a:gd name="T7" fmla="*/ 3175 h 2"/>
              <a:gd name="T8" fmla="*/ 0 w 1587"/>
              <a:gd name="T9" fmla="*/ 3175 h 2"/>
              <a:gd name="T10" fmla="*/ 0 w 1587"/>
              <a:gd name="T11" fmla="*/ 3175 h 2"/>
              <a:gd name="T12" fmla="*/ 0 w 1587"/>
              <a:gd name="T13" fmla="*/ 3175 h 2"/>
              <a:gd name="T14" fmla="*/ 0 w 1587"/>
              <a:gd name="T15" fmla="*/ 3175 h 2"/>
              <a:gd name="T16" fmla="*/ 0 w 1587"/>
              <a:gd name="T17" fmla="*/ 3175 h 2"/>
              <a:gd name="T18" fmla="*/ 0 w 1587"/>
              <a:gd name="T19" fmla="*/ 3175 h 2"/>
              <a:gd name="T20" fmla="*/ 0 w 1587"/>
              <a:gd name="T21" fmla="*/ 3175 h 2"/>
              <a:gd name="T22" fmla="*/ 0 w 1587"/>
              <a:gd name="T23" fmla="*/ 0 h 2"/>
              <a:gd name="T24" fmla="*/ 0 w 1587"/>
              <a:gd name="T25" fmla="*/ 0 h 2"/>
              <a:gd name="T26" fmla="*/ 0 w 1587"/>
              <a:gd name="T27" fmla="*/ 0 h 2"/>
              <a:gd name="T28" fmla="*/ 0 w 1587"/>
              <a:gd name="T29" fmla="*/ 3175 h 2"/>
              <a:gd name="T30" fmla="*/ 0 w 1587"/>
              <a:gd name="T31" fmla="*/ 3175 h 2"/>
              <a:gd name="T32" fmla="*/ 0 w 1587"/>
              <a:gd name="T33" fmla="*/ 3175 h 2"/>
              <a:gd name="T34" fmla="*/ 0 w 1587"/>
              <a:gd name="T35" fmla="*/ 3175 h 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87"/>
              <a:gd name="T55" fmla="*/ 0 h 2"/>
              <a:gd name="T56" fmla="*/ 1587 w 1587"/>
              <a:gd name="T57" fmla="*/ 2 h 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5" name="Freeform 86"/>
          <p:cNvSpPr>
            <a:spLocks/>
          </p:cNvSpPr>
          <p:nvPr/>
        </p:nvSpPr>
        <p:spPr bwMode="auto">
          <a:xfrm>
            <a:off x="6059488" y="48831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3175 w 2"/>
              <a:gd name="T21" fmla="*/ 0 h 2"/>
              <a:gd name="T22" fmla="*/ 3175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"/>
              <a:gd name="T55" fmla="*/ 0 h 2"/>
              <a:gd name="T56" fmla="*/ 2 w 2"/>
              <a:gd name="T57" fmla="*/ 2 h 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6" name="Freeform 87"/>
          <p:cNvSpPr>
            <a:spLocks/>
          </p:cNvSpPr>
          <p:nvPr/>
        </p:nvSpPr>
        <p:spPr bwMode="auto">
          <a:xfrm>
            <a:off x="6073775" y="4878388"/>
            <a:ext cx="3175" cy="4762"/>
          </a:xfrm>
          <a:custGeom>
            <a:avLst/>
            <a:gdLst>
              <a:gd name="T0" fmla="*/ 0 w 2"/>
              <a:gd name="T1" fmla="*/ 4762 h 3"/>
              <a:gd name="T2" fmla="*/ 0 w 2"/>
              <a:gd name="T3" fmla="*/ 4762 h 3"/>
              <a:gd name="T4" fmla="*/ 0 w 2"/>
              <a:gd name="T5" fmla="*/ 4762 h 3"/>
              <a:gd name="T6" fmla="*/ 3175 w 2"/>
              <a:gd name="T7" fmla="*/ 4762 h 3"/>
              <a:gd name="T8" fmla="*/ 3175 w 2"/>
              <a:gd name="T9" fmla="*/ 4762 h 3"/>
              <a:gd name="T10" fmla="*/ 3175 w 2"/>
              <a:gd name="T11" fmla="*/ 4762 h 3"/>
              <a:gd name="T12" fmla="*/ 3175 w 2"/>
              <a:gd name="T13" fmla="*/ 4762 h 3"/>
              <a:gd name="T14" fmla="*/ 3175 w 2"/>
              <a:gd name="T15" fmla="*/ 4762 h 3"/>
              <a:gd name="T16" fmla="*/ 3175 w 2"/>
              <a:gd name="T17" fmla="*/ 4762 h 3"/>
              <a:gd name="T18" fmla="*/ 3175 w 2"/>
              <a:gd name="T19" fmla="*/ 0 h 3"/>
              <a:gd name="T20" fmla="*/ 3175 w 2"/>
              <a:gd name="T21" fmla="*/ 0 h 3"/>
              <a:gd name="T22" fmla="*/ 3175 w 2"/>
              <a:gd name="T23" fmla="*/ 0 h 3"/>
              <a:gd name="T24" fmla="*/ 3175 w 2"/>
              <a:gd name="T25" fmla="*/ 0 h 3"/>
              <a:gd name="T26" fmla="*/ 3175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4762 h 3"/>
              <a:gd name="T34" fmla="*/ 0 w 2"/>
              <a:gd name="T35" fmla="*/ 4762 h 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"/>
              <a:gd name="T55" fmla="*/ 0 h 3"/>
              <a:gd name="T56" fmla="*/ 2 w 2"/>
              <a:gd name="T57" fmla="*/ 3 h 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7" name="Freeform 88"/>
          <p:cNvSpPr>
            <a:spLocks/>
          </p:cNvSpPr>
          <p:nvPr/>
        </p:nvSpPr>
        <p:spPr bwMode="auto">
          <a:xfrm>
            <a:off x="6086475" y="4875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3175 h 2"/>
              <a:gd name="T18" fmla="*/ 3175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"/>
              <a:gd name="T55" fmla="*/ 0 h 2"/>
              <a:gd name="T56" fmla="*/ 2 w 2"/>
              <a:gd name="T57" fmla="*/ 2 h 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8" name="Freeform 89"/>
          <p:cNvSpPr>
            <a:spLocks/>
          </p:cNvSpPr>
          <p:nvPr/>
        </p:nvSpPr>
        <p:spPr bwMode="auto">
          <a:xfrm>
            <a:off x="6089650" y="4883150"/>
            <a:ext cx="7938" cy="3175"/>
          </a:xfrm>
          <a:custGeom>
            <a:avLst/>
            <a:gdLst>
              <a:gd name="T0" fmla="*/ 0 w 5"/>
              <a:gd name="T1" fmla="*/ 3175 h 2"/>
              <a:gd name="T2" fmla="*/ 0 w 5"/>
              <a:gd name="T3" fmla="*/ 3175 h 2"/>
              <a:gd name="T4" fmla="*/ 0 w 5"/>
              <a:gd name="T5" fmla="*/ 3175 h 2"/>
              <a:gd name="T6" fmla="*/ 4763 w 5"/>
              <a:gd name="T7" fmla="*/ 3175 h 2"/>
              <a:gd name="T8" fmla="*/ 4763 w 5"/>
              <a:gd name="T9" fmla="*/ 3175 h 2"/>
              <a:gd name="T10" fmla="*/ 4763 w 5"/>
              <a:gd name="T11" fmla="*/ 3175 h 2"/>
              <a:gd name="T12" fmla="*/ 4763 w 5"/>
              <a:gd name="T13" fmla="*/ 3175 h 2"/>
              <a:gd name="T14" fmla="*/ 7938 w 5"/>
              <a:gd name="T15" fmla="*/ 3175 h 2"/>
              <a:gd name="T16" fmla="*/ 7938 w 5"/>
              <a:gd name="T17" fmla="*/ 3175 h 2"/>
              <a:gd name="T18" fmla="*/ 7938 w 5"/>
              <a:gd name="T19" fmla="*/ 0 h 2"/>
              <a:gd name="T20" fmla="*/ 4763 w 5"/>
              <a:gd name="T21" fmla="*/ 0 h 2"/>
              <a:gd name="T22" fmla="*/ 4763 w 5"/>
              <a:gd name="T23" fmla="*/ 0 h 2"/>
              <a:gd name="T24" fmla="*/ 4763 w 5"/>
              <a:gd name="T25" fmla="*/ 0 h 2"/>
              <a:gd name="T26" fmla="*/ 4763 w 5"/>
              <a:gd name="T27" fmla="*/ 0 h 2"/>
              <a:gd name="T28" fmla="*/ 0 w 5"/>
              <a:gd name="T29" fmla="*/ 0 h 2"/>
              <a:gd name="T30" fmla="*/ 0 w 5"/>
              <a:gd name="T31" fmla="*/ 0 h 2"/>
              <a:gd name="T32" fmla="*/ 0 w 5"/>
              <a:gd name="T33" fmla="*/ 3175 h 2"/>
              <a:gd name="T34" fmla="*/ 0 w 5"/>
              <a:gd name="T35" fmla="*/ 3175 h 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"/>
              <a:gd name="T55" fmla="*/ 0 h 2"/>
              <a:gd name="T56" fmla="*/ 5 w 5"/>
              <a:gd name="T57" fmla="*/ 2 h 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" h="2">
                <a:moveTo>
                  <a:pt x="0" y="2"/>
                </a:moveTo>
                <a:lnTo>
                  <a:pt x="0" y="2"/>
                </a:lnTo>
                <a:lnTo>
                  <a:pt x="3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9" name="Freeform 90"/>
          <p:cNvSpPr>
            <a:spLocks/>
          </p:cNvSpPr>
          <p:nvPr/>
        </p:nvSpPr>
        <p:spPr bwMode="auto">
          <a:xfrm>
            <a:off x="6076950" y="4889500"/>
            <a:ext cx="3175" cy="1588"/>
          </a:xfrm>
          <a:custGeom>
            <a:avLst/>
            <a:gdLst>
              <a:gd name="T0" fmla="*/ 0 w 2"/>
              <a:gd name="T1" fmla="*/ 0 h 1588"/>
              <a:gd name="T2" fmla="*/ 0 w 2"/>
              <a:gd name="T3" fmla="*/ 0 h 1588"/>
              <a:gd name="T4" fmla="*/ 0 w 2"/>
              <a:gd name="T5" fmla="*/ 0 h 1588"/>
              <a:gd name="T6" fmla="*/ 0 w 2"/>
              <a:gd name="T7" fmla="*/ 0 h 1588"/>
              <a:gd name="T8" fmla="*/ 3175 w 2"/>
              <a:gd name="T9" fmla="*/ 0 h 1588"/>
              <a:gd name="T10" fmla="*/ 3175 w 2"/>
              <a:gd name="T11" fmla="*/ 0 h 1588"/>
              <a:gd name="T12" fmla="*/ 3175 w 2"/>
              <a:gd name="T13" fmla="*/ 0 h 1588"/>
              <a:gd name="T14" fmla="*/ 3175 w 2"/>
              <a:gd name="T15" fmla="*/ 0 h 1588"/>
              <a:gd name="T16" fmla="*/ 3175 w 2"/>
              <a:gd name="T17" fmla="*/ 0 h 1588"/>
              <a:gd name="T18" fmla="*/ 3175 w 2"/>
              <a:gd name="T19" fmla="*/ 0 h 1588"/>
              <a:gd name="T20" fmla="*/ 3175 w 2"/>
              <a:gd name="T21" fmla="*/ 0 h 1588"/>
              <a:gd name="T22" fmla="*/ 3175 w 2"/>
              <a:gd name="T23" fmla="*/ 0 h 1588"/>
              <a:gd name="T24" fmla="*/ 3175 w 2"/>
              <a:gd name="T25" fmla="*/ 0 h 1588"/>
              <a:gd name="T26" fmla="*/ 0 w 2"/>
              <a:gd name="T27" fmla="*/ 0 h 1588"/>
              <a:gd name="T28" fmla="*/ 0 w 2"/>
              <a:gd name="T29" fmla="*/ 0 h 1588"/>
              <a:gd name="T30" fmla="*/ 0 w 2"/>
              <a:gd name="T31" fmla="*/ 0 h 1588"/>
              <a:gd name="T32" fmla="*/ 0 w 2"/>
              <a:gd name="T33" fmla="*/ 0 h 1588"/>
              <a:gd name="T34" fmla="*/ 0 w 2"/>
              <a:gd name="T35" fmla="*/ 0 h 158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"/>
              <a:gd name="T55" fmla="*/ 0 h 1588"/>
              <a:gd name="T56" fmla="*/ 2 w 2"/>
              <a:gd name="T57" fmla="*/ 1588 h 158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" h="1588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91"/>
          <p:cNvGrpSpPr>
            <a:grpSpLocks/>
          </p:cNvGrpSpPr>
          <p:nvPr/>
        </p:nvGrpSpPr>
        <p:grpSpPr bwMode="auto">
          <a:xfrm>
            <a:off x="6269038" y="2998788"/>
            <a:ext cx="676275" cy="674687"/>
            <a:chOff x="2870" y="1518"/>
            <a:chExt cx="292" cy="320"/>
          </a:xfrm>
        </p:grpSpPr>
        <p:graphicFrame>
          <p:nvGraphicFramePr>
            <p:cNvPr id="11273" name="Object 9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328" name="Clip" r:id="rId12" imgW="819000" imgH="847800" progId="">
                    <p:embed/>
                  </p:oleObj>
                </mc:Choice>
                <mc:Fallback>
                  <p:oleObj name="Clip" r:id="rId12" imgW="819000" imgH="847800" progId="">
                    <p:embed/>
                    <p:pic>
                      <p:nvPicPr>
                        <p:cNvPr id="0" name="Object 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4" name="Object 9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329" name="Clip" r:id="rId14" imgW="1266840" imgH="1200240" progId="">
                    <p:embed/>
                  </p:oleObj>
                </mc:Choice>
                <mc:Fallback>
                  <p:oleObj name="Clip" r:id="rId14" imgW="1266840" imgH="1200240" progId="">
                    <p:embed/>
                    <p:pic>
                      <p:nvPicPr>
                        <p:cNvPr id="0" name="Object 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341" name="Rectangle 94"/>
          <p:cNvSpPr>
            <a:spLocks noChangeArrowheads="1"/>
          </p:cNvSpPr>
          <p:nvPr/>
        </p:nvSpPr>
        <p:spPr bwMode="auto">
          <a:xfrm>
            <a:off x="6324600" y="3657600"/>
            <a:ext cx="21752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fa-IR" dirty="0" smtClean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مشتری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DHCP</a:t>
            </a:r>
            <a:r>
              <a:rPr lang="fa-IR" dirty="0" smtClean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 وارد شونده ،</a:t>
            </a:r>
          </a:p>
          <a:p>
            <a:pPr algn="r" rtl="1"/>
            <a:r>
              <a:rPr lang="fa-IR" dirty="0" smtClean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نیاز به آدرس در این شبکه دارد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11342" name="Freeform 95"/>
          <p:cNvSpPr>
            <a:spLocks noEditPoints="1"/>
          </p:cNvSpPr>
          <p:nvPr/>
        </p:nvSpPr>
        <p:spPr bwMode="auto">
          <a:xfrm>
            <a:off x="5629275" y="3259138"/>
            <a:ext cx="706438" cy="171450"/>
          </a:xfrm>
          <a:custGeom>
            <a:avLst/>
            <a:gdLst>
              <a:gd name="T0" fmla="*/ 696913 w 445"/>
              <a:gd name="T1" fmla="*/ 100012 h 108"/>
              <a:gd name="T2" fmla="*/ 139700 w 445"/>
              <a:gd name="T3" fmla="*/ 100012 h 108"/>
              <a:gd name="T4" fmla="*/ 136525 w 445"/>
              <a:gd name="T5" fmla="*/ 95250 h 108"/>
              <a:gd name="T6" fmla="*/ 133350 w 445"/>
              <a:gd name="T7" fmla="*/ 95250 h 108"/>
              <a:gd name="T8" fmla="*/ 130175 w 445"/>
              <a:gd name="T9" fmla="*/ 92075 h 108"/>
              <a:gd name="T10" fmla="*/ 130175 w 445"/>
              <a:gd name="T11" fmla="*/ 85725 h 108"/>
              <a:gd name="T12" fmla="*/ 130175 w 445"/>
              <a:gd name="T13" fmla="*/ 82550 h 108"/>
              <a:gd name="T14" fmla="*/ 133350 w 445"/>
              <a:gd name="T15" fmla="*/ 79375 h 108"/>
              <a:gd name="T16" fmla="*/ 136525 w 445"/>
              <a:gd name="T17" fmla="*/ 79375 h 108"/>
              <a:gd name="T18" fmla="*/ 139700 w 445"/>
              <a:gd name="T19" fmla="*/ 76200 h 108"/>
              <a:gd name="T20" fmla="*/ 696913 w 445"/>
              <a:gd name="T21" fmla="*/ 76200 h 108"/>
              <a:gd name="T22" fmla="*/ 700088 w 445"/>
              <a:gd name="T23" fmla="*/ 79375 h 108"/>
              <a:gd name="T24" fmla="*/ 703263 w 445"/>
              <a:gd name="T25" fmla="*/ 79375 h 108"/>
              <a:gd name="T26" fmla="*/ 706438 w 445"/>
              <a:gd name="T27" fmla="*/ 82550 h 108"/>
              <a:gd name="T28" fmla="*/ 706438 w 445"/>
              <a:gd name="T29" fmla="*/ 85725 h 108"/>
              <a:gd name="T30" fmla="*/ 706438 w 445"/>
              <a:gd name="T31" fmla="*/ 92075 h 108"/>
              <a:gd name="T32" fmla="*/ 703263 w 445"/>
              <a:gd name="T33" fmla="*/ 95250 h 108"/>
              <a:gd name="T34" fmla="*/ 700088 w 445"/>
              <a:gd name="T35" fmla="*/ 95250 h 108"/>
              <a:gd name="T36" fmla="*/ 696913 w 445"/>
              <a:gd name="T37" fmla="*/ 100012 h 108"/>
              <a:gd name="T38" fmla="*/ 696913 w 445"/>
              <a:gd name="T39" fmla="*/ 100012 h 108"/>
              <a:gd name="T40" fmla="*/ 169863 w 445"/>
              <a:gd name="T41" fmla="*/ 171450 h 108"/>
              <a:gd name="T42" fmla="*/ 0 w 445"/>
              <a:gd name="T43" fmla="*/ 85725 h 108"/>
              <a:gd name="T44" fmla="*/ 169863 w 445"/>
              <a:gd name="T45" fmla="*/ 0 h 108"/>
              <a:gd name="T46" fmla="*/ 169863 w 445"/>
              <a:gd name="T47" fmla="*/ 171450 h 10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45"/>
              <a:gd name="T73" fmla="*/ 0 h 108"/>
              <a:gd name="T74" fmla="*/ 445 w 445"/>
              <a:gd name="T75" fmla="*/ 108 h 10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45" h="108">
                <a:moveTo>
                  <a:pt x="439" y="63"/>
                </a:moveTo>
                <a:lnTo>
                  <a:pt x="88" y="63"/>
                </a:lnTo>
                <a:lnTo>
                  <a:pt x="86" y="60"/>
                </a:lnTo>
                <a:lnTo>
                  <a:pt x="84" y="60"/>
                </a:lnTo>
                <a:lnTo>
                  <a:pt x="82" y="58"/>
                </a:lnTo>
                <a:lnTo>
                  <a:pt x="82" y="54"/>
                </a:lnTo>
                <a:lnTo>
                  <a:pt x="82" y="52"/>
                </a:lnTo>
                <a:lnTo>
                  <a:pt x="84" y="50"/>
                </a:lnTo>
                <a:lnTo>
                  <a:pt x="86" y="50"/>
                </a:lnTo>
                <a:lnTo>
                  <a:pt x="88" y="48"/>
                </a:lnTo>
                <a:lnTo>
                  <a:pt x="439" y="48"/>
                </a:lnTo>
                <a:lnTo>
                  <a:pt x="441" y="50"/>
                </a:lnTo>
                <a:lnTo>
                  <a:pt x="443" y="50"/>
                </a:lnTo>
                <a:lnTo>
                  <a:pt x="445" y="52"/>
                </a:lnTo>
                <a:lnTo>
                  <a:pt x="445" y="54"/>
                </a:lnTo>
                <a:lnTo>
                  <a:pt x="445" y="58"/>
                </a:lnTo>
                <a:lnTo>
                  <a:pt x="443" y="60"/>
                </a:lnTo>
                <a:lnTo>
                  <a:pt x="441" y="60"/>
                </a:lnTo>
                <a:lnTo>
                  <a:pt x="439" y="63"/>
                </a:lnTo>
                <a:close/>
                <a:moveTo>
                  <a:pt x="107" y="108"/>
                </a:moveTo>
                <a:lnTo>
                  <a:pt x="0" y="54"/>
                </a:lnTo>
                <a:lnTo>
                  <a:pt x="107" y="0"/>
                </a:lnTo>
                <a:lnTo>
                  <a:pt x="107" y="108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" name="Rectangle 76"/>
          <p:cNvSpPr>
            <a:spLocks noChangeArrowheads="1"/>
          </p:cNvSpPr>
          <p:nvPr/>
        </p:nvSpPr>
        <p:spPr bwMode="auto">
          <a:xfrm>
            <a:off x="6858000" y="2895600"/>
            <a:ext cx="13680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DHCP Client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4-</a:t>
            </a:r>
            <a:fld id="{4221264A-7F5E-4C90-BB2B-A947B6FB3394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/>
              <a:t>56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90115" name="Text Box 7"/>
          <p:cNvSpPr txBox="1">
            <a:spLocks noChangeArrowheads="1"/>
          </p:cNvSpPr>
          <p:nvPr/>
        </p:nvSpPr>
        <p:spPr bwMode="auto">
          <a:xfrm>
            <a:off x="881063" y="1270000"/>
            <a:ext cx="2341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CC0000"/>
                </a:solidFill>
              </a:rPr>
              <a:t>DHCP server: 223.1.2.5</a:t>
            </a:r>
          </a:p>
        </p:txBody>
      </p:sp>
      <p:sp>
        <p:nvSpPr>
          <p:cNvPr id="90116" name="Text Box 8"/>
          <p:cNvSpPr txBox="1">
            <a:spLocks noChangeArrowheads="1"/>
          </p:cNvSpPr>
          <p:nvPr/>
        </p:nvSpPr>
        <p:spPr bwMode="auto">
          <a:xfrm>
            <a:off x="6037263" y="1311275"/>
            <a:ext cx="8493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1600">
                <a:solidFill>
                  <a:srgbClr val="CC0000"/>
                </a:solidFill>
              </a:rPr>
              <a:t>arriving</a:t>
            </a:r>
          </a:p>
          <a:p>
            <a:pPr algn="ctr">
              <a:lnSpc>
                <a:spcPct val="85000"/>
              </a:lnSpc>
            </a:pPr>
            <a:r>
              <a:rPr lang="en-US" altLang="en-US" sz="1600">
                <a:solidFill>
                  <a:srgbClr val="CC0000"/>
                </a:solidFill>
              </a:rPr>
              <a:t> client</a:t>
            </a:r>
          </a:p>
        </p:txBody>
      </p:sp>
      <p:sp>
        <p:nvSpPr>
          <p:cNvPr id="90117" name="Line 10"/>
          <p:cNvSpPr>
            <a:spLocks noChangeShapeType="1"/>
          </p:cNvSpPr>
          <p:nvPr/>
        </p:nvSpPr>
        <p:spPr bwMode="auto">
          <a:xfrm flipH="1">
            <a:off x="1816100" y="2163763"/>
            <a:ext cx="11113" cy="402748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8" name="Line 11"/>
          <p:cNvSpPr>
            <a:spLocks noChangeShapeType="1"/>
          </p:cNvSpPr>
          <p:nvPr/>
        </p:nvSpPr>
        <p:spPr bwMode="auto">
          <a:xfrm flipH="1">
            <a:off x="6342063" y="2239963"/>
            <a:ext cx="11112" cy="4140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860550" y="1343025"/>
            <a:ext cx="4395788" cy="1401763"/>
            <a:chOff x="1860550" y="1343025"/>
            <a:chExt cx="4395788" cy="1401763"/>
          </a:xfrm>
        </p:grpSpPr>
        <p:sp>
          <p:nvSpPr>
            <p:cNvPr id="90202" name="Line 9"/>
            <p:cNvSpPr>
              <a:spLocks noChangeShapeType="1"/>
            </p:cNvSpPr>
            <p:nvPr/>
          </p:nvSpPr>
          <p:spPr bwMode="auto">
            <a:xfrm flipH="1">
              <a:off x="1860550" y="2208213"/>
              <a:ext cx="4395788" cy="5365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0203" name="Group 23"/>
            <p:cNvGrpSpPr>
              <a:grpSpLocks/>
            </p:cNvGrpSpPr>
            <p:nvPr/>
          </p:nvGrpSpPr>
          <p:grpSpPr bwMode="auto">
            <a:xfrm>
              <a:off x="3389313" y="1343025"/>
              <a:ext cx="2673350" cy="1116013"/>
              <a:chOff x="11865" y="3885"/>
              <a:chExt cx="3720" cy="1260"/>
            </a:xfrm>
          </p:grpSpPr>
          <p:sp>
            <p:nvSpPr>
              <p:cNvPr id="90204" name="Text Box 24"/>
              <p:cNvSpPr txBox="1">
                <a:spLocks noChangeArrowheads="1"/>
              </p:cNvSpPr>
              <p:nvPr/>
            </p:nvSpPr>
            <p:spPr bwMode="auto">
              <a:xfrm>
                <a:off x="11865" y="3885"/>
                <a:ext cx="2062" cy="49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200" b="1">
                    <a:solidFill>
                      <a:srgbClr val="000000"/>
                    </a:solidFill>
                  </a:rPr>
                  <a:t>DHCP discover</a:t>
                </a:r>
                <a:endParaRPr lang="en-US" altLang="en-US" sz="1200" b="1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0205" name="Text Box 25"/>
              <p:cNvSpPr txBox="1">
                <a:spLocks noChangeArrowheads="1"/>
              </p:cNvSpPr>
              <p:nvPr/>
            </p:nvSpPr>
            <p:spPr bwMode="auto">
              <a:xfrm>
                <a:off x="12015" y="4231"/>
                <a:ext cx="3570" cy="91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200">
                    <a:solidFill>
                      <a:srgbClr val="000000"/>
                    </a:solidFill>
                  </a:rPr>
                  <a:t>src : 0.0.0.0, 68     </a:t>
                </a:r>
              </a:p>
              <a:p>
                <a:pPr algn="ctr"/>
                <a:r>
                  <a:rPr lang="en-US" altLang="en-US" sz="1200">
                    <a:solidFill>
                      <a:srgbClr val="000000"/>
                    </a:solidFill>
                  </a:rPr>
                  <a:t>dest.: 255.255.255.255,67</a:t>
                </a:r>
              </a:p>
              <a:p>
                <a:pPr algn="ctr"/>
                <a:r>
                  <a:rPr lang="en-US" altLang="en-US" sz="1200">
                    <a:solidFill>
                      <a:srgbClr val="000000"/>
                    </a:solidFill>
                  </a:rPr>
                  <a:t>yiaddr:    0.0.0.0</a:t>
                </a:r>
              </a:p>
              <a:p>
                <a:pPr algn="ctr"/>
                <a:r>
                  <a:rPr lang="en-US" altLang="en-US" sz="1200">
                    <a:solidFill>
                      <a:srgbClr val="000000"/>
                    </a:solidFill>
                  </a:rPr>
                  <a:t>transaction ID: 654</a:t>
                </a:r>
                <a:endParaRPr lang="en-US" altLang="en-US" sz="160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34825" name="Line 26"/>
          <p:cNvSpPr>
            <a:spLocks noChangeShapeType="1"/>
          </p:cNvSpPr>
          <p:nvPr/>
        </p:nvSpPr>
        <p:spPr bwMode="auto">
          <a:xfrm>
            <a:off x="1903413" y="3194050"/>
            <a:ext cx="4395787" cy="5381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562350" y="2579688"/>
            <a:ext cx="2520950" cy="1217612"/>
            <a:chOff x="3562350" y="2579688"/>
            <a:chExt cx="2520950" cy="1217612"/>
          </a:xfrm>
        </p:grpSpPr>
        <p:sp>
          <p:nvSpPr>
            <p:cNvPr id="90200" name="Text Box 27"/>
            <p:cNvSpPr txBox="1">
              <a:spLocks noChangeArrowheads="1"/>
            </p:cNvSpPr>
            <p:nvPr/>
          </p:nvSpPr>
          <p:spPr bwMode="auto">
            <a:xfrm>
              <a:off x="3562350" y="2579688"/>
              <a:ext cx="1379538" cy="33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 b="1">
                  <a:solidFill>
                    <a:srgbClr val="000000"/>
                  </a:solidFill>
                </a:rPr>
                <a:t>DHCP offer</a:t>
              </a:r>
              <a:endParaRPr lang="en-US" altLang="en-US" sz="16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0201" name="Text Box 28"/>
            <p:cNvSpPr txBox="1">
              <a:spLocks noChangeArrowheads="1"/>
            </p:cNvSpPr>
            <p:nvPr/>
          </p:nvSpPr>
          <p:spPr bwMode="auto">
            <a:xfrm>
              <a:off x="3659188" y="2832100"/>
              <a:ext cx="2424112" cy="965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src: 223.1.2.5, 67      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dest:  255.255.255.255, 68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yiaddrr: 223.1.2.4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transaction ID: 654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lifetime: 3600 secs</a:t>
              </a:r>
              <a:endParaRPr lang="en-US" altLang="en-US" sz="8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34828" name="Line 29"/>
          <p:cNvSpPr>
            <a:spLocks noChangeShapeType="1"/>
          </p:cNvSpPr>
          <p:nvPr/>
        </p:nvSpPr>
        <p:spPr bwMode="auto">
          <a:xfrm flipH="1">
            <a:off x="1795463" y="4422775"/>
            <a:ext cx="4395787" cy="536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966913" y="3765550"/>
            <a:ext cx="2887662" cy="1260475"/>
            <a:chOff x="1966913" y="3765550"/>
            <a:chExt cx="2887662" cy="1260475"/>
          </a:xfrm>
        </p:grpSpPr>
        <p:sp>
          <p:nvSpPr>
            <p:cNvPr id="90198" name="Text Box 30"/>
            <p:cNvSpPr txBox="1">
              <a:spLocks noChangeArrowheads="1"/>
            </p:cNvSpPr>
            <p:nvPr/>
          </p:nvSpPr>
          <p:spPr bwMode="auto">
            <a:xfrm>
              <a:off x="1966913" y="3765550"/>
              <a:ext cx="1379537" cy="328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 b="1">
                  <a:solidFill>
                    <a:srgbClr val="000000"/>
                  </a:solidFill>
                </a:rPr>
                <a:t>DHCP request</a:t>
              </a:r>
              <a:endParaRPr lang="en-US" altLang="en-US" sz="16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0199" name="Text Box 31"/>
            <p:cNvSpPr txBox="1">
              <a:spLocks noChangeArrowheads="1"/>
            </p:cNvSpPr>
            <p:nvPr/>
          </p:nvSpPr>
          <p:spPr bwMode="auto">
            <a:xfrm>
              <a:off x="2097088" y="4027488"/>
              <a:ext cx="2757487" cy="9985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src:  0.0.0.0, 68     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dest::  255.255.255.255, 67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yiaddrr: 223.1.2.4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transaction ID: 655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lifetime: 3600 secs</a:t>
              </a:r>
              <a:endParaRPr lang="en-US" altLang="en-US" sz="16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34831" name="Line 32"/>
          <p:cNvSpPr>
            <a:spLocks noChangeShapeType="1"/>
          </p:cNvSpPr>
          <p:nvPr/>
        </p:nvSpPr>
        <p:spPr bwMode="auto">
          <a:xfrm>
            <a:off x="1881188" y="5453063"/>
            <a:ext cx="4395787" cy="5381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519488" y="5168900"/>
            <a:ext cx="2509837" cy="1271588"/>
            <a:chOff x="3519488" y="5168900"/>
            <a:chExt cx="2509837" cy="1271588"/>
          </a:xfrm>
        </p:grpSpPr>
        <p:sp>
          <p:nvSpPr>
            <p:cNvPr id="90196" name="Text Box 33"/>
            <p:cNvSpPr txBox="1">
              <a:spLocks noChangeArrowheads="1"/>
            </p:cNvSpPr>
            <p:nvPr/>
          </p:nvSpPr>
          <p:spPr bwMode="auto">
            <a:xfrm>
              <a:off x="3519488" y="5168900"/>
              <a:ext cx="1379537" cy="328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 b="1">
                  <a:solidFill>
                    <a:srgbClr val="000000"/>
                  </a:solidFill>
                </a:rPr>
                <a:t>DHCP ACK</a:t>
              </a:r>
              <a:endParaRPr lang="en-US" altLang="en-US" sz="16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0197" name="Text Box 34"/>
            <p:cNvSpPr txBox="1">
              <a:spLocks noChangeArrowheads="1"/>
            </p:cNvSpPr>
            <p:nvPr/>
          </p:nvSpPr>
          <p:spPr bwMode="auto">
            <a:xfrm>
              <a:off x="3616325" y="5421313"/>
              <a:ext cx="2413000" cy="10191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src: 223.1.2.5, 67      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dest:  255.255.255.255, 68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yiaddrr: 223.1.2.4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transaction ID: 655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lifetime: 3600 secs</a:t>
              </a:r>
              <a:endParaRPr lang="en-US" altLang="en-US" sz="10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90126" name="Group 36"/>
          <p:cNvGrpSpPr>
            <a:grpSpLocks/>
          </p:cNvGrpSpPr>
          <p:nvPr/>
        </p:nvGrpSpPr>
        <p:grpSpPr bwMode="auto">
          <a:xfrm>
            <a:off x="6294438" y="1781175"/>
            <a:ext cx="784225" cy="549275"/>
            <a:chOff x="4420" y="878"/>
            <a:chExt cx="614" cy="458"/>
          </a:xfrm>
        </p:grpSpPr>
        <p:pic>
          <p:nvPicPr>
            <p:cNvPr id="90174" name="Picture 37" descr="laptop_keyboar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75" name="Freeform 38"/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0176" name="Picture 39" descr="scree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77" name="Freeform 40"/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78" name="Freeform 41"/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79" name="Freeform 42"/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80" name="Freeform 43"/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81" name="Freeform 44"/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82" name="Freeform 45"/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0183" name="Group 46"/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90190" name="Freeform 47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91" name="Freeform 48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92" name="Freeform 49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93" name="Freeform 50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94" name="Freeform 51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95" name="Freeform 52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0184" name="Freeform 53"/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85" name="Freeform 54"/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86" name="Freeform 55"/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87" name="Freeform 56"/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88" name="Freeform 57"/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89" name="Freeform 58"/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0127" name="Group 60"/>
          <p:cNvGrpSpPr>
            <a:grpSpLocks/>
          </p:cNvGrpSpPr>
          <p:nvPr/>
        </p:nvGrpSpPr>
        <p:grpSpPr bwMode="auto">
          <a:xfrm>
            <a:off x="1717675" y="1590675"/>
            <a:ext cx="334963" cy="536575"/>
            <a:chOff x="4140" y="429"/>
            <a:chExt cx="1425" cy="2396"/>
          </a:xfrm>
        </p:grpSpPr>
        <p:sp>
          <p:nvSpPr>
            <p:cNvPr id="90142" name="Freeform 6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43" name="Rectangle 62"/>
            <p:cNvSpPr>
              <a:spLocks noChangeArrowheads="1"/>
            </p:cNvSpPr>
            <p:nvPr/>
          </p:nvSpPr>
          <p:spPr bwMode="auto">
            <a:xfrm>
              <a:off x="4208" y="429"/>
              <a:ext cx="1047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0144" name="Freeform 6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45" name="Freeform 6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46" name="Rectangle 65"/>
            <p:cNvSpPr>
              <a:spLocks noChangeArrowheads="1"/>
            </p:cNvSpPr>
            <p:nvPr/>
          </p:nvSpPr>
          <p:spPr bwMode="auto">
            <a:xfrm>
              <a:off x="4214" y="691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grpSp>
          <p:nvGrpSpPr>
            <p:cNvPr id="90147" name="Group 6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0172" name="AutoShape 67"/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90173" name="AutoShape 68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1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90148" name="Rectangle 69"/>
            <p:cNvSpPr>
              <a:spLocks noChangeArrowheads="1"/>
            </p:cNvSpPr>
            <p:nvPr/>
          </p:nvSpPr>
          <p:spPr bwMode="auto">
            <a:xfrm>
              <a:off x="4221" y="1017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grpSp>
          <p:nvGrpSpPr>
            <p:cNvPr id="90149" name="Group 7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0170" name="AutoShape 71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90171" name="AutoShape 72"/>
              <p:cNvSpPr>
                <a:spLocks noChangeArrowheads="1"/>
              </p:cNvSpPr>
              <p:nvPr/>
            </p:nvSpPr>
            <p:spPr bwMode="auto">
              <a:xfrm>
                <a:off x="632" y="2585"/>
                <a:ext cx="69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90150" name="Rectangle 73"/>
            <p:cNvSpPr>
              <a:spLocks noChangeArrowheads="1"/>
            </p:cNvSpPr>
            <p:nvPr/>
          </p:nvSpPr>
          <p:spPr bwMode="auto">
            <a:xfrm>
              <a:off x="4214" y="1358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0151" name="Rectangle 74"/>
            <p:cNvSpPr>
              <a:spLocks noChangeArrowheads="1"/>
            </p:cNvSpPr>
            <p:nvPr/>
          </p:nvSpPr>
          <p:spPr bwMode="auto">
            <a:xfrm>
              <a:off x="4228" y="1655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grpSp>
          <p:nvGrpSpPr>
            <p:cNvPr id="90152" name="Group 7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0168" name="AutoShape 76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4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90169" name="AutoShape 77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90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90153" name="Freeform 7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0154" name="Group 7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0166" name="AutoShape 80"/>
              <p:cNvSpPr>
                <a:spLocks noChangeArrowheads="1"/>
              </p:cNvSpPr>
              <p:nvPr/>
            </p:nvSpPr>
            <p:spPr bwMode="auto">
              <a:xfrm>
                <a:off x="617" y="2570"/>
                <a:ext cx="724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90167" name="AutoShape 81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0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90155" name="Rectangle 82"/>
            <p:cNvSpPr>
              <a:spLocks noChangeArrowheads="1"/>
            </p:cNvSpPr>
            <p:nvPr/>
          </p:nvSpPr>
          <p:spPr bwMode="auto">
            <a:xfrm>
              <a:off x="5248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0156" name="Freeform 8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57" name="Freeform 8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58" name="Oval 85"/>
            <p:cNvSpPr>
              <a:spLocks noChangeArrowheads="1"/>
            </p:cNvSpPr>
            <p:nvPr/>
          </p:nvSpPr>
          <p:spPr bwMode="auto">
            <a:xfrm>
              <a:off x="5518" y="2612"/>
              <a:ext cx="47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0159" name="Freeform 8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60" name="AutoShape 87"/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0161" name="AutoShape 88"/>
            <p:cNvSpPr>
              <a:spLocks noChangeArrowheads="1"/>
            </p:cNvSpPr>
            <p:nvPr/>
          </p:nvSpPr>
          <p:spPr bwMode="auto">
            <a:xfrm>
              <a:off x="4208" y="2712"/>
              <a:ext cx="1067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0162" name="Oval 89"/>
            <p:cNvSpPr>
              <a:spLocks noChangeArrowheads="1"/>
            </p:cNvSpPr>
            <p:nvPr/>
          </p:nvSpPr>
          <p:spPr bwMode="auto">
            <a:xfrm>
              <a:off x="4309" y="2385"/>
              <a:ext cx="155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0163" name="Oval 90"/>
            <p:cNvSpPr>
              <a:spLocks noChangeArrowheads="1"/>
            </p:cNvSpPr>
            <p:nvPr/>
          </p:nvSpPr>
          <p:spPr bwMode="auto">
            <a:xfrm>
              <a:off x="4484" y="2385"/>
              <a:ext cx="162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60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164" name="Oval 91"/>
            <p:cNvSpPr>
              <a:spLocks noChangeArrowheads="1"/>
            </p:cNvSpPr>
            <p:nvPr/>
          </p:nvSpPr>
          <p:spPr bwMode="auto">
            <a:xfrm>
              <a:off x="4660" y="2378"/>
              <a:ext cx="162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0165" name="Rectangle 92"/>
            <p:cNvSpPr>
              <a:spLocks noChangeArrowheads="1"/>
            </p:cNvSpPr>
            <p:nvPr/>
          </p:nvSpPr>
          <p:spPr bwMode="auto">
            <a:xfrm>
              <a:off x="5065" y="1833"/>
              <a:ext cx="81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47125" name="Rectangle 94"/>
          <p:cNvSpPr>
            <a:spLocks noGrp="1" noChangeArrowheads="1"/>
          </p:cNvSpPr>
          <p:nvPr>
            <p:ph type="title"/>
          </p:nvPr>
        </p:nvSpPr>
        <p:spPr>
          <a:xfrm>
            <a:off x="438150" y="255588"/>
            <a:ext cx="6824663" cy="8985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DHCP client-server scenario</a:t>
            </a:r>
          </a:p>
        </p:txBody>
      </p:sp>
      <p:pic>
        <p:nvPicPr>
          <p:cNvPr id="90129" name="Picture 9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93186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505200" y="1663700"/>
            <a:ext cx="2540000" cy="733425"/>
            <a:chOff x="7333085" y="2736938"/>
            <a:chExt cx="2539755" cy="733428"/>
          </a:xfrm>
        </p:grpSpPr>
        <p:sp>
          <p:nvSpPr>
            <p:cNvPr id="90140" name="Rectangle 2"/>
            <p:cNvSpPr>
              <a:spLocks noChangeArrowheads="1"/>
            </p:cNvSpPr>
            <p:nvPr/>
          </p:nvSpPr>
          <p:spPr bwMode="auto">
            <a:xfrm>
              <a:off x="7333085" y="2736938"/>
              <a:ext cx="2521866" cy="7334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0141" name="TextBox 1"/>
            <p:cNvSpPr txBox="1">
              <a:spLocks noChangeArrowheads="1"/>
            </p:cNvSpPr>
            <p:nvPr/>
          </p:nvSpPr>
          <p:spPr bwMode="auto">
            <a:xfrm>
              <a:off x="7344917" y="2797391"/>
              <a:ext cx="252792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FF0000"/>
                  </a:solidFill>
                  <a:latin typeface="Tahoma" panose="020B0604030504040204" pitchFamily="34" charset="0"/>
                </a:rPr>
                <a:t>Broadcast: is there a DHCP server out there?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670300" y="2871788"/>
            <a:ext cx="2528888" cy="884237"/>
            <a:chOff x="9144000" y="3229217"/>
            <a:chExt cx="2527923" cy="885135"/>
          </a:xfrm>
        </p:grpSpPr>
        <p:sp>
          <p:nvSpPr>
            <p:cNvPr id="90138" name="Rectangle 87"/>
            <p:cNvSpPr>
              <a:spLocks noChangeArrowheads="1"/>
            </p:cNvSpPr>
            <p:nvPr/>
          </p:nvSpPr>
          <p:spPr bwMode="auto">
            <a:xfrm>
              <a:off x="9144000" y="3229217"/>
              <a:ext cx="2351575" cy="885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0139" name="TextBox 88"/>
            <p:cNvSpPr txBox="1">
              <a:spLocks noChangeArrowheads="1"/>
            </p:cNvSpPr>
            <p:nvPr/>
          </p:nvSpPr>
          <p:spPr bwMode="auto">
            <a:xfrm>
              <a:off x="9144000" y="3271783"/>
              <a:ext cx="252792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FF0000"/>
                  </a:solidFill>
                  <a:latin typeface="Tahoma" panose="020B0604030504040204" pitchFamily="34" charset="0"/>
                </a:rPr>
                <a:t>Broadcast: I’m a DHCP server! Here’s an IP address you can use 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286000" y="4097338"/>
            <a:ext cx="2527300" cy="884237"/>
            <a:chOff x="8956574" y="4615923"/>
            <a:chExt cx="2527923" cy="885135"/>
          </a:xfrm>
        </p:grpSpPr>
        <p:sp>
          <p:nvSpPr>
            <p:cNvPr id="90136" name="Rectangle 89"/>
            <p:cNvSpPr>
              <a:spLocks noChangeArrowheads="1"/>
            </p:cNvSpPr>
            <p:nvPr/>
          </p:nvSpPr>
          <p:spPr bwMode="auto">
            <a:xfrm>
              <a:off x="8956574" y="4615923"/>
              <a:ext cx="2351575" cy="885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0137" name="TextBox 90"/>
            <p:cNvSpPr txBox="1">
              <a:spLocks noChangeArrowheads="1"/>
            </p:cNvSpPr>
            <p:nvPr/>
          </p:nvSpPr>
          <p:spPr bwMode="auto">
            <a:xfrm>
              <a:off x="8956574" y="4765817"/>
              <a:ext cx="252792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FF0000"/>
                  </a:solidFill>
                  <a:latin typeface="Tahoma" panose="020B0604030504040204" pitchFamily="34" charset="0"/>
                </a:rPr>
                <a:t>Broadcast: OK.  I’ll take that IP address!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652838" y="5465763"/>
            <a:ext cx="2528887" cy="885825"/>
            <a:chOff x="9144000" y="5555417"/>
            <a:chExt cx="2527923" cy="885135"/>
          </a:xfrm>
        </p:grpSpPr>
        <p:sp>
          <p:nvSpPr>
            <p:cNvPr id="90134" name="Rectangle 91"/>
            <p:cNvSpPr>
              <a:spLocks noChangeArrowheads="1"/>
            </p:cNvSpPr>
            <p:nvPr/>
          </p:nvSpPr>
          <p:spPr bwMode="auto">
            <a:xfrm>
              <a:off x="9144000" y="5555417"/>
              <a:ext cx="2351575" cy="885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0135" name="TextBox 92"/>
            <p:cNvSpPr txBox="1">
              <a:spLocks noChangeArrowheads="1"/>
            </p:cNvSpPr>
            <p:nvPr/>
          </p:nvSpPr>
          <p:spPr bwMode="auto">
            <a:xfrm>
              <a:off x="9144000" y="5705311"/>
              <a:ext cx="252792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FF0000"/>
                  </a:solidFill>
                  <a:latin typeface="Tahoma" panose="020B0604030504040204" pitchFamily="34" charset="0"/>
                </a:rPr>
                <a:t>Broadcast: OK.  You’ve got that IP address!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958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7" name="Picture 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8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smtClean="0"/>
              <a:t>4.1 introduction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smtClean="0"/>
              <a:t>4.2 virtual circuit and datagram networks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smtClean="0"/>
              <a:t>4.3 what</a:t>
            </a:r>
            <a:r>
              <a:rPr lang="ja-JP" altLang="en-US" sz="2400" smtClean="0"/>
              <a:t>’</a:t>
            </a:r>
            <a:r>
              <a:rPr lang="en-US" altLang="ja-JP" sz="2400" smtClean="0"/>
              <a:t>s inside a router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smtClean="0"/>
              <a:t>4.4 IP: Internet Protocol</a:t>
            </a:r>
          </a:p>
          <a:p>
            <a:pPr lvl="1"/>
            <a:r>
              <a:rPr lang="en-US" altLang="en-US" sz="2000" smtClean="0"/>
              <a:t>datagram format</a:t>
            </a:r>
          </a:p>
          <a:p>
            <a:pPr lvl="1"/>
            <a:r>
              <a:rPr lang="en-US" altLang="en-US" sz="2000" smtClean="0"/>
              <a:t>IPv4 addressing</a:t>
            </a:r>
          </a:p>
          <a:p>
            <a:pPr lvl="1"/>
            <a:r>
              <a:rPr lang="en-US" altLang="en-US" sz="2000" smtClean="0"/>
              <a:t>ICMP</a:t>
            </a:r>
          </a:p>
          <a:p>
            <a:pPr lvl="1"/>
            <a:r>
              <a:rPr lang="en-US" altLang="en-US" sz="2000" smtClean="0"/>
              <a:t>IPv6</a:t>
            </a:r>
          </a:p>
        </p:txBody>
      </p:sp>
      <p:sp>
        <p:nvSpPr>
          <p:cNvPr id="118789" name="Rectangle 4"/>
          <p:cNvSpPr>
            <a:spLocks noGrp="1" noChangeArrowheads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smtClean="0">
                <a:solidFill>
                  <a:srgbClr val="CC0000"/>
                </a:solidFill>
              </a:rPr>
              <a:t>4.5 routing algorithms</a:t>
            </a:r>
          </a:p>
          <a:p>
            <a:pPr lvl="1"/>
            <a:r>
              <a:rPr lang="en-US" altLang="en-US" sz="2000" smtClean="0"/>
              <a:t>link state</a:t>
            </a:r>
          </a:p>
          <a:p>
            <a:pPr lvl="1"/>
            <a:r>
              <a:rPr lang="en-US" altLang="en-US" sz="2000" smtClean="0"/>
              <a:t>distance vector</a:t>
            </a:r>
          </a:p>
          <a:p>
            <a:pPr lvl="1"/>
            <a:r>
              <a:rPr lang="en-US" altLang="en-US" sz="2000" smtClean="0"/>
              <a:t>hierarchical routing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smtClean="0"/>
              <a:t>4.6 routing in the Internet</a:t>
            </a:r>
          </a:p>
          <a:p>
            <a:pPr lvl="1"/>
            <a:r>
              <a:rPr lang="en-US" altLang="en-US" sz="2000" smtClean="0"/>
              <a:t>RIP</a:t>
            </a:r>
          </a:p>
          <a:p>
            <a:pPr lvl="1"/>
            <a:r>
              <a:rPr lang="en-US" altLang="en-US" sz="2000" smtClean="0"/>
              <a:t>OSPF</a:t>
            </a:r>
          </a:p>
          <a:p>
            <a:pPr lvl="1"/>
            <a:r>
              <a:rPr lang="en-US" altLang="en-US" sz="2000" smtClean="0"/>
              <a:t>BGP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smtClean="0"/>
              <a:t>4.7 broadcast and multicast routing</a:t>
            </a:r>
          </a:p>
          <a:p>
            <a:endParaRPr lang="en-US" altLang="en-US" sz="24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118790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400">
                <a:solidFill>
                  <a:srgbClr val="000099"/>
                </a:solidFill>
                <a:latin typeface="Gill Sans MT" pitchFamily="-84" charset="0"/>
              </a:rPr>
              <a:t>Chapter 4: outline</a:t>
            </a:r>
          </a:p>
        </p:txBody>
      </p:sp>
    </p:spTree>
    <p:extLst>
      <p:ext uri="{BB962C8B-B14F-4D97-AF65-F5344CB8AC3E}">
        <p14:creationId xmlns:p14="http://schemas.microsoft.com/office/powerpoint/2010/main" val="84192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836" name="Group 2"/>
          <p:cNvGrpSpPr>
            <a:grpSpLocks/>
          </p:cNvGrpSpPr>
          <p:nvPr/>
        </p:nvGrpSpPr>
        <p:grpSpPr bwMode="auto">
          <a:xfrm>
            <a:off x="2905125" y="2221895"/>
            <a:ext cx="3571875" cy="2246313"/>
            <a:chOff x="3162" y="1071"/>
            <a:chExt cx="2250" cy="1415"/>
          </a:xfrm>
        </p:grpSpPr>
        <p:sp>
          <p:nvSpPr>
            <p:cNvPr id="120840" name="Freeform 3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0841" name="Freeform 4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0842" name="Oval 5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0843" name="Line 6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0844" name="Line 7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0845" name="Rectangle 8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2800" b="1">
                <a:solidFill>
                  <a:srgbClr val="FFFF00"/>
                </a:solidFill>
              </a:endParaRPr>
            </a:p>
          </p:txBody>
        </p:sp>
        <p:sp>
          <p:nvSpPr>
            <p:cNvPr id="120846" name="Oval 9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0847" name="Oval 10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0848" name="Line 11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0849" name="Line 12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0850" name="Rectangle 13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2800" b="1">
                <a:solidFill>
                  <a:srgbClr val="FFFF00"/>
                </a:solidFill>
              </a:endParaRPr>
            </a:p>
          </p:txBody>
        </p:sp>
        <p:sp>
          <p:nvSpPr>
            <p:cNvPr id="120851" name="Oval 14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0852" name="Oval 15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0853" name="Line 16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0854" name="Line 17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0855" name="Rectangle 18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2800" b="1">
                <a:solidFill>
                  <a:srgbClr val="FFFF00"/>
                </a:solidFill>
              </a:endParaRPr>
            </a:p>
          </p:txBody>
        </p:sp>
        <p:sp>
          <p:nvSpPr>
            <p:cNvPr id="120856" name="Oval 19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0857" name="Oval 20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0858" name="Line 21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0859" name="Line 22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0860" name="Rectangle 23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2800" b="1">
                <a:solidFill>
                  <a:srgbClr val="FFFF00"/>
                </a:solidFill>
              </a:endParaRPr>
            </a:p>
          </p:txBody>
        </p:sp>
        <p:sp>
          <p:nvSpPr>
            <p:cNvPr id="120861" name="Oval 24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0862" name="Oval 25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0863" name="Line 26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0864" name="Line 27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0865" name="Rectangle 28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2800" b="1">
                <a:solidFill>
                  <a:srgbClr val="FFFF00"/>
                </a:solidFill>
              </a:endParaRPr>
            </a:p>
          </p:txBody>
        </p:sp>
        <p:sp>
          <p:nvSpPr>
            <p:cNvPr id="120866" name="Oval 29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0867" name="Oval 30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0868" name="Line 31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0869" name="Line 32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0870" name="Rectangle 33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2800" b="1">
                <a:solidFill>
                  <a:srgbClr val="FFFF00"/>
                </a:solidFill>
              </a:endParaRPr>
            </a:p>
          </p:txBody>
        </p:sp>
        <p:sp>
          <p:nvSpPr>
            <p:cNvPr id="120871" name="Oval 34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0872" name="Freeform 35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0873" name="Freeform 36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0874" name="Freeform 37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0875" name="Freeform 38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0876" name="Freeform 39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0877" name="Freeform 40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0878" name="Freeform 41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0879" name="Freeform 42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0880" name="Freeform 43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rgbClr val="FFFF00"/>
                </a:solidFill>
              </a:endParaRPr>
            </a:p>
          </p:txBody>
        </p:sp>
        <p:grpSp>
          <p:nvGrpSpPr>
            <p:cNvPr id="120881" name="Group 44"/>
            <p:cNvGrpSpPr>
              <a:grpSpLocks/>
            </p:cNvGrpSpPr>
            <p:nvPr/>
          </p:nvGrpSpPr>
          <p:grpSpPr bwMode="auto">
            <a:xfrm>
              <a:off x="3278" y="1744"/>
              <a:ext cx="235" cy="291"/>
              <a:chOff x="2939" y="2425"/>
              <a:chExt cx="238" cy="291"/>
            </a:xfrm>
          </p:grpSpPr>
          <p:sp>
            <p:nvSpPr>
              <p:cNvPr id="120907" name="Rectangle 4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0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120908" name="Text Box 46"/>
              <p:cNvSpPr txBox="1">
                <a:spLocks noChangeArrowheads="1"/>
              </p:cNvSpPr>
              <p:nvPr/>
            </p:nvSpPr>
            <p:spPr bwMode="auto">
              <a:xfrm>
                <a:off x="2939" y="2425"/>
                <a:ext cx="23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1">
                    <a:solidFill>
                      <a:srgbClr val="FFFF00"/>
                    </a:solidFill>
                  </a:rPr>
                  <a:t>u</a:t>
                </a:r>
                <a:endParaRPr lang="en-US" altLang="en-US" sz="2800" b="1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20882" name="Group 47"/>
            <p:cNvGrpSpPr>
              <a:grpSpLocks/>
            </p:cNvGrpSpPr>
            <p:nvPr/>
          </p:nvGrpSpPr>
          <p:grpSpPr bwMode="auto">
            <a:xfrm>
              <a:off x="4453" y="2128"/>
              <a:ext cx="225" cy="291"/>
              <a:chOff x="2944" y="2425"/>
              <a:chExt cx="228" cy="291"/>
            </a:xfrm>
          </p:grpSpPr>
          <p:sp>
            <p:nvSpPr>
              <p:cNvPr id="120905" name="Rectangle 4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0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120906" name="Text Box 49"/>
              <p:cNvSpPr txBox="1">
                <a:spLocks noChangeArrowheads="1"/>
              </p:cNvSpPr>
              <p:nvPr/>
            </p:nvSpPr>
            <p:spPr bwMode="auto">
              <a:xfrm>
                <a:off x="2944" y="2425"/>
                <a:ext cx="22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1">
                    <a:solidFill>
                      <a:srgbClr val="FFFF00"/>
                    </a:solidFill>
                  </a:rPr>
                  <a:t>y</a:t>
                </a:r>
                <a:endParaRPr lang="en-US" altLang="en-US" sz="2800" b="1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20883" name="Group 50"/>
            <p:cNvGrpSpPr>
              <a:grpSpLocks/>
            </p:cNvGrpSpPr>
            <p:nvPr/>
          </p:nvGrpSpPr>
          <p:grpSpPr bwMode="auto">
            <a:xfrm>
              <a:off x="3759" y="2095"/>
              <a:ext cx="243" cy="330"/>
              <a:chOff x="2936" y="2395"/>
              <a:chExt cx="244" cy="330"/>
            </a:xfrm>
          </p:grpSpPr>
          <p:sp>
            <p:nvSpPr>
              <p:cNvPr id="120903" name="Rectangle 5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0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120904" name="Text Box 52"/>
              <p:cNvSpPr txBox="1">
                <a:spLocks noChangeArrowheads="1"/>
              </p:cNvSpPr>
              <p:nvPr/>
            </p:nvSpPr>
            <p:spPr bwMode="auto">
              <a:xfrm>
                <a:off x="2936" y="2395"/>
                <a:ext cx="2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800" b="1">
                    <a:solidFill>
                      <a:srgbClr val="FFFF00"/>
                    </a:solidFill>
                  </a:rPr>
                  <a:t>x</a:t>
                </a:r>
              </a:p>
            </p:txBody>
          </p:sp>
        </p:grpSp>
        <p:grpSp>
          <p:nvGrpSpPr>
            <p:cNvPr id="120884" name="Group 53"/>
            <p:cNvGrpSpPr>
              <a:grpSpLocks/>
            </p:cNvGrpSpPr>
            <p:nvPr/>
          </p:nvGrpSpPr>
          <p:grpSpPr bwMode="auto">
            <a:xfrm>
              <a:off x="4425" y="1438"/>
              <a:ext cx="267" cy="291"/>
              <a:chOff x="2923" y="2425"/>
              <a:chExt cx="270" cy="291"/>
            </a:xfrm>
          </p:grpSpPr>
          <p:sp>
            <p:nvSpPr>
              <p:cNvPr id="120901" name="Rectangle 5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0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120902" name="Text Box 55"/>
              <p:cNvSpPr txBox="1">
                <a:spLocks noChangeArrowheads="1"/>
              </p:cNvSpPr>
              <p:nvPr/>
            </p:nvSpPr>
            <p:spPr bwMode="auto">
              <a:xfrm>
                <a:off x="2923" y="2425"/>
                <a:ext cx="27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1">
                    <a:solidFill>
                      <a:srgbClr val="FFFF00"/>
                    </a:solidFill>
                  </a:rPr>
                  <a:t>w</a:t>
                </a:r>
                <a:endParaRPr lang="en-US" altLang="en-US" sz="2800" b="1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20885" name="Group 56"/>
            <p:cNvGrpSpPr>
              <a:grpSpLocks/>
            </p:cNvGrpSpPr>
            <p:nvPr/>
          </p:nvGrpSpPr>
          <p:grpSpPr bwMode="auto">
            <a:xfrm>
              <a:off x="3763" y="1438"/>
              <a:ext cx="225" cy="291"/>
              <a:chOff x="2944" y="2425"/>
              <a:chExt cx="228" cy="291"/>
            </a:xfrm>
          </p:grpSpPr>
          <p:sp>
            <p:nvSpPr>
              <p:cNvPr id="120899" name="Rectangle 5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0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120900" name="Text Box 58"/>
              <p:cNvSpPr txBox="1">
                <a:spLocks noChangeArrowheads="1"/>
              </p:cNvSpPr>
              <p:nvPr/>
            </p:nvSpPr>
            <p:spPr bwMode="auto">
              <a:xfrm>
                <a:off x="2944" y="2425"/>
                <a:ext cx="22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1">
                    <a:solidFill>
                      <a:srgbClr val="FFFF00"/>
                    </a:solidFill>
                  </a:rPr>
                  <a:t>v</a:t>
                </a:r>
                <a:endParaRPr lang="en-US" altLang="en-US" sz="2800" b="1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20886" name="Group 59"/>
            <p:cNvGrpSpPr>
              <a:grpSpLocks/>
            </p:cNvGrpSpPr>
            <p:nvPr/>
          </p:nvGrpSpPr>
          <p:grpSpPr bwMode="auto">
            <a:xfrm>
              <a:off x="5018" y="1756"/>
              <a:ext cx="230" cy="330"/>
              <a:chOff x="2940" y="2395"/>
              <a:chExt cx="232" cy="330"/>
            </a:xfrm>
          </p:grpSpPr>
          <p:sp>
            <p:nvSpPr>
              <p:cNvPr id="120897" name="Rectangle 6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0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120898" name="Text Box 61"/>
              <p:cNvSpPr txBox="1">
                <a:spLocks noChangeArrowheads="1"/>
              </p:cNvSpPr>
              <p:nvPr/>
            </p:nvSpPr>
            <p:spPr bwMode="auto">
              <a:xfrm>
                <a:off x="2940" y="2395"/>
                <a:ext cx="23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800" b="1">
                    <a:solidFill>
                      <a:srgbClr val="FFFF00"/>
                    </a:solidFill>
                  </a:rPr>
                  <a:t>z</a:t>
                </a:r>
              </a:p>
            </p:txBody>
          </p:sp>
        </p:grpSp>
        <p:sp>
          <p:nvSpPr>
            <p:cNvPr id="120887" name="Text Box 62"/>
            <p:cNvSpPr txBox="1">
              <a:spLocks noChangeArrowheads="1"/>
            </p:cNvSpPr>
            <p:nvPr/>
          </p:nvSpPr>
          <p:spPr bwMode="auto">
            <a:xfrm>
              <a:off x="3488" y="1568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b="1">
                  <a:solidFill>
                    <a:srgbClr val="FFFF00"/>
                  </a:solidFill>
                </a:rPr>
                <a:t>2</a:t>
              </a:r>
              <a:endParaRPr lang="en-US" altLang="en-US" sz="2800" b="1">
                <a:solidFill>
                  <a:srgbClr val="FFFF00"/>
                </a:solidFill>
              </a:endParaRPr>
            </a:p>
          </p:txBody>
        </p:sp>
        <p:sp>
          <p:nvSpPr>
            <p:cNvPr id="120888" name="Text Box 63"/>
            <p:cNvSpPr txBox="1">
              <a:spLocks noChangeArrowheads="1"/>
            </p:cNvSpPr>
            <p:nvPr/>
          </p:nvSpPr>
          <p:spPr bwMode="auto">
            <a:xfrm>
              <a:off x="3836" y="1787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b="1">
                  <a:solidFill>
                    <a:srgbClr val="FFFF00"/>
                  </a:solidFill>
                </a:rPr>
                <a:t>2</a:t>
              </a:r>
              <a:endParaRPr lang="en-US" altLang="en-US" sz="2800" b="1">
                <a:solidFill>
                  <a:srgbClr val="FFFF00"/>
                </a:solidFill>
              </a:endParaRPr>
            </a:p>
          </p:txBody>
        </p:sp>
        <p:sp>
          <p:nvSpPr>
            <p:cNvPr id="120889" name="Text Box 64"/>
            <p:cNvSpPr txBox="1">
              <a:spLocks noChangeArrowheads="1"/>
            </p:cNvSpPr>
            <p:nvPr/>
          </p:nvSpPr>
          <p:spPr bwMode="auto">
            <a:xfrm>
              <a:off x="3401" y="2000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b="1">
                  <a:solidFill>
                    <a:srgbClr val="FFFF00"/>
                  </a:solidFill>
                </a:rPr>
                <a:t>1</a:t>
              </a:r>
              <a:endParaRPr lang="en-US" altLang="en-US" sz="2800" b="1">
                <a:solidFill>
                  <a:srgbClr val="FFFF00"/>
                </a:solidFill>
              </a:endParaRPr>
            </a:p>
          </p:txBody>
        </p:sp>
        <p:sp>
          <p:nvSpPr>
            <p:cNvPr id="120890" name="Text Box 65"/>
            <p:cNvSpPr txBox="1">
              <a:spLocks noChangeArrowheads="1"/>
            </p:cNvSpPr>
            <p:nvPr/>
          </p:nvSpPr>
          <p:spPr bwMode="auto">
            <a:xfrm>
              <a:off x="4220" y="1880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b="1">
                  <a:solidFill>
                    <a:srgbClr val="FFFF00"/>
                  </a:solidFill>
                </a:rPr>
                <a:t>3</a:t>
              </a:r>
              <a:endParaRPr lang="en-US" altLang="en-US" sz="2800" b="1">
                <a:solidFill>
                  <a:srgbClr val="FFFF00"/>
                </a:solidFill>
              </a:endParaRPr>
            </a:p>
          </p:txBody>
        </p:sp>
        <p:sp>
          <p:nvSpPr>
            <p:cNvPr id="120891" name="Text Box 66"/>
            <p:cNvSpPr txBox="1">
              <a:spLocks noChangeArrowheads="1"/>
            </p:cNvSpPr>
            <p:nvPr/>
          </p:nvSpPr>
          <p:spPr bwMode="auto">
            <a:xfrm>
              <a:off x="4157" y="2234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b="1">
                  <a:solidFill>
                    <a:srgbClr val="FFFF00"/>
                  </a:solidFill>
                </a:rPr>
                <a:t>1</a:t>
              </a:r>
              <a:endParaRPr lang="en-US" altLang="en-US" sz="2800" b="1">
                <a:solidFill>
                  <a:srgbClr val="FFFF00"/>
                </a:solidFill>
              </a:endParaRPr>
            </a:p>
          </p:txBody>
        </p:sp>
        <p:sp>
          <p:nvSpPr>
            <p:cNvPr id="120892" name="Text Box 67"/>
            <p:cNvSpPr txBox="1">
              <a:spLocks noChangeArrowheads="1"/>
            </p:cNvSpPr>
            <p:nvPr/>
          </p:nvSpPr>
          <p:spPr bwMode="auto">
            <a:xfrm>
              <a:off x="4517" y="1805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b="1">
                  <a:solidFill>
                    <a:srgbClr val="FFFF00"/>
                  </a:solidFill>
                </a:rPr>
                <a:t>1</a:t>
              </a:r>
              <a:endParaRPr lang="en-US" altLang="en-US" sz="2800" b="1">
                <a:solidFill>
                  <a:srgbClr val="FFFF00"/>
                </a:solidFill>
              </a:endParaRPr>
            </a:p>
          </p:txBody>
        </p:sp>
        <p:sp>
          <p:nvSpPr>
            <p:cNvPr id="120893" name="Text Box 68"/>
            <p:cNvSpPr txBox="1">
              <a:spLocks noChangeArrowheads="1"/>
            </p:cNvSpPr>
            <p:nvPr/>
          </p:nvSpPr>
          <p:spPr bwMode="auto">
            <a:xfrm>
              <a:off x="4877" y="2069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b="1">
                  <a:solidFill>
                    <a:srgbClr val="FFFF00"/>
                  </a:solidFill>
                </a:rPr>
                <a:t>2</a:t>
              </a:r>
              <a:endParaRPr lang="en-US" altLang="en-US" sz="2800" b="1">
                <a:solidFill>
                  <a:srgbClr val="FFFF00"/>
                </a:solidFill>
              </a:endParaRPr>
            </a:p>
          </p:txBody>
        </p:sp>
        <p:sp>
          <p:nvSpPr>
            <p:cNvPr id="120894" name="Text Box 69"/>
            <p:cNvSpPr txBox="1">
              <a:spLocks noChangeArrowheads="1"/>
            </p:cNvSpPr>
            <p:nvPr/>
          </p:nvSpPr>
          <p:spPr bwMode="auto">
            <a:xfrm>
              <a:off x="4850" y="1532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b="1">
                  <a:solidFill>
                    <a:srgbClr val="FFFF00"/>
                  </a:solidFill>
                </a:rPr>
                <a:t>5</a:t>
              </a:r>
              <a:endParaRPr lang="en-US" altLang="en-US" sz="2800" b="1">
                <a:solidFill>
                  <a:srgbClr val="FFFF00"/>
                </a:solidFill>
              </a:endParaRPr>
            </a:p>
          </p:txBody>
        </p:sp>
        <p:sp>
          <p:nvSpPr>
            <p:cNvPr id="120895" name="Text Box 70"/>
            <p:cNvSpPr txBox="1">
              <a:spLocks noChangeArrowheads="1"/>
            </p:cNvSpPr>
            <p:nvPr/>
          </p:nvSpPr>
          <p:spPr bwMode="auto">
            <a:xfrm>
              <a:off x="4115" y="1382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b="1">
                  <a:solidFill>
                    <a:srgbClr val="FFFF00"/>
                  </a:solidFill>
                </a:rPr>
                <a:t>3</a:t>
              </a:r>
              <a:endParaRPr lang="en-US" altLang="en-US" sz="2800" b="1">
                <a:solidFill>
                  <a:srgbClr val="FFFF00"/>
                </a:solidFill>
              </a:endParaRPr>
            </a:p>
          </p:txBody>
        </p:sp>
        <p:sp>
          <p:nvSpPr>
            <p:cNvPr id="120896" name="Text Box 71"/>
            <p:cNvSpPr txBox="1">
              <a:spLocks noChangeArrowheads="1"/>
            </p:cNvSpPr>
            <p:nvPr/>
          </p:nvSpPr>
          <p:spPr bwMode="auto">
            <a:xfrm>
              <a:off x="3764" y="1115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b="1">
                  <a:solidFill>
                    <a:srgbClr val="FFFF00"/>
                  </a:solidFill>
                </a:rPr>
                <a:t>5</a:t>
              </a:r>
              <a:endParaRPr lang="en-US" altLang="en-US" sz="2800" b="1">
                <a:solidFill>
                  <a:srgbClr val="FFFF00"/>
                </a:solidFill>
              </a:endParaRPr>
            </a:p>
          </p:txBody>
        </p:sp>
      </p:grpSp>
      <p:sp>
        <p:nvSpPr>
          <p:cNvPr id="120837" name="Text Box 72"/>
          <p:cNvSpPr txBox="1">
            <a:spLocks noChangeArrowheads="1"/>
          </p:cNvSpPr>
          <p:nvPr/>
        </p:nvSpPr>
        <p:spPr bwMode="auto">
          <a:xfrm>
            <a:off x="269113" y="4151680"/>
            <a:ext cx="873912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rtl="1" eaLnBrk="1" hangingPunct="1"/>
            <a:r>
              <a:rPr lang="fa-IR" altLang="en-US" sz="2000" b="1" dirty="0" smtClean="0">
                <a:cs typeface="B Titr" panose="00000700000000000000" pitchFamily="2" charset="-78"/>
              </a:rPr>
              <a:t>گراف </a:t>
            </a:r>
            <a:r>
              <a:rPr lang="en-US" altLang="en-US" sz="2000" b="1" dirty="0" smtClean="0">
                <a:cs typeface="B Titr" panose="00000700000000000000" pitchFamily="2" charset="-78"/>
              </a:rPr>
              <a:t>G</a:t>
            </a:r>
            <a:r>
              <a:rPr lang="fa-IR" altLang="en-US" sz="2000" b="1" dirty="0" smtClean="0">
                <a:cs typeface="B Titr" panose="00000700000000000000" pitchFamily="2" charset="-78"/>
              </a:rPr>
              <a:t> = </a:t>
            </a:r>
            <a:r>
              <a:rPr lang="en-US" altLang="en-US" sz="2000" b="1" dirty="0" smtClean="0">
                <a:cs typeface="B Titr" panose="00000700000000000000" pitchFamily="2" charset="-78"/>
              </a:rPr>
              <a:t>(N, E</a:t>
            </a:r>
            <a:r>
              <a:rPr lang="en-US" altLang="en-US" sz="2000" b="1" dirty="0">
                <a:cs typeface="B Titr" panose="00000700000000000000" pitchFamily="2" charset="-78"/>
              </a:rPr>
              <a:t>)</a:t>
            </a:r>
          </a:p>
          <a:p>
            <a:pPr eaLnBrk="1" hangingPunct="1"/>
            <a:endParaRPr lang="en-US" altLang="en-US" sz="2000" b="1" dirty="0">
              <a:cs typeface="B Titr" panose="00000700000000000000" pitchFamily="2" charset="-78"/>
            </a:endParaRPr>
          </a:p>
          <a:p>
            <a:pPr eaLnBrk="1" hangingPunct="1"/>
            <a:r>
              <a:rPr lang="en-US" altLang="en-US" sz="2000" b="1" dirty="0">
                <a:cs typeface="B Titr" panose="00000700000000000000" pitchFamily="2" charset="-78"/>
              </a:rPr>
              <a:t>N = </a:t>
            </a:r>
            <a:r>
              <a:rPr lang="fa-IR" altLang="en-US" sz="2000" b="1" dirty="0" smtClean="0">
                <a:cs typeface="B Titr" panose="00000700000000000000" pitchFamily="2" charset="-78"/>
              </a:rPr>
              <a:t>مجموعه مسیریابها</a:t>
            </a:r>
            <a:r>
              <a:rPr lang="en-US" altLang="en-US" sz="2000" b="1" dirty="0" smtClean="0">
                <a:cs typeface="B Titr" panose="00000700000000000000" pitchFamily="2" charset="-78"/>
              </a:rPr>
              <a:t>= </a:t>
            </a:r>
            <a:r>
              <a:rPr lang="en-US" altLang="en-US" sz="2000" b="1" dirty="0">
                <a:cs typeface="B Titr" panose="00000700000000000000" pitchFamily="2" charset="-78"/>
              </a:rPr>
              <a:t>{ u, v, w, x, y, z }</a:t>
            </a:r>
          </a:p>
          <a:p>
            <a:pPr eaLnBrk="1" hangingPunct="1"/>
            <a:endParaRPr lang="en-US" altLang="en-US" sz="2000" b="1" dirty="0">
              <a:cs typeface="B Titr" panose="00000700000000000000" pitchFamily="2" charset="-78"/>
            </a:endParaRPr>
          </a:p>
          <a:p>
            <a:pPr eaLnBrk="1" hangingPunct="1"/>
            <a:r>
              <a:rPr lang="en-US" altLang="en-US" sz="2000" b="1" dirty="0">
                <a:cs typeface="B Titr" panose="00000700000000000000" pitchFamily="2" charset="-78"/>
              </a:rPr>
              <a:t>E = </a:t>
            </a:r>
            <a:r>
              <a:rPr lang="fa-IR" altLang="en-US" sz="2000" b="1" dirty="0" smtClean="0">
                <a:cs typeface="B Titr" panose="00000700000000000000" pitchFamily="2" charset="-78"/>
              </a:rPr>
              <a:t>مجموعه لینک ها</a:t>
            </a:r>
            <a:r>
              <a:rPr lang="en-US" altLang="en-US" sz="2000" b="1" dirty="0" smtClean="0">
                <a:cs typeface="B Titr" panose="00000700000000000000" pitchFamily="2" charset="-78"/>
              </a:rPr>
              <a:t> </a:t>
            </a:r>
            <a:r>
              <a:rPr lang="en-US" altLang="en-US" sz="2000" b="1" dirty="0">
                <a:cs typeface="B Titr" panose="00000700000000000000" pitchFamily="2" charset="-78"/>
              </a:rPr>
              <a:t>={ (</a:t>
            </a:r>
            <a:r>
              <a:rPr lang="en-US" altLang="en-US" sz="2000" b="1" dirty="0" err="1">
                <a:cs typeface="B Titr" panose="00000700000000000000" pitchFamily="2" charset="-78"/>
              </a:rPr>
              <a:t>u,v</a:t>
            </a:r>
            <a:r>
              <a:rPr lang="en-US" altLang="en-US" sz="2000" b="1" dirty="0">
                <a:cs typeface="B Titr" panose="00000700000000000000" pitchFamily="2" charset="-78"/>
              </a:rPr>
              <a:t>), (</a:t>
            </a:r>
            <a:r>
              <a:rPr lang="en-US" altLang="en-US" sz="2000" b="1" dirty="0" err="1">
                <a:cs typeface="B Titr" panose="00000700000000000000" pitchFamily="2" charset="-78"/>
              </a:rPr>
              <a:t>u,x</a:t>
            </a:r>
            <a:r>
              <a:rPr lang="en-US" altLang="en-US" sz="2000" b="1" dirty="0">
                <a:cs typeface="B Titr" panose="00000700000000000000" pitchFamily="2" charset="-78"/>
              </a:rPr>
              <a:t>), (</a:t>
            </a:r>
            <a:r>
              <a:rPr lang="en-US" altLang="en-US" sz="2000" b="1" dirty="0" err="1">
                <a:cs typeface="B Titr" panose="00000700000000000000" pitchFamily="2" charset="-78"/>
              </a:rPr>
              <a:t>v,x</a:t>
            </a:r>
            <a:r>
              <a:rPr lang="en-US" altLang="en-US" sz="2000" b="1" dirty="0">
                <a:cs typeface="B Titr" panose="00000700000000000000" pitchFamily="2" charset="-78"/>
              </a:rPr>
              <a:t>), (</a:t>
            </a:r>
            <a:r>
              <a:rPr lang="en-US" altLang="en-US" sz="2000" b="1" dirty="0" err="1">
                <a:cs typeface="B Titr" panose="00000700000000000000" pitchFamily="2" charset="-78"/>
              </a:rPr>
              <a:t>v,w</a:t>
            </a:r>
            <a:r>
              <a:rPr lang="en-US" altLang="en-US" sz="2000" b="1" dirty="0">
                <a:cs typeface="B Titr" panose="00000700000000000000" pitchFamily="2" charset="-78"/>
              </a:rPr>
              <a:t>), (</a:t>
            </a:r>
            <a:r>
              <a:rPr lang="en-US" altLang="en-US" sz="2000" b="1" dirty="0" err="1">
                <a:cs typeface="B Titr" panose="00000700000000000000" pitchFamily="2" charset="-78"/>
              </a:rPr>
              <a:t>x,w</a:t>
            </a:r>
            <a:r>
              <a:rPr lang="en-US" altLang="en-US" sz="2000" b="1" dirty="0">
                <a:cs typeface="B Titr" panose="00000700000000000000" pitchFamily="2" charset="-78"/>
              </a:rPr>
              <a:t>), (</a:t>
            </a:r>
            <a:r>
              <a:rPr lang="en-US" altLang="en-US" sz="2000" b="1" dirty="0" err="1">
                <a:cs typeface="B Titr" panose="00000700000000000000" pitchFamily="2" charset="-78"/>
              </a:rPr>
              <a:t>x,y</a:t>
            </a:r>
            <a:r>
              <a:rPr lang="en-US" altLang="en-US" sz="2000" b="1" dirty="0">
                <a:cs typeface="B Titr" panose="00000700000000000000" pitchFamily="2" charset="-78"/>
              </a:rPr>
              <a:t>), (</a:t>
            </a:r>
            <a:r>
              <a:rPr lang="en-US" altLang="en-US" sz="2000" b="1" dirty="0" err="1">
                <a:cs typeface="B Titr" panose="00000700000000000000" pitchFamily="2" charset="-78"/>
              </a:rPr>
              <a:t>w,y</a:t>
            </a:r>
            <a:r>
              <a:rPr lang="en-US" altLang="en-US" sz="2000" b="1" dirty="0">
                <a:cs typeface="B Titr" panose="00000700000000000000" pitchFamily="2" charset="-78"/>
              </a:rPr>
              <a:t>), (</a:t>
            </a:r>
            <a:r>
              <a:rPr lang="en-US" altLang="en-US" sz="2000" b="1" dirty="0" err="1">
                <a:cs typeface="B Titr" panose="00000700000000000000" pitchFamily="2" charset="-78"/>
              </a:rPr>
              <a:t>w,z</a:t>
            </a:r>
            <a:r>
              <a:rPr lang="en-US" altLang="en-US" sz="2000" b="1" dirty="0">
                <a:cs typeface="B Titr" panose="00000700000000000000" pitchFamily="2" charset="-78"/>
              </a:rPr>
              <a:t>), (</a:t>
            </a:r>
            <a:r>
              <a:rPr lang="en-US" altLang="en-US" sz="2000" b="1" dirty="0" err="1">
                <a:cs typeface="B Titr" panose="00000700000000000000" pitchFamily="2" charset="-78"/>
              </a:rPr>
              <a:t>y,z</a:t>
            </a:r>
            <a:r>
              <a:rPr lang="en-US" altLang="en-US" sz="2000" b="1" dirty="0">
                <a:cs typeface="B Titr" panose="00000700000000000000" pitchFamily="2" charset="-78"/>
              </a:rPr>
              <a:t>) }</a:t>
            </a:r>
          </a:p>
        </p:txBody>
      </p:sp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540541" y="157956"/>
            <a:ext cx="7772400" cy="796925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fa-IR" sz="4800" dirty="0" smtClean="0">
                <a:ea typeface="ＭＳ Ｐゴシック" charset="0"/>
                <a:cs typeface="B Titr" panose="00000700000000000000" pitchFamily="2" charset="-78"/>
              </a:rPr>
              <a:t>کاربرد گراف</a:t>
            </a:r>
            <a:endParaRPr lang="en-US" sz="4800" dirty="0">
              <a:ea typeface="ＭＳ Ｐゴシック" charset="0"/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83406" y="1329075"/>
            <a:ext cx="7056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altLang="en-US" sz="2400" b="1" dirty="0" smtClean="0">
                <a:solidFill>
                  <a:srgbClr val="FF0000"/>
                </a:solidFill>
                <a:latin typeface="Gill Sans MT" pitchFamily="-84" charset="0"/>
                <a:cs typeface="B Titr" panose="00000700000000000000" pitchFamily="2" charset="-78"/>
              </a:rPr>
              <a:t>استفاده از گراف برای نمایش انتزاعی مسیریابها و ارتباط بین آنها</a:t>
            </a:r>
            <a:endParaRPr lang="en-US" sz="24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925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/>
      <p:bldP spid="75783" grpId="0" animBg="1"/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2"/>
          <p:cNvSpPr>
            <a:spLocks noGrp="1" noChangeArrowheads="1"/>
          </p:cNvSpPr>
          <p:nvPr>
            <p:ph type="title"/>
          </p:nvPr>
        </p:nvSpPr>
        <p:spPr>
          <a:xfrm>
            <a:off x="588964" y="154782"/>
            <a:ext cx="7772400" cy="90805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rtl="1">
              <a:defRPr/>
            </a:pPr>
            <a:r>
              <a:rPr lang="fa-IR" sz="4800" dirty="0" smtClean="0">
                <a:ea typeface="ＭＳ Ｐゴシック" charset="0"/>
                <a:cs typeface="B Titr" panose="00000700000000000000" pitchFamily="2" charset="-78"/>
              </a:rPr>
              <a:t>هزینه ها در گراف</a:t>
            </a:r>
            <a:endParaRPr lang="en-US" sz="4800" dirty="0"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59</a:t>
            </a:fld>
            <a:endParaRPr lang="en-US"/>
          </a:p>
        </p:txBody>
      </p:sp>
      <p:grpSp>
        <p:nvGrpSpPr>
          <p:cNvPr id="121861" name="Group 3"/>
          <p:cNvGrpSpPr>
            <a:grpSpLocks/>
          </p:cNvGrpSpPr>
          <p:nvPr/>
        </p:nvGrpSpPr>
        <p:grpSpPr bwMode="auto">
          <a:xfrm>
            <a:off x="920750" y="1495425"/>
            <a:ext cx="3571875" cy="2246313"/>
            <a:chOff x="3162" y="1071"/>
            <a:chExt cx="2250" cy="1415"/>
          </a:xfrm>
        </p:grpSpPr>
        <p:sp>
          <p:nvSpPr>
            <p:cNvPr id="121865" name="Freeform 4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1866" name="Freeform 5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1867" name="Oval 6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1868" name="Line 7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1869" name="Line 8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1870" name="Rectangle 9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2800" b="1">
                <a:solidFill>
                  <a:srgbClr val="FFFF00"/>
                </a:solidFill>
              </a:endParaRPr>
            </a:p>
          </p:txBody>
        </p:sp>
        <p:sp>
          <p:nvSpPr>
            <p:cNvPr id="121871" name="Oval 10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1872" name="Oval 11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1873" name="Line 12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1874" name="Line 13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1875" name="Rectangle 14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2800" b="1">
                <a:solidFill>
                  <a:srgbClr val="FFFF00"/>
                </a:solidFill>
              </a:endParaRPr>
            </a:p>
          </p:txBody>
        </p:sp>
        <p:sp>
          <p:nvSpPr>
            <p:cNvPr id="121876" name="Oval 15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1877" name="Oval 16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1878" name="Line 17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1879" name="Line 18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1880" name="Rectangle 19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2800" b="1">
                <a:solidFill>
                  <a:srgbClr val="FFFF00"/>
                </a:solidFill>
              </a:endParaRPr>
            </a:p>
          </p:txBody>
        </p:sp>
        <p:sp>
          <p:nvSpPr>
            <p:cNvPr id="121881" name="Oval 20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1882" name="Oval 21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1883" name="Line 22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1884" name="Line 23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1885" name="Rectangle 24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2800" b="1">
                <a:solidFill>
                  <a:srgbClr val="FFFF00"/>
                </a:solidFill>
              </a:endParaRPr>
            </a:p>
          </p:txBody>
        </p:sp>
        <p:sp>
          <p:nvSpPr>
            <p:cNvPr id="121886" name="Oval 25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1887" name="Oval 26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1888" name="Line 27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1889" name="Line 28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1890" name="Rectangle 29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2800" b="1">
                <a:solidFill>
                  <a:srgbClr val="FFFF00"/>
                </a:solidFill>
              </a:endParaRPr>
            </a:p>
          </p:txBody>
        </p:sp>
        <p:sp>
          <p:nvSpPr>
            <p:cNvPr id="121891" name="Oval 30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1892" name="Oval 31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1893" name="Line 32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1894" name="Line 33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1895" name="Rectangle 34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2800" b="1">
                <a:solidFill>
                  <a:srgbClr val="FFFF00"/>
                </a:solidFill>
              </a:endParaRPr>
            </a:p>
          </p:txBody>
        </p:sp>
        <p:sp>
          <p:nvSpPr>
            <p:cNvPr id="121896" name="Oval 35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1897" name="Freeform 36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1898" name="Freeform 37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1899" name="Freeform 38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1900" name="Freeform 39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1901" name="Freeform 40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1902" name="Freeform 41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1903" name="Freeform 42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1904" name="Freeform 43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21905" name="Freeform 44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rgbClr val="FFFF00"/>
                </a:solidFill>
              </a:endParaRPr>
            </a:p>
          </p:txBody>
        </p:sp>
        <p:grpSp>
          <p:nvGrpSpPr>
            <p:cNvPr id="121906" name="Group 45"/>
            <p:cNvGrpSpPr>
              <a:grpSpLocks/>
            </p:cNvGrpSpPr>
            <p:nvPr/>
          </p:nvGrpSpPr>
          <p:grpSpPr bwMode="auto">
            <a:xfrm>
              <a:off x="3278" y="1744"/>
              <a:ext cx="235" cy="291"/>
              <a:chOff x="2939" y="2425"/>
              <a:chExt cx="238" cy="291"/>
            </a:xfrm>
          </p:grpSpPr>
          <p:sp>
            <p:nvSpPr>
              <p:cNvPr id="121932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0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121933" name="Text Box 47"/>
              <p:cNvSpPr txBox="1">
                <a:spLocks noChangeArrowheads="1"/>
              </p:cNvSpPr>
              <p:nvPr/>
            </p:nvSpPr>
            <p:spPr bwMode="auto">
              <a:xfrm>
                <a:off x="2939" y="2425"/>
                <a:ext cx="23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1">
                    <a:solidFill>
                      <a:srgbClr val="FFFF00"/>
                    </a:solidFill>
                  </a:rPr>
                  <a:t>u</a:t>
                </a:r>
                <a:endParaRPr lang="en-US" altLang="en-US" sz="2800" b="1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21907" name="Group 48"/>
            <p:cNvGrpSpPr>
              <a:grpSpLocks/>
            </p:cNvGrpSpPr>
            <p:nvPr/>
          </p:nvGrpSpPr>
          <p:grpSpPr bwMode="auto">
            <a:xfrm>
              <a:off x="4453" y="2128"/>
              <a:ext cx="225" cy="291"/>
              <a:chOff x="2944" y="2425"/>
              <a:chExt cx="228" cy="291"/>
            </a:xfrm>
          </p:grpSpPr>
          <p:sp>
            <p:nvSpPr>
              <p:cNvPr id="121930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0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121931" name="Text Box 50"/>
              <p:cNvSpPr txBox="1">
                <a:spLocks noChangeArrowheads="1"/>
              </p:cNvSpPr>
              <p:nvPr/>
            </p:nvSpPr>
            <p:spPr bwMode="auto">
              <a:xfrm>
                <a:off x="2944" y="2425"/>
                <a:ext cx="22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1">
                    <a:solidFill>
                      <a:srgbClr val="FFFF00"/>
                    </a:solidFill>
                  </a:rPr>
                  <a:t>y</a:t>
                </a:r>
                <a:endParaRPr lang="en-US" altLang="en-US" sz="2800" b="1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21908" name="Group 51"/>
            <p:cNvGrpSpPr>
              <a:grpSpLocks/>
            </p:cNvGrpSpPr>
            <p:nvPr/>
          </p:nvGrpSpPr>
          <p:grpSpPr bwMode="auto">
            <a:xfrm>
              <a:off x="3759" y="2095"/>
              <a:ext cx="243" cy="330"/>
              <a:chOff x="2936" y="2395"/>
              <a:chExt cx="244" cy="330"/>
            </a:xfrm>
          </p:grpSpPr>
          <p:sp>
            <p:nvSpPr>
              <p:cNvPr id="121928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0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121929" name="Text Box 53"/>
              <p:cNvSpPr txBox="1">
                <a:spLocks noChangeArrowheads="1"/>
              </p:cNvSpPr>
              <p:nvPr/>
            </p:nvSpPr>
            <p:spPr bwMode="auto">
              <a:xfrm>
                <a:off x="2936" y="2395"/>
                <a:ext cx="2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800" b="1">
                    <a:solidFill>
                      <a:srgbClr val="FFFF00"/>
                    </a:solidFill>
                  </a:rPr>
                  <a:t>x</a:t>
                </a:r>
              </a:p>
            </p:txBody>
          </p:sp>
        </p:grpSp>
        <p:grpSp>
          <p:nvGrpSpPr>
            <p:cNvPr id="121909" name="Group 54"/>
            <p:cNvGrpSpPr>
              <a:grpSpLocks/>
            </p:cNvGrpSpPr>
            <p:nvPr/>
          </p:nvGrpSpPr>
          <p:grpSpPr bwMode="auto">
            <a:xfrm>
              <a:off x="4425" y="1438"/>
              <a:ext cx="267" cy="291"/>
              <a:chOff x="2923" y="2425"/>
              <a:chExt cx="270" cy="291"/>
            </a:xfrm>
          </p:grpSpPr>
          <p:sp>
            <p:nvSpPr>
              <p:cNvPr id="121926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0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121927" name="Text Box 56"/>
              <p:cNvSpPr txBox="1">
                <a:spLocks noChangeArrowheads="1"/>
              </p:cNvSpPr>
              <p:nvPr/>
            </p:nvSpPr>
            <p:spPr bwMode="auto">
              <a:xfrm>
                <a:off x="2923" y="2425"/>
                <a:ext cx="27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1">
                    <a:solidFill>
                      <a:srgbClr val="FFFF00"/>
                    </a:solidFill>
                  </a:rPr>
                  <a:t>w</a:t>
                </a:r>
                <a:endParaRPr lang="en-US" altLang="en-US" sz="2800" b="1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21910" name="Group 57"/>
            <p:cNvGrpSpPr>
              <a:grpSpLocks/>
            </p:cNvGrpSpPr>
            <p:nvPr/>
          </p:nvGrpSpPr>
          <p:grpSpPr bwMode="auto">
            <a:xfrm>
              <a:off x="3763" y="1438"/>
              <a:ext cx="225" cy="291"/>
              <a:chOff x="2944" y="2425"/>
              <a:chExt cx="228" cy="291"/>
            </a:xfrm>
          </p:grpSpPr>
          <p:sp>
            <p:nvSpPr>
              <p:cNvPr id="121924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0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121925" name="Text Box 59"/>
              <p:cNvSpPr txBox="1">
                <a:spLocks noChangeArrowheads="1"/>
              </p:cNvSpPr>
              <p:nvPr/>
            </p:nvSpPr>
            <p:spPr bwMode="auto">
              <a:xfrm>
                <a:off x="2944" y="2425"/>
                <a:ext cx="22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1">
                    <a:solidFill>
                      <a:srgbClr val="FFFF00"/>
                    </a:solidFill>
                  </a:rPr>
                  <a:t>v</a:t>
                </a:r>
                <a:endParaRPr lang="en-US" altLang="en-US" sz="2800" b="1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21911" name="Group 60"/>
            <p:cNvGrpSpPr>
              <a:grpSpLocks/>
            </p:cNvGrpSpPr>
            <p:nvPr/>
          </p:nvGrpSpPr>
          <p:grpSpPr bwMode="auto">
            <a:xfrm>
              <a:off x="5018" y="1756"/>
              <a:ext cx="230" cy="330"/>
              <a:chOff x="2940" y="2395"/>
              <a:chExt cx="232" cy="330"/>
            </a:xfrm>
          </p:grpSpPr>
          <p:sp>
            <p:nvSpPr>
              <p:cNvPr id="121922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0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121923" name="Text Box 62"/>
              <p:cNvSpPr txBox="1">
                <a:spLocks noChangeArrowheads="1"/>
              </p:cNvSpPr>
              <p:nvPr/>
            </p:nvSpPr>
            <p:spPr bwMode="auto">
              <a:xfrm>
                <a:off x="2940" y="2395"/>
                <a:ext cx="23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800" b="1">
                    <a:solidFill>
                      <a:srgbClr val="FFFF00"/>
                    </a:solidFill>
                  </a:rPr>
                  <a:t>z</a:t>
                </a:r>
              </a:p>
            </p:txBody>
          </p:sp>
        </p:grpSp>
        <p:sp>
          <p:nvSpPr>
            <p:cNvPr id="121912" name="Text Box 63"/>
            <p:cNvSpPr txBox="1">
              <a:spLocks noChangeArrowheads="1"/>
            </p:cNvSpPr>
            <p:nvPr/>
          </p:nvSpPr>
          <p:spPr bwMode="auto">
            <a:xfrm>
              <a:off x="3488" y="1568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b="1">
                  <a:solidFill>
                    <a:srgbClr val="FFFF00"/>
                  </a:solidFill>
                </a:rPr>
                <a:t>2</a:t>
              </a:r>
              <a:endParaRPr lang="en-US" altLang="en-US" sz="2800" b="1">
                <a:solidFill>
                  <a:srgbClr val="FFFF00"/>
                </a:solidFill>
              </a:endParaRPr>
            </a:p>
          </p:txBody>
        </p:sp>
        <p:sp>
          <p:nvSpPr>
            <p:cNvPr id="121913" name="Text Box 64"/>
            <p:cNvSpPr txBox="1">
              <a:spLocks noChangeArrowheads="1"/>
            </p:cNvSpPr>
            <p:nvPr/>
          </p:nvSpPr>
          <p:spPr bwMode="auto">
            <a:xfrm>
              <a:off x="3836" y="1787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b="1">
                  <a:solidFill>
                    <a:srgbClr val="FFFF00"/>
                  </a:solidFill>
                </a:rPr>
                <a:t>2</a:t>
              </a:r>
              <a:endParaRPr lang="en-US" altLang="en-US" sz="2800" b="1">
                <a:solidFill>
                  <a:srgbClr val="FFFF00"/>
                </a:solidFill>
              </a:endParaRPr>
            </a:p>
          </p:txBody>
        </p:sp>
        <p:sp>
          <p:nvSpPr>
            <p:cNvPr id="121914" name="Text Box 65"/>
            <p:cNvSpPr txBox="1">
              <a:spLocks noChangeArrowheads="1"/>
            </p:cNvSpPr>
            <p:nvPr/>
          </p:nvSpPr>
          <p:spPr bwMode="auto">
            <a:xfrm>
              <a:off x="3401" y="2000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b="1">
                  <a:solidFill>
                    <a:srgbClr val="FFFF00"/>
                  </a:solidFill>
                </a:rPr>
                <a:t>1</a:t>
              </a:r>
              <a:endParaRPr lang="en-US" altLang="en-US" sz="2800" b="1">
                <a:solidFill>
                  <a:srgbClr val="FFFF00"/>
                </a:solidFill>
              </a:endParaRPr>
            </a:p>
          </p:txBody>
        </p:sp>
        <p:sp>
          <p:nvSpPr>
            <p:cNvPr id="121915" name="Text Box 66"/>
            <p:cNvSpPr txBox="1">
              <a:spLocks noChangeArrowheads="1"/>
            </p:cNvSpPr>
            <p:nvPr/>
          </p:nvSpPr>
          <p:spPr bwMode="auto">
            <a:xfrm>
              <a:off x="4220" y="1880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b="1">
                  <a:solidFill>
                    <a:srgbClr val="FFFF00"/>
                  </a:solidFill>
                </a:rPr>
                <a:t>3</a:t>
              </a:r>
              <a:endParaRPr lang="en-US" altLang="en-US" sz="2800" b="1">
                <a:solidFill>
                  <a:srgbClr val="FFFF00"/>
                </a:solidFill>
              </a:endParaRPr>
            </a:p>
          </p:txBody>
        </p:sp>
        <p:sp>
          <p:nvSpPr>
            <p:cNvPr id="121916" name="Text Box 67"/>
            <p:cNvSpPr txBox="1">
              <a:spLocks noChangeArrowheads="1"/>
            </p:cNvSpPr>
            <p:nvPr/>
          </p:nvSpPr>
          <p:spPr bwMode="auto">
            <a:xfrm>
              <a:off x="4157" y="2234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b="1">
                  <a:solidFill>
                    <a:srgbClr val="FFFF00"/>
                  </a:solidFill>
                </a:rPr>
                <a:t>1</a:t>
              </a:r>
              <a:endParaRPr lang="en-US" altLang="en-US" sz="2800" b="1">
                <a:solidFill>
                  <a:srgbClr val="FFFF00"/>
                </a:solidFill>
              </a:endParaRPr>
            </a:p>
          </p:txBody>
        </p:sp>
        <p:sp>
          <p:nvSpPr>
            <p:cNvPr id="121917" name="Text Box 68"/>
            <p:cNvSpPr txBox="1">
              <a:spLocks noChangeArrowheads="1"/>
            </p:cNvSpPr>
            <p:nvPr/>
          </p:nvSpPr>
          <p:spPr bwMode="auto">
            <a:xfrm>
              <a:off x="4517" y="1805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b="1">
                  <a:solidFill>
                    <a:srgbClr val="FFFF00"/>
                  </a:solidFill>
                </a:rPr>
                <a:t>1</a:t>
              </a:r>
              <a:endParaRPr lang="en-US" altLang="en-US" sz="2800" b="1">
                <a:solidFill>
                  <a:srgbClr val="FFFF00"/>
                </a:solidFill>
              </a:endParaRPr>
            </a:p>
          </p:txBody>
        </p:sp>
        <p:sp>
          <p:nvSpPr>
            <p:cNvPr id="121918" name="Text Box 69"/>
            <p:cNvSpPr txBox="1">
              <a:spLocks noChangeArrowheads="1"/>
            </p:cNvSpPr>
            <p:nvPr/>
          </p:nvSpPr>
          <p:spPr bwMode="auto">
            <a:xfrm>
              <a:off x="4877" y="2069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b="1">
                  <a:solidFill>
                    <a:srgbClr val="FFFF00"/>
                  </a:solidFill>
                </a:rPr>
                <a:t>2</a:t>
              </a:r>
              <a:endParaRPr lang="en-US" altLang="en-US" sz="2800" b="1">
                <a:solidFill>
                  <a:srgbClr val="FFFF00"/>
                </a:solidFill>
              </a:endParaRPr>
            </a:p>
          </p:txBody>
        </p:sp>
        <p:sp>
          <p:nvSpPr>
            <p:cNvPr id="121919" name="Text Box 70"/>
            <p:cNvSpPr txBox="1">
              <a:spLocks noChangeArrowheads="1"/>
            </p:cNvSpPr>
            <p:nvPr/>
          </p:nvSpPr>
          <p:spPr bwMode="auto">
            <a:xfrm>
              <a:off x="4850" y="1532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b="1">
                  <a:solidFill>
                    <a:srgbClr val="FFFF00"/>
                  </a:solidFill>
                </a:rPr>
                <a:t>5</a:t>
              </a:r>
              <a:endParaRPr lang="en-US" altLang="en-US" sz="2800" b="1">
                <a:solidFill>
                  <a:srgbClr val="FFFF00"/>
                </a:solidFill>
              </a:endParaRPr>
            </a:p>
          </p:txBody>
        </p:sp>
        <p:sp>
          <p:nvSpPr>
            <p:cNvPr id="121920" name="Text Box 71"/>
            <p:cNvSpPr txBox="1">
              <a:spLocks noChangeArrowheads="1"/>
            </p:cNvSpPr>
            <p:nvPr/>
          </p:nvSpPr>
          <p:spPr bwMode="auto">
            <a:xfrm>
              <a:off x="4115" y="1382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b="1">
                  <a:solidFill>
                    <a:srgbClr val="FFFF00"/>
                  </a:solidFill>
                </a:rPr>
                <a:t>3</a:t>
              </a:r>
              <a:endParaRPr lang="en-US" altLang="en-US" sz="2800" b="1">
                <a:solidFill>
                  <a:srgbClr val="FFFF00"/>
                </a:solidFill>
              </a:endParaRPr>
            </a:p>
          </p:txBody>
        </p:sp>
        <p:sp>
          <p:nvSpPr>
            <p:cNvPr id="121921" name="Text Box 72"/>
            <p:cNvSpPr txBox="1">
              <a:spLocks noChangeArrowheads="1"/>
            </p:cNvSpPr>
            <p:nvPr/>
          </p:nvSpPr>
          <p:spPr bwMode="auto">
            <a:xfrm>
              <a:off x="3764" y="1115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b="1">
                  <a:solidFill>
                    <a:srgbClr val="FFFF00"/>
                  </a:solidFill>
                </a:rPr>
                <a:t>5</a:t>
              </a:r>
              <a:endParaRPr lang="en-US" altLang="en-US" sz="2800" b="1">
                <a:solidFill>
                  <a:srgbClr val="FFFF00"/>
                </a:solidFill>
              </a:endParaRPr>
            </a:p>
          </p:txBody>
        </p:sp>
      </p:grpSp>
      <p:sp>
        <p:nvSpPr>
          <p:cNvPr id="121862" name="Text Box 73"/>
          <p:cNvSpPr txBox="1">
            <a:spLocks noChangeArrowheads="1"/>
          </p:cNvSpPr>
          <p:nvPr/>
        </p:nvSpPr>
        <p:spPr bwMode="auto">
          <a:xfrm>
            <a:off x="4879975" y="1882340"/>
            <a:ext cx="355758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rtl="1"/>
            <a:r>
              <a:rPr lang="en-US" altLang="en-US" sz="2000" b="1" dirty="0">
                <a:cs typeface="B Titr" panose="00000700000000000000" pitchFamily="2" charset="-78"/>
              </a:rPr>
              <a:t>c(</a:t>
            </a:r>
            <a:r>
              <a:rPr lang="en-US" altLang="en-US" sz="2000" b="1" dirty="0" err="1">
                <a:cs typeface="B Titr" panose="00000700000000000000" pitchFamily="2" charset="-78"/>
              </a:rPr>
              <a:t>x,x</a:t>
            </a:r>
            <a:r>
              <a:rPr lang="ja-JP" altLang="en-US" sz="2000" b="1" dirty="0">
                <a:cs typeface="B Titr" panose="00000700000000000000" pitchFamily="2" charset="-78"/>
              </a:rPr>
              <a:t>’</a:t>
            </a:r>
            <a:r>
              <a:rPr lang="en-US" altLang="ja-JP" sz="2000" b="1" dirty="0">
                <a:cs typeface="B Titr" panose="00000700000000000000" pitchFamily="2" charset="-78"/>
              </a:rPr>
              <a:t>) = </a:t>
            </a:r>
            <a:r>
              <a:rPr lang="en-US" altLang="ja-JP" sz="2000" b="1" dirty="0" smtClean="0">
                <a:cs typeface="B Titr" panose="00000700000000000000" pitchFamily="2" charset="-78"/>
              </a:rPr>
              <a:t>cost of link (</a:t>
            </a:r>
            <a:r>
              <a:rPr lang="en-US" altLang="ja-JP" sz="2000" b="1" dirty="0" err="1" smtClean="0">
                <a:cs typeface="B Titr" panose="00000700000000000000" pitchFamily="2" charset="-78"/>
              </a:rPr>
              <a:t>x,x</a:t>
            </a:r>
            <a:r>
              <a:rPr lang="ja-JP" altLang="en-US" sz="2000" b="1" dirty="0">
                <a:cs typeface="B Titr" panose="00000700000000000000" pitchFamily="2" charset="-78"/>
              </a:rPr>
              <a:t>’</a:t>
            </a:r>
            <a:r>
              <a:rPr lang="en-US" altLang="ja-JP" sz="2000" b="1" dirty="0">
                <a:cs typeface="B Titr" panose="00000700000000000000" pitchFamily="2" charset="-78"/>
              </a:rPr>
              <a:t>)</a:t>
            </a:r>
          </a:p>
          <a:p>
            <a:pPr algn="r" rtl="1"/>
            <a:r>
              <a:rPr lang="en-US" altLang="en-US" sz="2000" b="1" dirty="0">
                <a:cs typeface="B Titr" panose="00000700000000000000" pitchFamily="2" charset="-78"/>
              </a:rPr>
              <a:t>      e.g., c(</a:t>
            </a:r>
            <a:r>
              <a:rPr lang="en-US" altLang="en-US" sz="2000" b="1" dirty="0" err="1">
                <a:cs typeface="B Titr" panose="00000700000000000000" pitchFamily="2" charset="-78"/>
              </a:rPr>
              <a:t>w,z</a:t>
            </a:r>
            <a:r>
              <a:rPr lang="en-US" altLang="en-US" sz="2000" b="1" dirty="0">
                <a:cs typeface="B Titr" panose="00000700000000000000" pitchFamily="2" charset="-78"/>
              </a:rPr>
              <a:t>) = 5</a:t>
            </a:r>
          </a:p>
          <a:p>
            <a:pPr algn="r" rtl="1"/>
            <a:endParaRPr lang="en-US" altLang="en-US" sz="2000" b="1" dirty="0">
              <a:cs typeface="B Titr" panose="00000700000000000000" pitchFamily="2" charset="-78"/>
            </a:endParaRPr>
          </a:p>
          <a:p>
            <a:pPr algn="r" rtl="1"/>
            <a:r>
              <a:rPr lang="fa-IR" altLang="en-US" sz="2000" b="1" dirty="0" smtClean="0">
                <a:latin typeface="Gill Sans MT" pitchFamily="-84" charset="0"/>
                <a:cs typeface="B Titr" panose="00000700000000000000" pitchFamily="2" charset="-78"/>
              </a:rPr>
              <a:t>هزینه ها می تواند 1 باشد و یا وابسته به پهنای باند و یا وابستگی معکوس به ازدحام داشته باشد.</a:t>
            </a:r>
            <a:endParaRPr lang="en-US" altLang="en-US" sz="2000" b="1" dirty="0">
              <a:latin typeface="Gill Sans MT" pitchFamily="-84" charset="0"/>
              <a:cs typeface="B Titr" panose="00000700000000000000" pitchFamily="2" charset="-78"/>
            </a:endParaRPr>
          </a:p>
        </p:txBody>
      </p:sp>
      <p:sp>
        <p:nvSpPr>
          <p:cNvPr id="121863" name="Text Box 74"/>
          <p:cNvSpPr txBox="1">
            <a:spLocks noChangeArrowheads="1"/>
          </p:cNvSpPr>
          <p:nvPr/>
        </p:nvSpPr>
        <p:spPr bwMode="auto">
          <a:xfrm>
            <a:off x="228600" y="4241105"/>
            <a:ext cx="8704627" cy="430887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200" b="1" dirty="0">
                <a:solidFill>
                  <a:srgbClr val="FFFF00"/>
                </a:solidFill>
              </a:rPr>
              <a:t>cost of path (x</a:t>
            </a:r>
            <a:r>
              <a:rPr lang="en-US" altLang="en-US" sz="2200" b="1" baseline="-25000" dirty="0">
                <a:solidFill>
                  <a:srgbClr val="FFFF00"/>
                </a:solidFill>
              </a:rPr>
              <a:t>1</a:t>
            </a:r>
            <a:r>
              <a:rPr lang="en-US" altLang="en-US" sz="2200" b="1" dirty="0">
                <a:solidFill>
                  <a:srgbClr val="FFFF00"/>
                </a:solidFill>
              </a:rPr>
              <a:t>, x</a:t>
            </a:r>
            <a:r>
              <a:rPr lang="en-US" altLang="en-US" sz="2200" b="1" baseline="-25000" dirty="0">
                <a:solidFill>
                  <a:srgbClr val="FFFF00"/>
                </a:solidFill>
              </a:rPr>
              <a:t>2</a:t>
            </a:r>
            <a:r>
              <a:rPr lang="en-US" altLang="en-US" sz="2200" b="1" dirty="0">
                <a:solidFill>
                  <a:srgbClr val="FFFF00"/>
                </a:solidFill>
              </a:rPr>
              <a:t>, x</a:t>
            </a:r>
            <a:r>
              <a:rPr lang="en-US" altLang="en-US" sz="2200" b="1" baseline="-25000" dirty="0">
                <a:solidFill>
                  <a:srgbClr val="FFFF00"/>
                </a:solidFill>
              </a:rPr>
              <a:t>3</a:t>
            </a:r>
            <a:r>
              <a:rPr lang="en-US" altLang="en-US" sz="2200" b="1" dirty="0">
                <a:solidFill>
                  <a:srgbClr val="FFFF00"/>
                </a:solidFill>
              </a:rPr>
              <a:t>,…, </a:t>
            </a:r>
            <a:r>
              <a:rPr lang="en-US" altLang="en-US" sz="2200" b="1" dirty="0" err="1">
                <a:solidFill>
                  <a:srgbClr val="FFFF00"/>
                </a:solidFill>
              </a:rPr>
              <a:t>x</a:t>
            </a:r>
            <a:r>
              <a:rPr lang="en-US" altLang="en-US" sz="2200" b="1" baseline="-25000" dirty="0" err="1">
                <a:solidFill>
                  <a:srgbClr val="FFFF00"/>
                </a:solidFill>
              </a:rPr>
              <a:t>p</a:t>
            </a:r>
            <a:r>
              <a:rPr lang="en-US" altLang="en-US" sz="2200" b="1" dirty="0">
                <a:solidFill>
                  <a:srgbClr val="FFFF00"/>
                </a:solidFill>
              </a:rPr>
              <a:t>) = c(x</a:t>
            </a:r>
            <a:r>
              <a:rPr lang="en-US" altLang="en-US" sz="2200" b="1" baseline="-25000" dirty="0">
                <a:solidFill>
                  <a:srgbClr val="FFFF00"/>
                </a:solidFill>
              </a:rPr>
              <a:t>1</a:t>
            </a:r>
            <a:r>
              <a:rPr lang="en-US" altLang="en-US" sz="2200" b="1" dirty="0">
                <a:solidFill>
                  <a:srgbClr val="FFFF00"/>
                </a:solidFill>
              </a:rPr>
              <a:t>,x</a:t>
            </a:r>
            <a:r>
              <a:rPr lang="en-US" altLang="en-US" sz="2200" b="1" baseline="-25000" dirty="0">
                <a:solidFill>
                  <a:srgbClr val="FFFF00"/>
                </a:solidFill>
              </a:rPr>
              <a:t>2</a:t>
            </a:r>
            <a:r>
              <a:rPr lang="en-US" altLang="en-US" sz="2200" b="1" dirty="0">
                <a:solidFill>
                  <a:srgbClr val="FFFF00"/>
                </a:solidFill>
              </a:rPr>
              <a:t>) + c(x</a:t>
            </a:r>
            <a:r>
              <a:rPr lang="en-US" altLang="en-US" sz="2200" b="1" baseline="-25000" dirty="0">
                <a:solidFill>
                  <a:srgbClr val="FFFF00"/>
                </a:solidFill>
              </a:rPr>
              <a:t>2</a:t>
            </a:r>
            <a:r>
              <a:rPr lang="en-US" altLang="en-US" sz="2200" b="1" dirty="0">
                <a:solidFill>
                  <a:srgbClr val="FFFF00"/>
                </a:solidFill>
              </a:rPr>
              <a:t>,x</a:t>
            </a:r>
            <a:r>
              <a:rPr lang="en-US" altLang="en-US" sz="2200" b="1" baseline="-25000" dirty="0">
                <a:solidFill>
                  <a:srgbClr val="FFFF00"/>
                </a:solidFill>
              </a:rPr>
              <a:t>3</a:t>
            </a:r>
            <a:r>
              <a:rPr lang="en-US" altLang="en-US" sz="2200" b="1" dirty="0">
                <a:solidFill>
                  <a:srgbClr val="FFFF00"/>
                </a:solidFill>
              </a:rPr>
              <a:t>) + … + c(x</a:t>
            </a:r>
            <a:r>
              <a:rPr lang="en-US" altLang="en-US" sz="2200" b="1" baseline="-25000" dirty="0">
                <a:solidFill>
                  <a:srgbClr val="FFFF00"/>
                </a:solidFill>
              </a:rPr>
              <a:t>p-1</a:t>
            </a:r>
            <a:r>
              <a:rPr lang="en-US" altLang="en-US" sz="2200" b="1" dirty="0">
                <a:solidFill>
                  <a:srgbClr val="FFFF00"/>
                </a:solidFill>
              </a:rPr>
              <a:t>,x</a:t>
            </a:r>
            <a:r>
              <a:rPr lang="en-US" altLang="en-US" sz="2200" b="1" baseline="-25000" dirty="0">
                <a:solidFill>
                  <a:srgbClr val="FFFF00"/>
                </a:solidFill>
              </a:rPr>
              <a:t>p</a:t>
            </a:r>
            <a:r>
              <a:rPr lang="en-US" altLang="en-US" sz="2200" b="1" dirty="0">
                <a:solidFill>
                  <a:srgbClr val="FFFF00"/>
                </a:solidFill>
              </a:rPr>
              <a:t>)  </a:t>
            </a:r>
          </a:p>
        </p:txBody>
      </p:sp>
      <p:sp>
        <p:nvSpPr>
          <p:cNvPr id="121864" name="Text Box 75"/>
          <p:cNvSpPr txBox="1">
            <a:spLocks noChangeArrowheads="1"/>
          </p:cNvSpPr>
          <p:nvPr/>
        </p:nvSpPr>
        <p:spPr bwMode="auto">
          <a:xfrm>
            <a:off x="359358" y="5145307"/>
            <a:ext cx="8266534" cy="769441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rtl="1"/>
            <a:r>
              <a:rPr lang="fa-IR" altLang="en-US" sz="2200" i="1" dirty="0" smtClean="0">
                <a:solidFill>
                  <a:srgbClr val="CC0000"/>
                </a:solidFill>
                <a:latin typeface="Gill Sans MT" pitchFamily="-84" charset="0"/>
                <a:cs typeface="B Titr" panose="00000700000000000000" pitchFamily="2" charset="-78"/>
              </a:rPr>
              <a:t>سوال کلیدی : </a:t>
            </a:r>
            <a:r>
              <a:rPr lang="fa-IR" altLang="en-US" sz="2200" i="1" dirty="0" smtClean="0">
                <a:latin typeface="Gill Sans MT" pitchFamily="-84" charset="0"/>
                <a:cs typeface="B Titr" panose="00000700000000000000" pitchFamily="2" charset="-78"/>
              </a:rPr>
              <a:t>کم هزینه ترین مسیر از </a:t>
            </a:r>
            <a:r>
              <a:rPr lang="en-US" altLang="en-US" sz="2200" i="1" dirty="0" smtClean="0">
                <a:latin typeface="Gill Sans MT" pitchFamily="-84" charset="0"/>
                <a:cs typeface="B Titr" panose="00000700000000000000" pitchFamily="2" charset="-78"/>
              </a:rPr>
              <a:t>A</a:t>
            </a:r>
            <a:r>
              <a:rPr lang="fa-IR" altLang="en-US" sz="2200" i="1" dirty="0" smtClean="0">
                <a:latin typeface="Gill Sans MT" pitchFamily="-84" charset="0"/>
                <a:cs typeface="B Titr" panose="00000700000000000000" pitchFamily="2" charset="-78"/>
              </a:rPr>
              <a:t> تا </a:t>
            </a:r>
            <a:r>
              <a:rPr lang="en-US" altLang="en-US" sz="2200" i="1" dirty="0" smtClean="0">
                <a:latin typeface="Gill Sans MT" pitchFamily="-84" charset="0"/>
                <a:cs typeface="B Titr" panose="00000700000000000000" pitchFamily="2" charset="-78"/>
              </a:rPr>
              <a:t>Z</a:t>
            </a:r>
            <a:r>
              <a:rPr lang="fa-IR" altLang="en-US" sz="2200" i="1" dirty="0" smtClean="0">
                <a:latin typeface="Gill Sans MT" pitchFamily="-84" charset="0"/>
                <a:cs typeface="B Titr" panose="00000700000000000000" pitchFamily="2" charset="-78"/>
              </a:rPr>
              <a:t> کدام است؟</a:t>
            </a:r>
          </a:p>
          <a:p>
            <a:pPr algn="r" rtl="1"/>
            <a:r>
              <a:rPr lang="fa-IR" altLang="en-US" sz="2200" i="1" dirty="0" smtClean="0">
                <a:solidFill>
                  <a:srgbClr val="CC0000"/>
                </a:solidFill>
                <a:latin typeface="Gill Sans MT" pitchFamily="-84" charset="0"/>
                <a:cs typeface="B Titr" panose="00000700000000000000" pitchFamily="2" charset="-78"/>
              </a:rPr>
              <a:t>الگوریتم مسیریابی </a:t>
            </a:r>
            <a:r>
              <a:rPr lang="fa-IR" altLang="en-US" sz="2200" i="1" dirty="0">
                <a:latin typeface="Gill Sans MT" pitchFamily="-84" charset="0"/>
                <a:cs typeface="B Titr" panose="00000700000000000000" pitchFamily="2" charset="-78"/>
              </a:rPr>
              <a:t>: الگوریتمی است که این مسیر با کم ترین هزینه را پیدا می نماید.</a:t>
            </a:r>
            <a:endParaRPr lang="en-US" altLang="en-US" sz="2200" i="1" dirty="0">
              <a:latin typeface="Gill Sans MT" pitchFamily="-84" charset="0"/>
              <a:cs typeface="B Titr" panose="000007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7108" y="3909498"/>
            <a:ext cx="1079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altLang="en-US" b="1" dirty="0" smtClean="0">
                <a:latin typeface="Gill Sans MT" pitchFamily="-84" charset="0"/>
                <a:cs typeface="B Titr" panose="00000700000000000000" pitchFamily="2" charset="-78"/>
              </a:rPr>
              <a:t>هزینه مسیر</a:t>
            </a:r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6213846" y="1535679"/>
            <a:ext cx="1406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altLang="en-US" b="1" dirty="0" smtClean="0">
                <a:latin typeface="Gill Sans MT" pitchFamily="-84" charset="0"/>
                <a:cs typeface="B Titr" panose="00000700000000000000" pitchFamily="2" charset="-78"/>
              </a:rPr>
              <a:t>هزینه یک لینک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30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1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18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18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1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18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 animBg="1"/>
      <p:bldP spid="121862" grpId="0" build="p" bldLvl="2"/>
      <p:bldP spid="121863" grpId="0" animBg="1"/>
      <p:bldP spid="121864" grpId="0" build="p" bldLvl="2" animBg="1"/>
      <p:bldP spid="2" grpId="0"/>
      <p:bldP spid="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969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808B8"/>
                </a:solidFill>
              </a:rPr>
              <a:t>Connection setup</a:t>
            </a:r>
            <a:r>
              <a:rPr lang="fa-IR" sz="3600" b="1" dirty="0" smtClean="0">
                <a:solidFill>
                  <a:srgbClr val="0808B8"/>
                </a:solidFill>
                <a:cs typeface="B Titr" pitchFamily="2" charset="-78"/>
              </a:rPr>
              <a:t/>
            </a:r>
            <a:br>
              <a:rPr lang="fa-IR" sz="3600" b="1" dirty="0" smtClean="0">
                <a:solidFill>
                  <a:srgbClr val="0808B8"/>
                </a:solidFill>
                <a:cs typeface="B Titr" pitchFamily="2" charset="-78"/>
              </a:rPr>
            </a:b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>برقراری ارتباط</a:t>
            </a:r>
            <a:endParaRPr lang="en-US" sz="3600" b="1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216068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381000" y="1357298"/>
            <a:ext cx="8305800" cy="4891102"/>
          </a:xfrm>
        </p:spPr>
        <p:txBody>
          <a:bodyPr>
            <a:normAutofit fontScale="85000" lnSpcReduction="10000"/>
          </a:bodyPr>
          <a:lstStyle/>
          <a:p>
            <a:pPr algn="r" rtl="1"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b="1" dirty="0" smtClean="0">
                <a:cs typeface="B Nazanin" pitchFamily="2" charset="-78"/>
              </a:rPr>
              <a:t>عملی که در برخی معماریهای شبکه، نظیر زیر اجرا میشود</a:t>
            </a:r>
          </a:p>
          <a:p>
            <a:pPr lvl="1" algn="r" rtl="1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000" b="1" dirty="0" smtClean="0">
                <a:cs typeface="B Nazanin" pitchFamily="2" charset="-78"/>
              </a:rPr>
              <a:t>ATM, frame relay, X.25</a:t>
            </a:r>
            <a:endParaRPr lang="fa-IR" sz="2000" b="1" dirty="0" smtClean="0">
              <a:cs typeface="B Nazanin" pitchFamily="2" charset="-78"/>
            </a:endParaRPr>
          </a:p>
          <a:p>
            <a:pPr algn="r" rtl="1"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b="1" dirty="0" smtClean="0">
                <a:cs typeface="B Nazanin" pitchFamily="2" charset="-78"/>
              </a:rPr>
              <a:t>قبل از جریان یافتن دیتاگرام در شبکه، دو میزبان پایانی ومسیریابهای میانی مربوطه، یک ارتباط مجازی برقرار می نمایند.</a:t>
            </a:r>
          </a:p>
          <a:p>
            <a:pPr lvl="1" algn="r" rtl="1"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000" b="1" dirty="0" smtClean="0">
                <a:cs typeface="B Nazanin" pitchFamily="2" charset="-78"/>
              </a:rPr>
              <a:t>مسیریابها در این عمل دخالت دارند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q"/>
            </a:pPr>
            <a:r>
              <a:rPr lang="fa-IR" b="1" dirty="0" smtClean="0">
                <a:cs typeface="B Nazanin" pitchFamily="2" charset="-78"/>
              </a:rPr>
              <a:t>سرویس ارتباطی لایه شبکه در مقابل لایه انتقال</a:t>
            </a:r>
          </a:p>
          <a:p>
            <a:pPr lvl="1"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b="1" dirty="0" smtClean="0">
                <a:cs typeface="B Nazanin" pitchFamily="2" charset="-78"/>
              </a:rPr>
              <a:t>در لایه شبکه : بین دو میزبان( ممکن است مسیریابهای میانی نیز دخیل باشند- در حالت ارتباطات مجازی</a:t>
            </a:r>
            <a:r>
              <a:rPr lang="fa-IR" b="1" dirty="0">
                <a:cs typeface="B Nazanin" pitchFamily="2" charset="-78"/>
              </a:rPr>
              <a:t>،</a:t>
            </a:r>
            <a:r>
              <a:rPr lang="fa-IR" b="1" dirty="0" smtClean="0">
                <a:cs typeface="B Nazanin" pitchFamily="2" charset="-78"/>
              </a:rPr>
              <a:t> </a:t>
            </a:r>
            <a:r>
              <a:rPr lang="en-US" b="1" dirty="0" smtClean="0">
                <a:cs typeface="B Nazanin" pitchFamily="2" charset="-78"/>
              </a:rPr>
              <a:t>VC</a:t>
            </a:r>
            <a:r>
              <a:rPr lang="fa-IR" b="1" dirty="0" smtClean="0">
                <a:cs typeface="B Nazanin" pitchFamily="2" charset="-78"/>
              </a:rPr>
              <a:t>)</a:t>
            </a:r>
          </a:p>
          <a:p>
            <a:pPr lvl="1"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b="1" dirty="0" smtClean="0">
                <a:cs typeface="B Nazanin" pitchFamily="2" charset="-78"/>
              </a:rPr>
              <a:t>در لایه انتقال : بین دو فرآیند (پروسس) مربوطه</a:t>
            </a:r>
            <a:endParaRPr lang="en-US" b="1" dirty="0" smtClean="0">
              <a:cs typeface="B Nazanin" pitchFamily="2" charset="-78"/>
            </a:endParaRP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endParaRPr lang="fa-IR" b="1" dirty="0" smtClean="0">
              <a:cs typeface="B Nazanin" pitchFamily="2" charset="-78"/>
            </a:endParaRPr>
          </a:p>
          <a:p>
            <a:pPr lvl="1" algn="r" rtl="1">
              <a:lnSpc>
                <a:spcPct val="200000"/>
              </a:lnSpc>
              <a:buFont typeface="Wingdings" pitchFamily="2" charset="2"/>
              <a:buChar char="v"/>
            </a:pPr>
            <a:endParaRPr lang="fa-IR" sz="2000" b="1" dirty="0" smtClean="0">
              <a:cs typeface="B Nazanin" pitchFamily="2" charset="-78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2526-DE8F-493D-94D0-CD7917BC3563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107950"/>
            <a:ext cx="7772400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a-IR" altLang="en-US" sz="4800" dirty="0" smtClean="0">
                <a:cs typeface="B Titr" panose="00000700000000000000" pitchFamily="2" charset="-78"/>
              </a:rPr>
              <a:t>دسته بندی الگوریتم های مسیریابی</a:t>
            </a:r>
            <a:endParaRPr lang="en-US" altLang="en-US" sz="5400" dirty="0" smtClean="0">
              <a:cs typeface="B Titr" panose="00000700000000000000" pitchFamily="2" charset="-78"/>
            </a:endParaRPr>
          </a:p>
        </p:txBody>
      </p:sp>
      <p:sp>
        <p:nvSpPr>
          <p:cNvPr id="77831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342900" y="1479550"/>
            <a:ext cx="8343900" cy="4648200"/>
          </a:xfrm>
          <a:ln>
            <a:noFill/>
          </a:ln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fa-IR" altLang="en-US" b="1" dirty="0" smtClean="0">
                <a:solidFill>
                  <a:srgbClr val="CC0000"/>
                </a:solidFill>
                <a:cs typeface="B Titr" panose="00000700000000000000" pitchFamily="2" charset="-78"/>
              </a:rPr>
              <a:t>مسیریابی ایستا و یا پویا (دینامیک)؟</a:t>
            </a:r>
            <a:endParaRPr lang="fa-IR" altLang="en-US" b="1" dirty="0">
              <a:solidFill>
                <a:srgbClr val="CC0000"/>
              </a:solidFill>
              <a:cs typeface="B Titr" panose="00000700000000000000" pitchFamily="2" charset="-78"/>
            </a:endParaRPr>
          </a:p>
          <a:p>
            <a:pPr marL="457200" indent="-457200" algn="r" rtl="1">
              <a:lnSpc>
                <a:spcPct val="150000"/>
              </a:lnSpc>
              <a:buFont typeface="+mj-lt"/>
              <a:buAutoNum type="arabicParenR"/>
            </a:pPr>
            <a:r>
              <a:rPr lang="fa-IR" altLang="en-US" b="1" dirty="0" smtClean="0">
                <a:solidFill>
                  <a:srgbClr val="CC0000"/>
                </a:solidFill>
                <a:cs typeface="B Titr" panose="00000700000000000000" pitchFamily="2" charset="-78"/>
              </a:rPr>
              <a:t>ایستا:</a:t>
            </a:r>
            <a:endParaRPr lang="fa-IR" altLang="en-US" b="1" dirty="0">
              <a:solidFill>
                <a:srgbClr val="CC0000"/>
              </a:solidFill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fa-IR" altLang="en-US" sz="2400" b="1" dirty="0" smtClean="0">
                <a:cs typeface="B Titr" panose="00000700000000000000" pitchFamily="2" charset="-78"/>
              </a:rPr>
              <a:t>مسیرها در طول زمان  تغییر نمی نمایند. (مگر دستی توسط مدیر شبکه)</a:t>
            </a:r>
            <a:endParaRPr lang="fa-IR" altLang="en-US" sz="2400" b="1" dirty="0">
              <a:cs typeface="B Titr" panose="00000700000000000000" pitchFamily="2" charset="-78"/>
            </a:endParaRPr>
          </a:p>
          <a:p>
            <a:pPr marL="457200" indent="-457200" algn="r" rtl="1">
              <a:lnSpc>
                <a:spcPct val="150000"/>
              </a:lnSpc>
              <a:buFont typeface="+mj-lt"/>
              <a:buAutoNum type="arabicParenR" startAt="2"/>
            </a:pPr>
            <a:r>
              <a:rPr lang="fa-IR" altLang="en-US" b="1" dirty="0" smtClean="0">
                <a:solidFill>
                  <a:srgbClr val="CC0000"/>
                </a:solidFill>
                <a:cs typeface="B Titr" panose="00000700000000000000" pitchFamily="2" charset="-78"/>
              </a:rPr>
              <a:t>دینامیک </a:t>
            </a:r>
            <a:r>
              <a:rPr lang="fa-IR" altLang="en-US" b="1" dirty="0">
                <a:solidFill>
                  <a:srgbClr val="CC0000"/>
                </a:solidFill>
                <a:cs typeface="B Titr" panose="00000700000000000000" pitchFamily="2" charset="-78"/>
              </a:rPr>
              <a:t>: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fa-IR" altLang="en-US" sz="2400" b="1" dirty="0" smtClean="0">
                <a:cs typeface="B Titr" panose="00000700000000000000" pitchFamily="2" charset="-78"/>
              </a:rPr>
              <a:t>مسیرها بسیار سریع تغییر میکنند.</a:t>
            </a:r>
          </a:p>
          <a:p>
            <a:pPr algn="r" rtl="1">
              <a:lnSpc>
                <a:spcPct val="150000"/>
              </a:lnSpc>
            </a:pPr>
            <a:r>
              <a:rPr lang="fa-IR" altLang="en-US" sz="2000" b="1" dirty="0" smtClean="0">
                <a:solidFill>
                  <a:srgbClr val="0808B8"/>
                </a:solidFill>
                <a:cs typeface="B Titr" panose="00000700000000000000" pitchFamily="2" charset="-78"/>
              </a:rPr>
              <a:t>بصورت دوره ای آپدیت می شوند.</a:t>
            </a:r>
          </a:p>
          <a:p>
            <a:pPr algn="r" rtl="1">
              <a:lnSpc>
                <a:spcPct val="150000"/>
              </a:lnSpc>
            </a:pPr>
            <a:r>
              <a:rPr lang="fa-IR" altLang="en-US" sz="2000" b="1" dirty="0" smtClean="0">
                <a:solidFill>
                  <a:srgbClr val="0808B8"/>
                </a:solidFill>
                <a:cs typeface="B Titr" panose="00000700000000000000" pitchFamily="2" charset="-78"/>
              </a:rPr>
              <a:t>با تغییر هزینه لینکها مجدد محاسبه می شوند.</a:t>
            </a:r>
            <a:endParaRPr lang="en-US" altLang="en-US" sz="2000" b="1" dirty="0">
              <a:solidFill>
                <a:srgbClr val="0808B8"/>
              </a:solidFill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3200" b="1" dirty="0"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4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7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7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78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78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78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78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78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 animBg="1"/>
      <p:bldP spid="77831" grpId="0" build="p" bldLvl="3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>
          <a:xfrm>
            <a:off x="615950" y="76200"/>
            <a:ext cx="7772400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rtl="1"/>
            <a:r>
              <a:rPr lang="fa-IR" altLang="en-US" sz="4800" dirty="0" smtClean="0">
                <a:cs typeface="B Titr" panose="00000700000000000000" pitchFamily="2" charset="-78"/>
              </a:rPr>
              <a:t>دسته بندی الگوریتم های مسیریابی پویا</a:t>
            </a:r>
            <a:endParaRPr lang="en-US" altLang="en-US" sz="5400" dirty="0" smtClean="0">
              <a:cs typeface="B Titr" panose="00000700000000000000" pitchFamily="2" charset="-78"/>
            </a:endParaRPr>
          </a:p>
        </p:txBody>
      </p:sp>
      <p:sp>
        <p:nvSpPr>
          <p:cNvPr id="12288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17500" y="1389857"/>
            <a:ext cx="8369300" cy="4924424"/>
          </a:xfrm>
          <a:ln>
            <a:noFill/>
          </a:ln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fa-IR" altLang="en-US" sz="2400" b="1" dirty="0" smtClean="0">
                <a:solidFill>
                  <a:srgbClr val="CC0000"/>
                </a:solidFill>
                <a:cs typeface="B Titr" panose="00000700000000000000" pitchFamily="2" charset="-78"/>
              </a:rPr>
              <a:t>استفاده از اطلاعات سراسری (متمرکز) و یا اطلاعات غیر متمرکز؟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arenR"/>
            </a:pPr>
            <a:r>
              <a:rPr lang="fa-IR" altLang="en-US" b="1" dirty="0" smtClean="0">
                <a:solidFill>
                  <a:srgbClr val="0808B8"/>
                </a:solidFill>
                <a:cs typeface="B Titr" panose="00000700000000000000" pitchFamily="2" charset="-78"/>
              </a:rPr>
              <a:t>سراسری (متمرکز) :( با نام الگوریتم </a:t>
            </a:r>
            <a:r>
              <a:rPr lang="fa-IR" altLang="en-US" b="1" dirty="0">
                <a:solidFill>
                  <a:srgbClr val="0808B8"/>
                </a:solidFill>
                <a:cs typeface="B Titr" panose="00000700000000000000" pitchFamily="2" charset="-78"/>
              </a:rPr>
              <a:t>های </a:t>
            </a:r>
            <a:r>
              <a:rPr lang="en-US" altLang="en-US" b="1" dirty="0">
                <a:solidFill>
                  <a:srgbClr val="0808B8"/>
                </a:solidFill>
                <a:cs typeface="B Titr" panose="00000700000000000000" pitchFamily="2" charset="-78"/>
              </a:rPr>
              <a:t>Link </a:t>
            </a:r>
            <a:r>
              <a:rPr lang="en-US" altLang="en-US" b="1" dirty="0" smtClean="0">
                <a:solidFill>
                  <a:srgbClr val="0808B8"/>
                </a:solidFill>
                <a:cs typeface="B Titr" panose="00000700000000000000" pitchFamily="2" charset="-78"/>
              </a:rPr>
              <a:t>State</a:t>
            </a:r>
            <a:r>
              <a:rPr lang="fa-IR" altLang="en-US" b="1" dirty="0">
                <a:solidFill>
                  <a:srgbClr val="0808B8"/>
                </a:solidFill>
                <a:cs typeface="B Titr" panose="00000700000000000000" pitchFamily="2" charset="-78"/>
              </a:rPr>
              <a:t> </a:t>
            </a:r>
            <a:r>
              <a:rPr lang="fa-IR" altLang="en-US" b="1" dirty="0" smtClean="0">
                <a:solidFill>
                  <a:srgbClr val="0808B8"/>
                </a:solidFill>
                <a:cs typeface="B Titr" panose="00000700000000000000" pitchFamily="2" charset="-78"/>
              </a:rPr>
              <a:t>یا </a:t>
            </a:r>
            <a:r>
              <a:rPr lang="en-US" altLang="en-US" b="1" dirty="0" smtClean="0">
                <a:solidFill>
                  <a:srgbClr val="0808B8"/>
                </a:solidFill>
                <a:cs typeface="B Titr" panose="00000700000000000000" pitchFamily="2" charset="-78"/>
              </a:rPr>
              <a:t>LS</a:t>
            </a:r>
            <a:r>
              <a:rPr lang="fa-IR" altLang="en-US" b="1" dirty="0" smtClean="0">
                <a:solidFill>
                  <a:srgbClr val="0808B8"/>
                </a:solidFill>
                <a:cs typeface="B Titr" panose="00000700000000000000" pitchFamily="2" charset="-78"/>
              </a:rPr>
              <a:t>)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fa-IR" altLang="en-US" sz="2000" b="1" dirty="0" smtClean="0">
                <a:cs typeface="B Titr" panose="00000700000000000000" pitchFamily="2" charset="-78"/>
              </a:rPr>
              <a:t>تمام مسیریابها، دارای توپولوژی کاملی (از شبکه مسیریابی موجود) دارند و همچنین اطلاعات  هزینه تمام مسیرها برای تمام آنها یکسان و موجود است.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arenR" startAt="2"/>
            </a:pPr>
            <a:r>
              <a:rPr lang="fa-IR" altLang="en-US" b="1" dirty="0">
                <a:solidFill>
                  <a:srgbClr val="0808B8"/>
                </a:solidFill>
                <a:cs typeface="B Titr" panose="00000700000000000000" pitchFamily="2" charset="-78"/>
              </a:rPr>
              <a:t>غیر متمرکز : (الگوریتم های </a:t>
            </a:r>
            <a:r>
              <a:rPr lang="en-US" altLang="en-US" b="1" dirty="0">
                <a:solidFill>
                  <a:srgbClr val="0808B8"/>
                </a:solidFill>
                <a:cs typeface="B Titr" panose="00000700000000000000" pitchFamily="2" charset="-78"/>
              </a:rPr>
              <a:t>Distance Vector</a:t>
            </a:r>
            <a:r>
              <a:rPr lang="fa-IR" altLang="en-US" b="1" dirty="0">
                <a:solidFill>
                  <a:srgbClr val="0808B8"/>
                </a:solidFill>
                <a:cs typeface="B Titr" panose="00000700000000000000" pitchFamily="2" charset="-78"/>
              </a:rPr>
              <a:t> یا </a:t>
            </a:r>
            <a:r>
              <a:rPr lang="en-US" altLang="en-US" b="1" dirty="0">
                <a:solidFill>
                  <a:srgbClr val="0808B8"/>
                </a:solidFill>
                <a:cs typeface="B Titr" panose="00000700000000000000" pitchFamily="2" charset="-78"/>
              </a:rPr>
              <a:t>DV</a:t>
            </a:r>
            <a:r>
              <a:rPr lang="fa-IR" altLang="en-US" b="1" dirty="0">
                <a:solidFill>
                  <a:srgbClr val="0808B8"/>
                </a:solidFill>
                <a:cs typeface="B Titr" panose="00000700000000000000" pitchFamily="2" charset="-78"/>
              </a:rPr>
              <a:t>)</a:t>
            </a:r>
            <a:endParaRPr lang="en-US" altLang="en-US" b="1" dirty="0">
              <a:solidFill>
                <a:srgbClr val="0808B8"/>
              </a:solidFill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fa-IR" altLang="en-US" sz="2000" b="1" dirty="0" smtClean="0">
                <a:cs typeface="B Titr" panose="00000700000000000000" pitchFamily="2" charset="-78"/>
              </a:rPr>
              <a:t>هر مسیر یاب فقط اطلاعات مرتبط به همسایه های متصل ( بصورت فیزیکی) به خودش را دارد.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fa-IR" altLang="en-US" sz="2000" b="1" dirty="0" smtClean="0">
                <a:cs typeface="B Titr" panose="00000700000000000000" pitchFamily="2" charset="-78"/>
              </a:rPr>
              <a:t>بصورت تکراری این اطلاعات را با همسایه خود مبادله می نماید.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000" b="1" dirty="0" smtClean="0"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5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8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 animBg="1"/>
      <p:bldP spid="122885" grpId="0" build="p" bldLvl="3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101005"/>
            <a:ext cx="8229600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rtl="1"/>
            <a:r>
              <a:rPr lang="fa-IR" altLang="en-US" sz="4800" dirty="0" smtClean="0">
                <a:cs typeface="B Titr" panose="00000700000000000000" pitchFamily="2" charset="-78"/>
              </a:rPr>
              <a:t>یک الگوریتم  مسیریابی </a:t>
            </a:r>
            <a:r>
              <a:rPr lang="en-US" altLang="en-US" sz="4800" b="1" dirty="0" smtClean="0">
                <a:cs typeface="B Titr" panose="00000700000000000000" pitchFamily="2" charset="-78"/>
              </a:rPr>
              <a:t>LS</a:t>
            </a:r>
            <a:endParaRPr lang="en-US" altLang="en-US" sz="5400" b="1" dirty="0" smtClean="0"/>
          </a:p>
        </p:txBody>
      </p:sp>
      <p:sp>
        <p:nvSpPr>
          <p:cNvPr id="12493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19100" y="1244005"/>
            <a:ext cx="8292084" cy="5112345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None/>
            </a:pPr>
            <a:r>
              <a:rPr lang="fa-IR" altLang="en-US" sz="3200" i="1" dirty="0" smtClean="0">
                <a:solidFill>
                  <a:srgbClr val="CC0000"/>
                </a:solidFill>
                <a:cs typeface="B Titr" panose="00000700000000000000" pitchFamily="2" charset="-78"/>
              </a:rPr>
              <a:t>الگوریتم دایجسترا</a:t>
            </a:r>
            <a:endParaRPr lang="en-US" altLang="ja-JP" sz="3200" i="1" dirty="0" smtClean="0">
              <a:solidFill>
                <a:srgbClr val="CC0000"/>
              </a:solidFill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altLang="en-US" dirty="0" smtClean="0">
                <a:cs typeface="B Titr" panose="00000700000000000000" pitchFamily="2" charset="-78"/>
              </a:rPr>
              <a:t>هزینه لینک ها برای تمام نودها محاسبه میشود</a:t>
            </a:r>
            <a:endParaRPr lang="en-US" altLang="en-US" dirty="0" smtClean="0">
              <a:cs typeface="B Titr" panose="00000700000000000000" pitchFamily="2" charset="-78"/>
            </a:endParaRPr>
          </a:p>
          <a:p>
            <a:pPr lvl="1" algn="r" rtl="1"/>
            <a:r>
              <a:rPr lang="fa-IR" altLang="en-US" dirty="0" smtClean="0">
                <a:cs typeface="B Titr" panose="00000700000000000000" pitchFamily="2" charset="-78"/>
              </a:rPr>
              <a:t>این عمل از طریق ارسال بسته های </a:t>
            </a:r>
            <a:r>
              <a:rPr lang="en-US" altLang="en-US" b="1" dirty="0" smtClean="0">
                <a:cs typeface="B Titr" panose="00000700000000000000" pitchFamily="2" charset="-78"/>
              </a:rPr>
              <a:t>LS</a:t>
            </a:r>
            <a:r>
              <a:rPr lang="fa-IR" altLang="en-US" dirty="0" smtClean="0">
                <a:cs typeface="B Titr" panose="00000700000000000000" pitchFamily="2" charset="-78"/>
              </a:rPr>
              <a:t>  بصورت پخش گسترده انجام میشود</a:t>
            </a:r>
            <a:endParaRPr lang="en-US" altLang="ja-JP" dirty="0" smtClean="0">
              <a:cs typeface="B Titr" panose="00000700000000000000" pitchFamily="2" charset="-78"/>
            </a:endParaRPr>
          </a:p>
          <a:p>
            <a:pPr lvl="1" algn="r" rtl="1"/>
            <a:r>
              <a:rPr lang="fa-IR" altLang="en-US" dirty="0" smtClean="0">
                <a:cs typeface="B Titr" panose="00000700000000000000" pitchFamily="2" charset="-78"/>
              </a:rPr>
              <a:t>بنابراین تمام نودها دارای اطلاعات یکسانی می باشند.</a:t>
            </a:r>
            <a:endParaRPr lang="en-US" altLang="en-US" dirty="0" smtClean="0"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altLang="en-US" dirty="0" smtClean="0">
                <a:cs typeface="B Titr" panose="00000700000000000000" pitchFamily="2" charset="-78"/>
              </a:rPr>
              <a:t>مسیرهای با کمترین هزینه از یک نود (مبدا) به تمام نودهای دیگر محاسبه میشود.( با روش کوتاهترین فاصله </a:t>
            </a:r>
            <a:r>
              <a:rPr lang="fa-IR" altLang="en-US" dirty="0" smtClean="0">
                <a:cs typeface="B Titr" panose="00000700000000000000" pitchFamily="2" charset="-78"/>
              </a:rPr>
              <a:t>داجسترا</a:t>
            </a:r>
            <a:r>
              <a:rPr lang="en-GB" altLang="en-US" dirty="0" smtClean="0">
                <a:cs typeface="B Titr" panose="00000700000000000000" pitchFamily="2" charset="-78"/>
              </a:rPr>
              <a:t>(</a:t>
            </a:r>
            <a:endParaRPr lang="en-US" altLang="ja-JP" dirty="0" smtClean="0">
              <a:cs typeface="B Titr" panose="00000700000000000000" pitchFamily="2" charset="-78"/>
            </a:endParaRPr>
          </a:p>
          <a:p>
            <a:pPr lvl="1" algn="r" rtl="1"/>
            <a:r>
              <a:rPr lang="fa-IR" altLang="en-US" dirty="0" smtClean="0">
                <a:cs typeface="B Titr" panose="00000700000000000000" pitchFamily="2" charset="-78"/>
              </a:rPr>
              <a:t>و در نتیجه </a:t>
            </a:r>
            <a:r>
              <a:rPr lang="fa-IR" altLang="en-US" dirty="0" smtClean="0">
                <a:solidFill>
                  <a:srgbClr val="0070C0"/>
                </a:solidFill>
                <a:cs typeface="B Titr" panose="00000700000000000000" pitchFamily="2" charset="-78"/>
              </a:rPr>
              <a:t>جدول هدایت </a:t>
            </a:r>
            <a:r>
              <a:rPr lang="fa-IR" altLang="en-US" dirty="0" smtClean="0">
                <a:cs typeface="B Titr" panose="00000700000000000000" pitchFamily="2" charset="-78"/>
              </a:rPr>
              <a:t>برای آن نود بدست می آید.</a:t>
            </a:r>
            <a:endParaRPr lang="en-US" altLang="en-US" dirty="0" smtClean="0"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altLang="en-US" dirty="0" smtClean="0">
                <a:cs typeface="B Titr" panose="00000700000000000000" pitchFamily="2" charset="-78"/>
              </a:rPr>
              <a:t>انجام تکرار: بعد از </a:t>
            </a:r>
            <a:r>
              <a:rPr lang="en-US" altLang="en-US" dirty="0" smtClean="0">
                <a:cs typeface="B Titr" panose="00000700000000000000" pitchFamily="2" charset="-78"/>
              </a:rPr>
              <a:t>k</a:t>
            </a:r>
            <a:r>
              <a:rPr lang="fa-IR" altLang="en-US" dirty="0" smtClean="0">
                <a:cs typeface="B Titr" panose="00000700000000000000" pitchFamily="2" charset="-78"/>
              </a:rPr>
              <a:t> تکرار، مسیر با کمترین هزینه تا مقصد </a:t>
            </a:r>
            <a:r>
              <a:rPr lang="en-US" altLang="en-US" dirty="0" smtClean="0">
                <a:cs typeface="B Titr" panose="00000700000000000000" pitchFamily="2" charset="-78"/>
              </a:rPr>
              <a:t>k</a:t>
            </a:r>
            <a:r>
              <a:rPr lang="fa-IR" altLang="en-US" dirty="0" smtClean="0">
                <a:cs typeface="B Titr" panose="00000700000000000000" pitchFamily="2" charset="-78"/>
              </a:rPr>
              <a:t> ام بدست خواهد آمد.</a:t>
            </a:r>
            <a:endParaRPr lang="en-US" altLang="en-US" dirty="0" smtClean="0"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8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4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4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4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49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49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 animBg="1"/>
      <p:bldP spid="124933" grpId="0" build="p" bldLvl="3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B0EE-8A3B-4A1B-8CA9-52E1529ABE10}" type="slidenum">
              <a:rPr lang="en-US" altLang="en-US"/>
              <a:pPr/>
              <a:t>63</a:t>
            </a:fld>
            <a:endParaRPr lang="en-US" altLang="en-US" sz="1400"/>
          </a:p>
        </p:txBody>
      </p:sp>
      <p:sp>
        <p:nvSpPr>
          <p:cNvPr id="531514" name="Rectangle 58"/>
          <p:cNvSpPr>
            <a:spLocks noGrp="1" noChangeArrowheads="1"/>
          </p:cNvSpPr>
          <p:nvPr>
            <p:ph type="title"/>
          </p:nvPr>
        </p:nvSpPr>
        <p:spPr>
          <a:xfrm>
            <a:off x="528589" y="-100899"/>
            <a:ext cx="7773338" cy="1596177"/>
          </a:xfrm>
        </p:spPr>
        <p:txBody>
          <a:bodyPr/>
          <a:lstStyle/>
          <a:p>
            <a:r>
              <a:rPr lang="en-US" altLang="en-US" dirty="0"/>
              <a:t>Dijkstra's Shortest Path Algorithm</a:t>
            </a:r>
          </a:p>
        </p:txBody>
      </p:sp>
      <p:sp>
        <p:nvSpPr>
          <p:cNvPr id="531515" name="Rectangle 59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914400"/>
            <a:ext cx="7848600" cy="5410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Find shortest path from s to t.</a:t>
            </a:r>
          </a:p>
        </p:txBody>
      </p:sp>
      <p:sp>
        <p:nvSpPr>
          <p:cNvPr id="531459" name="Oval 3"/>
          <p:cNvSpPr>
            <a:spLocks noChangeArrowheads="1"/>
          </p:cNvSpPr>
          <p:nvPr/>
        </p:nvSpPr>
        <p:spPr bwMode="auto">
          <a:xfrm>
            <a:off x="300038" y="3400425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s</a:t>
            </a:r>
          </a:p>
        </p:txBody>
      </p:sp>
      <p:sp>
        <p:nvSpPr>
          <p:cNvPr id="531460" name="Oval 4"/>
          <p:cNvSpPr>
            <a:spLocks noChangeArrowheads="1"/>
          </p:cNvSpPr>
          <p:nvPr/>
        </p:nvSpPr>
        <p:spPr bwMode="auto">
          <a:xfrm>
            <a:off x="7967663" y="2906713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3</a:t>
            </a:r>
          </a:p>
        </p:txBody>
      </p:sp>
      <p:sp>
        <p:nvSpPr>
          <p:cNvPr id="531461" name="Oval 5"/>
          <p:cNvSpPr>
            <a:spLocks noChangeArrowheads="1"/>
          </p:cNvSpPr>
          <p:nvPr/>
        </p:nvSpPr>
        <p:spPr bwMode="auto">
          <a:xfrm>
            <a:off x="8278813" y="5907088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t</a:t>
            </a:r>
          </a:p>
        </p:txBody>
      </p:sp>
      <p:sp>
        <p:nvSpPr>
          <p:cNvPr id="531462" name="Oval 6"/>
          <p:cNvSpPr>
            <a:spLocks noChangeArrowheads="1"/>
          </p:cNvSpPr>
          <p:nvPr/>
        </p:nvSpPr>
        <p:spPr bwMode="auto">
          <a:xfrm>
            <a:off x="2076450" y="2906713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2</a:t>
            </a:r>
          </a:p>
        </p:txBody>
      </p:sp>
      <p:sp>
        <p:nvSpPr>
          <p:cNvPr id="531463" name="Oval 7"/>
          <p:cNvSpPr>
            <a:spLocks noChangeArrowheads="1"/>
          </p:cNvSpPr>
          <p:nvPr/>
        </p:nvSpPr>
        <p:spPr bwMode="auto">
          <a:xfrm>
            <a:off x="2882900" y="407670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6</a:t>
            </a:r>
          </a:p>
        </p:txBody>
      </p:sp>
      <p:sp>
        <p:nvSpPr>
          <p:cNvPr id="531464" name="Oval 8"/>
          <p:cNvSpPr>
            <a:spLocks noChangeArrowheads="1"/>
          </p:cNvSpPr>
          <p:nvPr/>
        </p:nvSpPr>
        <p:spPr bwMode="auto">
          <a:xfrm>
            <a:off x="2138363" y="601980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7</a:t>
            </a:r>
          </a:p>
        </p:txBody>
      </p:sp>
      <p:sp>
        <p:nvSpPr>
          <p:cNvPr id="531465" name="Oval 9"/>
          <p:cNvSpPr>
            <a:spLocks noChangeArrowheads="1"/>
          </p:cNvSpPr>
          <p:nvPr/>
        </p:nvSpPr>
        <p:spPr bwMode="auto">
          <a:xfrm>
            <a:off x="7024688" y="442595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4</a:t>
            </a:r>
          </a:p>
        </p:txBody>
      </p:sp>
      <p:sp>
        <p:nvSpPr>
          <p:cNvPr id="531466" name="Oval 10"/>
          <p:cNvSpPr>
            <a:spLocks noChangeArrowheads="1"/>
          </p:cNvSpPr>
          <p:nvPr/>
        </p:nvSpPr>
        <p:spPr bwMode="auto">
          <a:xfrm>
            <a:off x="4289425" y="476885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5</a:t>
            </a:r>
          </a:p>
        </p:txBody>
      </p:sp>
      <p:cxnSp>
        <p:nvCxnSpPr>
          <p:cNvPr id="531467" name="AutoShape 11"/>
          <p:cNvCxnSpPr>
            <a:cxnSpLocks noChangeShapeType="1"/>
            <a:stCxn id="531459" idx="7"/>
            <a:endCxn id="531462" idx="2"/>
          </p:cNvCxnSpPr>
          <p:nvPr/>
        </p:nvCxnSpPr>
        <p:spPr bwMode="auto">
          <a:xfrm flipV="1">
            <a:off x="557213" y="3057525"/>
            <a:ext cx="1511300" cy="379413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1468" name="AutoShape 12"/>
          <p:cNvCxnSpPr>
            <a:cxnSpLocks noChangeShapeType="1"/>
            <a:stCxn id="531459" idx="6"/>
            <a:endCxn id="531463" idx="1"/>
          </p:cNvCxnSpPr>
          <p:nvPr/>
        </p:nvCxnSpPr>
        <p:spPr bwMode="auto">
          <a:xfrm>
            <a:off x="609600" y="3551238"/>
            <a:ext cx="2317750" cy="5619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1469" name="AutoShape 13"/>
          <p:cNvCxnSpPr>
            <a:cxnSpLocks noChangeShapeType="1"/>
            <a:stCxn id="531459" idx="5"/>
            <a:endCxn id="531464" idx="0"/>
          </p:cNvCxnSpPr>
          <p:nvPr/>
        </p:nvCxnSpPr>
        <p:spPr bwMode="auto">
          <a:xfrm>
            <a:off x="557213" y="3665538"/>
            <a:ext cx="1731962" cy="234632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1470" name="AutoShape 14"/>
          <p:cNvCxnSpPr>
            <a:cxnSpLocks noChangeShapeType="1"/>
            <a:stCxn id="531463" idx="7"/>
            <a:endCxn id="531460" idx="2"/>
          </p:cNvCxnSpPr>
          <p:nvPr/>
        </p:nvCxnSpPr>
        <p:spPr bwMode="auto">
          <a:xfrm flipV="1">
            <a:off x="3140075" y="3057525"/>
            <a:ext cx="4819650" cy="10556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1471" name="AutoShape 15"/>
          <p:cNvCxnSpPr>
            <a:cxnSpLocks noChangeShapeType="1"/>
            <a:stCxn id="531465" idx="7"/>
            <a:endCxn id="531460" idx="4"/>
          </p:cNvCxnSpPr>
          <p:nvPr/>
        </p:nvCxnSpPr>
        <p:spPr bwMode="auto">
          <a:xfrm flipV="1">
            <a:off x="7281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1472" name="AutoShape 16"/>
          <p:cNvCxnSpPr>
            <a:cxnSpLocks noChangeShapeType="1"/>
            <a:stCxn id="531463" idx="5"/>
            <a:endCxn id="531466" idx="1"/>
          </p:cNvCxnSpPr>
          <p:nvPr/>
        </p:nvCxnSpPr>
        <p:spPr bwMode="auto">
          <a:xfrm>
            <a:off x="3140075" y="4341813"/>
            <a:ext cx="1193800" cy="463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1473" name="AutoShape 17"/>
          <p:cNvCxnSpPr>
            <a:cxnSpLocks noChangeShapeType="1"/>
            <a:stCxn id="531466" idx="5"/>
            <a:endCxn id="531461" idx="2"/>
          </p:cNvCxnSpPr>
          <p:nvPr/>
        </p:nvCxnSpPr>
        <p:spPr bwMode="auto">
          <a:xfrm>
            <a:off x="4546600" y="5033963"/>
            <a:ext cx="3724275" cy="102393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1474" name="AutoShape 18"/>
          <p:cNvCxnSpPr>
            <a:cxnSpLocks noChangeShapeType="1"/>
            <a:stCxn id="531466" idx="6"/>
            <a:endCxn id="531465" idx="2"/>
          </p:cNvCxnSpPr>
          <p:nvPr/>
        </p:nvCxnSpPr>
        <p:spPr bwMode="auto">
          <a:xfrm flipV="1">
            <a:off x="4598988" y="4576763"/>
            <a:ext cx="2417762" cy="3429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1475" name="AutoShape 19"/>
          <p:cNvCxnSpPr>
            <a:cxnSpLocks noChangeShapeType="1"/>
            <a:stCxn id="531465" idx="4"/>
            <a:endCxn id="531461" idx="1"/>
          </p:cNvCxnSpPr>
          <p:nvPr/>
        </p:nvCxnSpPr>
        <p:spPr bwMode="auto">
          <a:xfrm>
            <a:off x="7175500" y="4735513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1476" name="AutoShape 20"/>
          <p:cNvCxnSpPr>
            <a:cxnSpLocks noChangeShapeType="1"/>
            <a:stCxn id="531460" idx="3"/>
            <a:endCxn id="531466" idx="7"/>
          </p:cNvCxnSpPr>
          <p:nvPr/>
        </p:nvCxnSpPr>
        <p:spPr bwMode="auto">
          <a:xfrm flipH="1">
            <a:off x="4546600" y="3171825"/>
            <a:ext cx="3465513" cy="163353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1477" name="AutoShape 21"/>
          <p:cNvCxnSpPr>
            <a:cxnSpLocks noChangeShapeType="1"/>
            <a:stCxn id="531463" idx="4"/>
            <a:endCxn id="531464" idx="7"/>
          </p:cNvCxnSpPr>
          <p:nvPr/>
        </p:nvCxnSpPr>
        <p:spPr bwMode="auto">
          <a:xfrm flipH="1">
            <a:off x="2395538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1478" name="AutoShape 22"/>
          <p:cNvCxnSpPr>
            <a:cxnSpLocks noChangeShapeType="1"/>
            <a:stCxn id="531464" idx="6"/>
            <a:endCxn id="531466" idx="2"/>
          </p:cNvCxnSpPr>
          <p:nvPr/>
        </p:nvCxnSpPr>
        <p:spPr bwMode="auto">
          <a:xfrm flipV="1">
            <a:off x="2447925" y="4919663"/>
            <a:ext cx="1833563" cy="1250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1479" name="AutoShape 23"/>
          <p:cNvCxnSpPr>
            <a:cxnSpLocks noChangeShapeType="1"/>
            <a:stCxn id="531462" idx="6"/>
            <a:endCxn id="531460" idx="1"/>
          </p:cNvCxnSpPr>
          <p:nvPr/>
        </p:nvCxnSpPr>
        <p:spPr bwMode="auto">
          <a:xfrm flipV="1">
            <a:off x="2386013" y="2943225"/>
            <a:ext cx="5626100" cy="1143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1480" name="AutoShape 24"/>
          <p:cNvCxnSpPr>
            <a:cxnSpLocks noChangeShapeType="1"/>
            <a:stCxn id="531464" idx="6"/>
            <a:endCxn id="531461" idx="3"/>
          </p:cNvCxnSpPr>
          <p:nvPr/>
        </p:nvCxnSpPr>
        <p:spPr bwMode="auto">
          <a:xfrm>
            <a:off x="2447925" y="6170613"/>
            <a:ext cx="5875338" cy="1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1481" name="AutoShape 25"/>
          <p:cNvCxnSpPr>
            <a:cxnSpLocks noChangeShapeType="1"/>
            <a:stCxn id="531460" idx="5"/>
            <a:endCxn id="531461" idx="0"/>
          </p:cNvCxnSpPr>
          <p:nvPr/>
        </p:nvCxnSpPr>
        <p:spPr bwMode="auto">
          <a:xfrm>
            <a:off x="8224838" y="3171825"/>
            <a:ext cx="204787" cy="272732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31482" name="Text Box 26"/>
          <p:cNvSpPr txBox="1">
            <a:spLocks noChangeArrowheads="1"/>
          </p:cNvSpPr>
          <p:nvPr/>
        </p:nvSpPr>
        <p:spPr bwMode="auto">
          <a:xfrm>
            <a:off x="4859338" y="2906713"/>
            <a:ext cx="4016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24</a:t>
            </a:r>
          </a:p>
        </p:txBody>
      </p:sp>
      <p:sp>
        <p:nvSpPr>
          <p:cNvPr id="531483" name="Text Box 27"/>
          <p:cNvSpPr txBox="1">
            <a:spLocks noChangeArrowheads="1"/>
          </p:cNvSpPr>
          <p:nvPr/>
        </p:nvSpPr>
        <p:spPr bwMode="auto">
          <a:xfrm>
            <a:off x="4794250" y="3606800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18</a:t>
            </a:r>
          </a:p>
        </p:txBody>
      </p:sp>
      <p:sp>
        <p:nvSpPr>
          <p:cNvPr id="531484" name="Text Box 28"/>
          <p:cNvSpPr txBox="1">
            <a:spLocks noChangeArrowheads="1"/>
          </p:cNvSpPr>
          <p:nvPr/>
        </p:nvSpPr>
        <p:spPr bwMode="auto">
          <a:xfrm>
            <a:off x="5991225" y="3952875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</a:t>
            </a:r>
          </a:p>
        </p:txBody>
      </p:sp>
      <p:sp>
        <p:nvSpPr>
          <p:cNvPr id="531485" name="Text Box 29"/>
          <p:cNvSpPr txBox="1">
            <a:spLocks noChangeArrowheads="1"/>
          </p:cNvSpPr>
          <p:nvPr/>
        </p:nvSpPr>
        <p:spPr bwMode="auto">
          <a:xfrm>
            <a:off x="1208088" y="3135313"/>
            <a:ext cx="3254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9</a:t>
            </a:r>
          </a:p>
        </p:txBody>
      </p:sp>
      <p:sp>
        <p:nvSpPr>
          <p:cNvPr id="531486" name="Text Box 30"/>
          <p:cNvSpPr txBox="1">
            <a:spLocks noChangeArrowheads="1"/>
          </p:cNvSpPr>
          <p:nvPr/>
        </p:nvSpPr>
        <p:spPr bwMode="auto">
          <a:xfrm>
            <a:off x="1763713" y="3792538"/>
            <a:ext cx="3254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14</a:t>
            </a:r>
          </a:p>
        </p:txBody>
      </p:sp>
      <p:sp>
        <p:nvSpPr>
          <p:cNvPr id="531487" name="Text Box 31"/>
          <p:cNvSpPr txBox="1">
            <a:spLocks noChangeArrowheads="1"/>
          </p:cNvSpPr>
          <p:nvPr/>
        </p:nvSpPr>
        <p:spPr bwMode="auto">
          <a:xfrm>
            <a:off x="1293813" y="4806950"/>
            <a:ext cx="325437" cy="306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15</a:t>
            </a:r>
          </a:p>
        </p:txBody>
      </p:sp>
      <p:sp>
        <p:nvSpPr>
          <p:cNvPr id="531488" name="Text Box 32"/>
          <p:cNvSpPr txBox="1">
            <a:spLocks noChangeArrowheads="1"/>
          </p:cNvSpPr>
          <p:nvPr/>
        </p:nvSpPr>
        <p:spPr bwMode="auto">
          <a:xfrm>
            <a:off x="2579688" y="4984750"/>
            <a:ext cx="325437" cy="306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5</a:t>
            </a:r>
          </a:p>
        </p:txBody>
      </p:sp>
      <p:sp>
        <p:nvSpPr>
          <p:cNvPr id="531489" name="Text Box 33"/>
          <p:cNvSpPr txBox="1">
            <a:spLocks noChangeArrowheads="1"/>
          </p:cNvSpPr>
          <p:nvPr/>
        </p:nvSpPr>
        <p:spPr bwMode="auto">
          <a:xfrm>
            <a:off x="3517900" y="4494213"/>
            <a:ext cx="417513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30</a:t>
            </a:r>
          </a:p>
        </p:txBody>
      </p:sp>
      <p:sp>
        <p:nvSpPr>
          <p:cNvPr id="531490" name="Text Box 34"/>
          <p:cNvSpPr txBox="1">
            <a:spLocks noChangeArrowheads="1"/>
          </p:cNvSpPr>
          <p:nvPr/>
        </p:nvSpPr>
        <p:spPr bwMode="auto">
          <a:xfrm>
            <a:off x="3162300" y="5445125"/>
            <a:ext cx="4016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20</a:t>
            </a:r>
          </a:p>
        </p:txBody>
      </p:sp>
      <p:sp>
        <p:nvSpPr>
          <p:cNvPr id="531491" name="Text Box 35"/>
          <p:cNvSpPr txBox="1">
            <a:spLocks noChangeArrowheads="1"/>
          </p:cNvSpPr>
          <p:nvPr/>
        </p:nvSpPr>
        <p:spPr bwMode="auto">
          <a:xfrm>
            <a:off x="4614863" y="6115050"/>
            <a:ext cx="398462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44</a:t>
            </a:r>
          </a:p>
        </p:txBody>
      </p:sp>
      <p:sp>
        <p:nvSpPr>
          <p:cNvPr id="531492" name="Text Box 36"/>
          <p:cNvSpPr txBox="1">
            <a:spLocks noChangeArrowheads="1"/>
          </p:cNvSpPr>
          <p:nvPr/>
        </p:nvSpPr>
        <p:spPr bwMode="auto">
          <a:xfrm>
            <a:off x="6038850" y="5416550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16</a:t>
            </a:r>
          </a:p>
        </p:txBody>
      </p:sp>
      <p:sp>
        <p:nvSpPr>
          <p:cNvPr id="531493" name="Text Box 37"/>
          <p:cNvSpPr txBox="1">
            <a:spLocks noChangeArrowheads="1"/>
          </p:cNvSpPr>
          <p:nvPr/>
        </p:nvSpPr>
        <p:spPr bwMode="auto">
          <a:xfrm>
            <a:off x="5943600" y="4625975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11</a:t>
            </a:r>
          </a:p>
        </p:txBody>
      </p:sp>
      <p:sp>
        <p:nvSpPr>
          <p:cNvPr id="531494" name="Text Box 38"/>
          <p:cNvSpPr txBox="1">
            <a:spLocks noChangeArrowheads="1"/>
          </p:cNvSpPr>
          <p:nvPr/>
        </p:nvSpPr>
        <p:spPr bwMode="auto">
          <a:xfrm>
            <a:off x="7440613" y="3921125"/>
            <a:ext cx="325437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6</a:t>
            </a:r>
          </a:p>
        </p:txBody>
      </p:sp>
      <p:sp>
        <p:nvSpPr>
          <p:cNvPr id="531495" name="Text Box 39"/>
          <p:cNvSpPr txBox="1">
            <a:spLocks noChangeArrowheads="1"/>
          </p:cNvSpPr>
          <p:nvPr/>
        </p:nvSpPr>
        <p:spPr bwMode="auto">
          <a:xfrm>
            <a:off x="8175625" y="4478338"/>
            <a:ext cx="325438" cy="306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19</a:t>
            </a:r>
          </a:p>
        </p:txBody>
      </p:sp>
      <p:sp>
        <p:nvSpPr>
          <p:cNvPr id="531496" name="Text Box 40"/>
          <p:cNvSpPr txBox="1">
            <a:spLocks noChangeArrowheads="1"/>
          </p:cNvSpPr>
          <p:nvPr/>
        </p:nvSpPr>
        <p:spPr bwMode="auto">
          <a:xfrm>
            <a:off x="7535863" y="5207000"/>
            <a:ext cx="325437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104036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26E13-1CDC-456C-9953-CA0B1D7A780C}" type="slidenum">
              <a:rPr lang="en-US" altLang="en-US"/>
              <a:pPr/>
              <a:t>64</a:t>
            </a:fld>
            <a:endParaRPr lang="en-US" altLang="en-US" sz="1400"/>
          </a:p>
        </p:txBody>
      </p:sp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Dijkstra's Shortest Path Algorithm</a:t>
            </a:r>
          </a:p>
        </p:txBody>
      </p:sp>
      <p:sp>
        <p:nvSpPr>
          <p:cNvPr id="552963" name="Oval 3"/>
          <p:cNvSpPr>
            <a:spLocks noChangeArrowheads="1"/>
          </p:cNvSpPr>
          <p:nvPr/>
        </p:nvSpPr>
        <p:spPr bwMode="auto">
          <a:xfrm>
            <a:off x="300038" y="3400425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s</a:t>
            </a:r>
          </a:p>
        </p:txBody>
      </p:sp>
      <p:sp>
        <p:nvSpPr>
          <p:cNvPr id="552964" name="Oval 4"/>
          <p:cNvSpPr>
            <a:spLocks noChangeArrowheads="1"/>
          </p:cNvSpPr>
          <p:nvPr/>
        </p:nvSpPr>
        <p:spPr bwMode="auto">
          <a:xfrm>
            <a:off x="7967663" y="2906713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3</a:t>
            </a:r>
          </a:p>
        </p:txBody>
      </p:sp>
      <p:sp>
        <p:nvSpPr>
          <p:cNvPr id="552965" name="Oval 5"/>
          <p:cNvSpPr>
            <a:spLocks noChangeArrowheads="1"/>
          </p:cNvSpPr>
          <p:nvPr/>
        </p:nvSpPr>
        <p:spPr bwMode="auto">
          <a:xfrm>
            <a:off x="8278813" y="5907088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t</a:t>
            </a:r>
          </a:p>
        </p:txBody>
      </p:sp>
      <p:sp>
        <p:nvSpPr>
          <p:cNvPr id="552966" name="Oval 6"/>
          <p:cNvSpPr>
            <a:spLocks noChangeArrowheads="1"/>
          </p:cNvSpPr>
          <p:nvPr/>
        </p:nvSpPr>
        <p:spPr bwMode="auto">
          <a:xfrm>
            <a:off x="2076450" y="2906713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2</a:t>
            </a:r>
          </a:p>
        </p:txBody>
      </p:sp>
      <p:sp>
        <p:nvSpPr>
          <p:cNvPr id="552967" name="Oval 7"/>
          <p:cNvSpPr>
            <a:spLocks noChangeArrowheads="1"/>
          </p:cNvSpPr>
          <p:nvPr/>
        </p:nvSpPr>
        <p:spPr bwMode="auto">
          <a:xfrm>
            <a:off x="2882900" y="407670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6</a:t>
            </a:r>
          </a:p>
        </p:txBody>
      </p:sp>
      <p:sp>
        <p:nvSpPr>
          <p:cNvPr id="552968" name="Oval 8"/>
          <p:cNvSpPr>
            <a:spLocks noChangeArrowheads="1"/>
          </p:cNvSpPr>
          <p:nvPr/>
        </p:nvSpPr>
        <p:spPr bwMode="auto">
          <a:xfrm>
            <a:off x="2138363" y="601980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7</a:t>
            </a:r>
          </a:p>
        </p:txBody>
      </p:sp>
      <p:sp>
        <p:nvSpPr>
          <p:cNvPr id="552969" name="Oval 9"/>
          <p:cNvSpPr>
            <a:spLocks noChangeArrowheads="1"/>
          </p:cNvSpPr>
          <p:nvPr/>
        </p:nvSpPr>
        <p:spPr bwMode="auto">
          <a:xfrm>
            <a:off x="7024688" y="442595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4</a:t>
            </a:r>
          </a:p>
        </p:txBody>
      </p:sp>
      <p:sp>
        <p:nvSpPr>
          <p:cNvPr id="552970" name="Oval 10"/>
          <p:cNvSpPr>
            <a:spLocks noChangeArrowheads="1"/>
          </p:cNvSpPr>
          <p:nvPr/>
        </p:nvSpPr>
        <p:spPr bwMode="auto">
          <a:xfrm>
            <a:off x="4289425" y="476885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5</a:t>
            </a:r>
          </a:p>
        </p:txBody>
      </p:sp>
      <p:cxnSp>
        <p:nvCxnSpPr>
          <p:cNvPr id="552971" name="AutoShape 11"/>
          <p:cNvCxnSpPr>
            <a:cxnSpLocks noChangeShapeType="1"/>
            <a:stCxn id="552963" idx="7"/>
            <a:endCxn id="552966" idx="2"/>
          </p:cNvCxnSpPr>
          <p:nvPr/>
        </p:nvCxnSpPr>
        <p:spPr bwMode="auto">
          <a:xfrm flipV="1">
            <a:off x="557213" y="3057525"/>
            <a:ext cx="1511300" cy="379413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2972" name="AutoShape 12"/>
          <p:cNvCxnSpPr>
            <a:cxnSpLocks noChangeShapeType="1"/>
            <a:stCxn id="552963" idx="6"/>
            <a:endCxn id="552967" idx="1"/>
          </p:cNvCxnSpPr>
          <p:nvPr/>
        </p:nvCxnSpPr>
        <p:spPr bwMode="auto">
          <a:xfrm>
            <a:off x="609600" y="3551238"/>
            <a:ext cx="2317750" cy="5619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2973" name="AutoShape 13"/>
          <p:cNvCxnSpPr>
            <a:cxnSpLocks noChangeShapeType="1"/>
            <a:stCxn id="552963" idx="5"/>
            <a:endCxn id="552968" idx="0"/>
          </p:cNvCxnSpPr>
          <p:nvPr/>
        </p:nvCxnSpPr>
        <p:spPr bwMode="auto">
          <a:xfrm>
            <a:off x="557213" y="3665538"/>
            <a:ext cx="1731962" cy="234632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2974" name="AutoShape 14"/>
          <p:cNvCxnSpPr>
            <a:cxnSpLocks noChangeShapeType="1"/>
            <a:stCxn id="552967" idx="7"/>
            <a:endCxn id="552964" idx="2"/>
          </p:cNvCxnSpPr>
          <p:nvPr/>
        </p:nvCxnSpPr>
        <p:spPr bwMode="auto">
          <a:xfrm flipV="1">
            <a:off x="3140075" y="3057525"/>
            <a:ext cx="4819650" cy="10556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2975" name="AutoShape 15"/>
          <p:cNvCxnSpPr>
            <a:cxnSpLocks noChangeShapeType="1"/>
            <a:stCxn id="552969" idx="7"/>
            <a:endCxn id="552964" idx="4"/>
          </p:cNvCxnSpPr>
          <p:nvPr/>
        </p:nvCxnSpPr>
        <p:spPr bwMode="auto">
          <a:xfrm flipV="1">
            <a:off x="7281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2976" name="AutoShape 16"/>
          <p:cNvCxnSpPr>
            <a:cxnSpLocks noChangeShapeType="1"/>
            <a:stCxn id="552967" idx="5"/>
            <a:endCxn id="552970" idx="1"/>
          </p:cNvCxnSpPr>
          <p:nvPr/>
        </p:nvCxnSpPr>
        <p:spPr bwMode="auto">
          <a:xfrm>
            <a:off x="3140075" y="4341813"/>
            <a:ext cx="1193800" cy="463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2977" name="AutoShape 17"/>
          <p:cNvCxnSpPr>
            <a:cxnSpLocks noChangeShapeType="1"/>
            <a:stCxn id="552970" idx="5"/>
            <a:endCxn id="552965" idx="2"/>
          </p:cNvCxnSpPr>
          <p:nvPr/>
        </p:nvCxnSpPr>
        <p:spPr bwMode="auto">
          <a:xfrm>
            <a:off x="4546600" y="5033963"/>
            <a:ext cx="3724275" cy="102393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2978" name="AutoShape 18"/>
          <p:cNvCxnSpPr>
            <a:cxnSpLocks noChangeShapeType="1"/>
            <a:stCxn id="552970" idx="6"/>
            <a:endCxn id="552969" idx="2"/>
          </p:cNvCxnSpPr>
          <p:nvPr/>
        </p:nvCxnSpPr>
        <p:spPr bwMode="auto">
          <a:xfrm flipV="1">
            <a:off x="4598988" y="4576763"/>
            <a:ext cx="2417762" cy="3429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2979" name="AutoShape 19"/>
          <p:cNvCxnSpPr>
            <a:cxnSpLocks noChangeShapeType="1"/>
            <a:stCxn id="552969" idx="4"/>
            <a:endCxn id="552965" idx="1"/>
          </p:cNvCxnSpPr>
          <p:nvPr/>
        </p:nvCxnSpPr>
        <p:spPr bwMode="auto">
          <a:xfrm>
            <a:off x="7175500" y="4735513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2980" name="AutoShape 20"/>
          <p:cNvCxnSpPr>
            <a:cxnSpLocks noChangeShapeType="1"/>
            <a:stCxn id="552964" idx="3"/>
            <a:endCxn id="552970" idx="7"/>
          </p:cNvCxnSpPr>
          <p:nvPr/>
        </p:nvCxnSpPr>
        <p:spPr bwMode="auto">
          <a:xfrm flipH="1">
            <a:off x="4546600" y="3171825"/>
            <a:ext cx="3465513" cy="163353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2981" name="AutoShape 21"/>
          <p:cNvCxnSpPr>
            <a:cxnSpLocks noChangeShapeType="1"/>
            <a:stCxn id="552967" idx="4"/>
            <a:endCxn id="552968" idx="7"/>
          </p:cNvCxnSpPr>
          <p:nvPr/>
        </p:nvCxnSpPr>
        <p:spPr bwMode="auto">
          <a:xfrm flipH="1">
            <a:off x="2395538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2982" name="AutoShape 22"/>
          <p:cNvCxnSpPr>
            <a:cxnSpLocks noChangeShapeType="1"/>
            <a:stCxn id="552968" idx="6"/>
            <a:endCxn id="552970" idx="2"/>
          </p:cNvCxnSpPr>
          <p:nvPr/>
        </p:nvCxnSpPr>
        <p:spPr bwMode="auto">
          <a:xfrm flipV="1">
            <a:off x="2447925" y="4919663"/>
            <a:ext cx="1833563" cy="1250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2983" name="AutoShape 23"/>
          <p:cNvCxnSpPr>
            <a:cxnSpLocks noChangeShapeType="1"/>
            <a:stCxn id="552966" idx="6"/>
            <a:endCxn id="552964" idx="1"/>
          </p:cNvCxnSpPr>
          <p:nvPr/>
        </p:nvCxnSpPr>
        <p:spPr bwMode="auto">
          <a:xfrm flipV="1">
            <a:off x="2386013" y="2943225"/>
            <a:ext cx="5626100" cy="1143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2984" name="AutoShape 24"/>
          <p:cNvCxnSpPr>
            <a:cxnSpLocks noChangeShapeType="1"/>
            <a:stCxn id="552968" idx="6"/>
            <a:endCxn id="552965" idx="3"/>
          </p:cNvCxnSpPr>
          <p:nvPr/>
        </p:nvCxnSpPr>
        <p:spPr bwMode="auto">
          <a:xfrm>
            <a:off x="2447925" y="6170613"/>
            <a:ext cx="5875338" cy="1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2985" name="AutoShape 25"/>
          <p:cNvCxnSpPr>
            <a:cxnSpLocks noChangeShapeType="1"/>
            <a:stCxn id="552964" idx="5"/>
            <a:endCxn id="552965" idx="0"/>
          </p:cNvCxnSpPr>
          <p:nvPr/>
        </p:nvCxnSpPr>
        <p:spPr bwMode="auto">
          <a:xfrm>
            <a:off x="8224838" y="3171825"/>
            <a:ext cx="204787" cy="272732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52986" name="Text Box 26"/>
          <p:cNvSpPr txBox="1">
            <a:spLocks noChangeArrowheads="1"/>
          </p:cNvSpPr>
          <p:nvPr/>
        </p:nvSpPr>
        <p:spPr bwMode="auto">
          <a:xfrm>
            <a:off x="4859338" y="2906713"/>
            <a:ext cx="4016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24</a:t>
            </a:r>
          </a:p>
        </p:txBody>
      </p:sp>
      <p:sp>
        <p:nvSpPr>
          <p:cNvPr id="552987" name="Text Box 27"/>
          <p:cNvSpPr txBox="1">
            <a:spLocks noChangeArrowheads="1"/>
          </p:cNvSpPr>
          <p:nvPr/>
        </p:nvSpPr>
        <p:spPr bwMode="auto">
          <a:xfrm>
            <a:off x="4794250" y="3606800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18</a:t>
            </a:r>
          </a:p>
        </p:txBody>
      </p:sp>
      <p:sp>
        <p:nvSpPr>
          <p:cNvPr id="552988" name="Text Box 28"/>
          <p:cNvSpPr txBox="1">
            <a:spLocks noChangeArrowheads="1"/>
          </p:cNvSpPr>
          <p:nvPr/>
        </p:nvSpPr>
        <p:spPr bwMode="auto">
          <a:xfrm>
            <a:off x="5991225" y="3952875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</a:t>
            </a:r>
          </a:p>
        </p:txBody>
      </p:sp>
      <p:sp>
        <p:nvSpPr>
          <p:cNvPr id="552989" name="Text Box 29"/>
          <p:cNvSpPr txBox="1">
            <a:spLocks noChangeArrowheads="1"/>
          </p:cNvSpPr>
          <p:nvPr/>
        </p:nvSpPr>
        <p:spPr bwMode="auto">
          <a:xfrm>
            <a:off x="1208088" y="3135313"/>
            <a:ext cx="3254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9</a:t>
            </a:r>
          </a:p>
        </p:txBody>
      </p:sp>
      <p:sp>
        <p:nvSpPr>
          <p:cNvPr id="552990" name="Text Box 30"/>
          <p:cNvSpPr txBox="1">
            <a:spLocks noChangeArrowheads="1"/>
          </p:cNvSpPr>
          <p:nvPr/>
        </p:nvSpPr>
        <p:spPr bwMode="auto">
          <a:xfrm>
            <a:off x="1763713" y="3792538"/>
            <a:ext cx="3254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14</a:t>
            </a:r>
          </a:p>
        </p:txBody>
      </p:sp>
      <p:sp>
        <p:nvSpPr>
          <p:cNvPr id="552991" name="Text Box 31"/>
          <p:cNvSpPr txBox="1">
            <a:spLocks noChangeArrowheads="1"/>
          </p:cNvSpPr>
          <p:nvPr/>
        </p:nvSpPr>
        <p:spPr bwMode="auto">
          <a:xfrm>
            <a:off x="1293813" y="4806950"/>
            <a:ext cx="325437" cy="306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15</a:t>
            </a:r>
          </a:p>
        </p:txBody>
      </p:sp>
      <p:sp>
        <p:nvSpPr>
          <p:cNvPr id="552992" name="Text Box 32"/>
          <p:cNvSpPr txBox="1">
            <a:spLocks noChangeArrowheads="1"/>
          </p:cNvSpPr>
          <p:nvPr/>
        </p:nvSpPr>
        <p:spPr bwMode="auto">
          <a:xfrm>
            <a:off x="2579688" y="4984750"/>
            <a:ext cx="325437" cy="306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5</a:t>
            </a:r>
          </a:p>
        </p:txBody>
      </p:sp>
      <p:sp>
        <p:nvSpPr>
          <p:cNvPr id="552993" name="Text Box 33"/>
          <p:cNvSpPr txBox="1">
            <a:spLocks noChangeArrowheads="1"/>
          </p:cNvSpPr>
          <p:nvPr/>
        </p:nvSpPr>
        <p:spPr bwMode="auto">
          <a:xfrm>
            <a:off x="3517900" y="4494213"/>
            <a:ext cx="417513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30</a:t>
            </a:r>
          </a:p>
        </p:txBody>
      </p:sp>
      <p:sp>
        <p:nvSpPr>
          <p:cNvPr id="552994" name="Text Box 34"/>
          <p:cNvSpPr txBox="1">
            <a:spLocks noChangeArrowheads="1"/>
          </p:cNvSpPr>
          <p:nvPr/>
        </p:nvSpPr>
        <p:spPr bwMode="auto">
          <a:xfrm>
            <a:off x="3162300" y="5445125"/>
            <a:ext cx="4016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20</a:t>
            </a:r>
          </a:p>
        </p:txBody>
      </p:sp>
      <p:sp>
        <p:nvSpPr>
          <p:cNvPr id="552995" name="Text Box 35"/>
          <p:cNvSpPr txBox="1">
            <a:spLocks noChangeArrowheads="1"/>
          </p:cNvSpPr>
          <p:nvPr/>
        </p:nvSpPr>
        <p:spPr bwMode="auto">
          <a:xfrm>
            <a:off x="4614863" y="6115050"/>
            <a:ext cx="398462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44</a:t>
            </a:r>
          </a:p>
        </p:txBody>
      </p:sp>
      <p:sp>
        <p:nvSpPr>
          <p:cNvPr id="552996" name="Text Box 36"/>
          <p:cNvSpPr txBox="1">
            <a:spLocks noChangeArrowheads="1"/>
          </p:cNvSpPr>
          <p:nvPr/>
        </p:nvSpPr>
        <p:spPr bwMode="auto">
          <a:xfrm>
            <a:off x="6038850" y="5416550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16</a:t>
            </a:r>
          </a:p>
        </p:txBody>
      </p:sp>
      <p:sp>
        <p:nvSpPr>
          <p:cNvPr id="552997" name="Text Box 37"/>
          <p:cNvSpPr txBox="1">
            <a:spLocks noChangeArrowheads="1"/>
          </p:cNvSpPr>
          <p:nvPr/>
        </p:nvSpPr>
        <p:spPr bwMode="auto">
          <a:xfrm>
            <a:off x="5943600" y="4625975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11</a:t>
            </a:r>
          </a:p>
        </p:txBody>
      </p:sp>
      <p:sp>
        <p:nvSpPr>
          <p:cNvPr id="552998" name="Text Box 38"/>
          <p:cNvSpPr txBox="1">
            <a:spLocks noChangeArrowheads="1"/>
          </p:cNvSpPr>
          <p:nvPr/>
        </p:nvSpPr>
        <p:spPr bwMode="auto">
          <a:xfrm>
            <a:off x="7440613" y="3921125"/>
            <a:ext cx="325437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6</a:t>
            </a:r>
          </a:p>
        </p:txBody>
      </p:sp>
      <p:sp>
        <p:nvSpPr>
          <p:cNvPr id="552999" name="Text Box 39"/>
          <p:cNvSpPr txBox="1">
            <a:spLocks noChangeArrowheads="1"/>
          </p:cNvSpPr>
          <p:nvPr/>
        </p:nvSpPr>
        <p:spPr bwMode="auto">
          <a:xfrm>
            <a:off x="8175625" y="4478338"/>
            <a:ext cx="325438" cy="306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19</a:t>
            </a:r>
          </a:p>
        </p:txBody>
      </p:sp>
      <p:sp>
        <p:nvSpPr>
          <p:cNvPr id="553000" name="Text Box 40"/>
          <p:cNvSpPr txBox="1">
            <a:spLocks noChangeArrowheads="1"/>
          </p:cNvSpPr>
          <p:nvPr/>
        </p:nvSpPr>
        <p:spPr bwMode="auto">
          <a:xfrm>
            <a:off x="7535863" y="5207000"/>
            <a:ext cx="325437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6</a:t>
            </a:r>
          </a:p>
        </p:txBody>
      </p:sp>
      <p:sp>
        <p:nvSpPr>
          <p:cNvPr id="553001" name="Text Box 41"/>
          <p:cNvSpPr txBox="1">
            <a:spLocks noChangeArrowheads="1"/>
          </p:cNvSpPr>
          <p:nvPr/>
        </p:nvSpPr>
        <p:spPr bwMode="auto">
          <a:xfrm>
            <a:off x="2000250" y="6335713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6600"/>
                </a:solidFill>
              </a:rPr>
              <a:t> </a:t>
            </a:r>
            <a:r>
              <a:rPr lang="en-US" altLang="en-US" b="1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553002" name="Text Box 42"/>
          <p:cNvSpPr txBox="1">
            <a:spLocks noChangeArrowheads="1"/>
          </p:cNvSpPr>
          <p:nvPr/>
        </p:nvSpPr>
        <p:spPr bwMode="auto">
          <a:xfrm>
            <a:off x="1901825" y="2501900"/>
            <a:ext cx="53816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6600"/>
                </a:solidFill>
              </a:rPr>
              <a:t> </a:t>
            </a:r>
            <a:r>
              <a:rPr lang="en-US" altLang="en-US" b="1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553003" name="Text Box 43"/>
          <p:cNvSpPr txBox="1">
            <a:spLocks noChangeArrowheads="1"/>
          </p:cNvSpPr>
          <p:nvPr/>
        </p:nvSpPr>
        <p:spPr bwMode="auto">
          <a:xfrm>
            <a:off x="7815263" y="2366963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6600"/>
                </a:solidFill>
              </a:rPr>
              <a:t> </a:t>
            </a:r>
            <a:r>
              <a:rPr lang="en-US" altLang="en-US" b="1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553004" name="Text Box 44"/>
          <p:cNvSpPr txBox="1">
            <a:spLocks noChangeArrowheads="1"/>
          </p:cNvSpPr>
          <p:nvPr/>
        </p:nvSpPr>
        <p:spPr bwMode="auto">
          <a:xfrm>
            <a:off x="8129588" y="6253163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6600"/>
                </a:solidFill>
              </a:rPr>
              <a:t> </a:t>
            </a:r>
            <a:r>
              <a:rPr lang="en-US" altLang="en-US" b="1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553005" name="Text Box 45"/>
          <p:cNvSpPr txBox="1">
            <a:spLocks noChangeArrowheads="1"/>
          </p:cNvSpPr>
          <p:nvPr/>
        </p:nvSpPr>
        <p:spPr bwMode="auto">
          <a:xfrm>
            <a:off x="4122738" y="4440238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6600"/>
                </a:solidFill>
              </a:rPr>
              <a:t> </a:t>
            </a:r>
            <a:r>
              <a:rPr lang="en-US" altLang="en-US" b="1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553006" name="Text Box 46"/>
          <p:cNvSpPr txBox="1">
            <a:spLocks noChangeArrowheads="1"/>
          </p:cNvSpPr>
          <p:nvPr/>
        </p:nvSpPr>
        <p:spPr bwMode="auto">
          <a:xfrm>
            <a:off x="2720975" y="3741738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6600"/>
                </a:solidFill>
              </a:rPr>
              <a:t> </a:t>
            </a:r>
            <a:r>
              <a:rPr lang="en-US" altLang="en-US" b="1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553007" name="Text Box 47"/>
          <p:cNvSpPr txBox="1">
            <a:spLocks noChangeArrowheads="1"/>
          </p:cNvSpPr>
          <p:nvPr/>
        </p:nvSpPr>
        <p:spPr bwMode="auto">
          <a:xfrm>
            <a:off x="6731000" y="4132263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6600"/>
                </a:solidFill>
              </a:rPr>
              <a:t> </a:t>
            </a:r>
            <a:r>
              <a:rPr lang="en-US" altLang="en-US" b="1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553008" name="Text Box 48"/>
          <p:cNvSpPr txBox="1">
            <a:spLocks noChangeArrowheads="1"/>
          </p:cNvSpPr>
          <p:nvPr/>
        </p:nvSpPr>
        <p:spPr bwMode="auto">
          <a:xfrm>
            <a:off x="169863" y="3105150"/>
            <a:ext cx="538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>
                <a:solidFill>
                  <a:srgbClr val="006600"/>
                </a:solidFill>
              </a:rPr>
              <a:t> </a:t>
            </a:r>
            <a:r>
              <a:rPr lang="en-US" altLang="en-US" sz="1600" b="1">
                <a:solidFill>
                  <a:srgbClr val="006600"/>
                </a:solidFill>
                <a:sym typeface="Symbol" panose="05050102010706020507" pitchFamily="18" charset="2"/>
              </a:rPr>
              <a:t>0</a:t>
            </a:r>
            <a:endParaRPr lang="en-US" altLang="en-US" sz="1600" b="1">
              <a:solidFill>
                <a:srgbClr val="006600"/>
              </a:solidFill>
            </a:endParaRPr>
          </a:p>
        </p:txBody>
      </p:sp>
      <p:sp>
        <p:nvSpPr>
          <p:cNvPr id="553009" name="Text Box 49"/>
          <p:cNvSpPr txBox="1">
            <a:spLocks noChangeArrowheads="1"/>
          </p:cNvSpPr>
          <p:nvPr/>
        </p:nvSpPr>
        <p:spPr bwMode="auto">
          <a:xfrm>
            <a:off x="84138" y="6319838"/>
            <a:ext cx="1552575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distance label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53010" name="AutoShape 50"/>
          <p:cNvSpPr>
            <a:spLocks noChangeArrowheads="1"/>
          </p:cNvSpPr>
          <p:nvPr/>
        </p:nvSpPr>
        <p:spPr bwMode="auto">
          <a:xfrm>
            <a:off x="1703388" y="6426200"/>
            <a:ext cx="276225" cy="1381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6600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553011" name="Text Box 51"/>
          <p:cNvSpPr txBox="1">
            <a:spLocks noChangeArrowheads="1"/>
          </p:cNvSpPr>
          <p:nvPr/>
        </p:nvSpPr>
        <p:spPr bwMode="auto">
          <a:xfrm>
            <a:off x="2670175" y="1758950"/>
            <a:ext cx="3368675" cy="7937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46038" rIns="182880" bIns="46038">
            <a:spAutoFit/>
          </a:bodyPr>
          <a:lstStyle/>
          <a:p>
            <a:pPr>
              <a:spcBef>
                <a:spcPct val="20000"/>
              </a:spcBef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lang="en-US" altLang="en-US"/>
              <a:t>S = {  }</a:t>
            </a:r>
          </a:p>
          <a:p>
            <a:pPr>
              <a:spcBef>
                <a:spcPct val="20000"/>
              </a:spcBef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lang="en-US" altLang="en-US"/>
              <a:t>PQ = { s, 2, 3, 4, 5, 6, 7, t }</a:t>
            </a:r>
          </a:p>
        </p:txBody>
      </p:sp>
    </p:spTree>
    <p:extLst>
      <p:ext uri="{BB962C8B-B14F-4D97-AF65-F5344CB8AC3E}">
        <p14:creationId xmlns:p14="http://schemas.microsoft.com/office/powerpoint/2010/main" val="23056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8BDCD-92EA-44C1-9AAF-3A74A31CEF2F}" type="slidenum">
              <a:rPr lang="en-US" altLang="en-US"/>
              <a:pPr/>
              <a:t>65</a:t>
            </a:fld>
            <a:endParaRPr lang="en-US" altLang="en-US" sz="1400"/>
          </a:p>
        </p:txBody>
      </p:sp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Dijkstra's Shortest Path Algorithm</a:t>
            </a:r>
          </a:p>
        </p:txBody>
      </p:sp>
      <p:sp>
        <p:nvSpPr>
          <p:cNvPr id="553987" name="Oval 3"/>
          <p:cNvSpPr>
            <a:spLocks noChangeArrowheads="1"/>
          </p:cNvSpPr>
          <p:nvPr/>
        </p:nvSpPr>
        <p:spPr bwMode="auto">
          <a:xfrm>
            <a:off x="300038" y="3400425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s</a:t>
            </a:r>
          </a:p>
        </p:txBody>
      </p:sp>
      <p:sp>
        <p:nvSpPr>
          <p:cNvPr id="553988" name="Oval 4"/>
          <p:cNvSpPr>
            <a:spLocks noChangeArrowheads="1"/>
          </p:cNvSpPr>
          <p:nvPr/>
        </p:nvSpPr>
        <p:spPr bwMode="auto">
          <a:xfrm>
            <a:off x="7967663" y="2906713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3</a:t>
            </a:r>
          </a:p>
        </p:txBody>
      </p:sp>
      <p:sp>
        <p:nvSpPr>
          <p:cNvPr id="553989" name="Oval 5"/>
          <p:cNvSpPr>
            <a:spLocks noChangeArrowheads="1"/>
          </p:cNvSpPr>
          <p:nvPr/>
        </p:nvSpPr>
        <p:spPr bwMode="auto">
          <a:xfrm>
            <a:off x="8278813" y="5907088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t</a:t>
            </a:r>
          </a:p>
        </p:txBody>
      </p:sp>
      <p:sp>
        <p:nvSpPr>
          <p:cNvPr id="553990" name="Oval 6"/>
          <p:cNvSpPr>
            <a:spLocks noChangeArrowheads="1"/>
          </p:cNvSpPr>
          <p:nvPr/>
        </p:nvSpPr>
        <p:spPr bwMode="auto">
          <a:xfrm>
            <a:off x="2076450" y="2906713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2</a:t>
            </a:r>
          </a:p>
        </p:txBody>
      </p:sp>
      <p:sp>
        <p:nvSpPr>
          <p:cNvPr id="553991" name="Oval 7"/>
          <p:cNvSpPr>
            <a:spLocks noChangeArrowheads="1"/>
          </p:cNvSpPr>
          <p:nvPr/>
        </p:nvSpPr>
        <p:spPr bwMode="auto">
          <a:xfrm>
            <a:off x="2882900" y="407670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6</a:t>
            </a:r>
          </a:p>
        </p:txBody>
      </p:sp>
      <p:sp>
        <p:nvSpPr>
          <p:cNvPr id="553992" name="Oval 8"/>
          <p:cNvSpPr>
            <a:spLocks noChangeArrowheads="1"/>
          </p:cNvSpPr>
          <p:nvPr/>
        </p:nvSpPr>
        <p:spPr bwMode="auto">
          <a:xfrm>
            <a:off x="2138363" y="601980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7</a:t>
            </a:r>
          </a:p>
        </p:txBody>
      </p:sp>
      <p:sp>
        <p:nvSpPr>
          <p:cNvPr id="553993" name="Oval 9"/>
          <p:cNvSpPr>
            <a:spLocks noChangeArrowheads="1"/>
          </p:cNvSpPr>
          <p:nvPr/>
        </p:nvSpPr>
        <p:spPr bwMode="auto">
          <a:xfrm>
            <a:off x="7024688" y="442595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4</a:t>
            </a:r>
          </a:p>
        </p:txBody>
      </p:sp>
      <p:sp>
        <p:nvSpPr>
          <p:cNvPr id="553994" name="Oval 10"/>
          <p:cNvSpPr>
            <a:spLocks noChangeArrowheads="1"/>
          </p:cNvSpPr>
          <p:nvPr/>
        </p:nvSpPr>
        <p:spPr bwMode="auto">
          <a:xfrm>
            <a:off x="4289425" y="476885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5</a:t>
            </a:r>
          </a:p>
        </p:txBody>
      </p:sp>
      <p:cxnSp>
        <p:nvCxnSpPr>
          <p:cNvPr id="553995" name="AutoShape 11"/>
          <p:cNvCxnSpPr>
            <a:cxnSpLocks noChangeShapeType="1"/>
            <a:stCxn id="553987" idx="7"/>
            <a:endCxn id="553990" idx="2"/>
          </p:cNvCxnSpPr>
          <p:nvPr/>
        </p:nvCxnSpPr>
        <p:spPr bwMode="auto">
          <a:xfrm flipV="1">
            <a:off x="557213" y="3057525"/>
            <a:ext cx="1511300" cy="379413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3996" name="AutoShape 12"/>
          <p:cNvCxnSpPr>
            <a:cxnSpLocks noChangeShapeType="1"/>
            <a:stCxn id="553987" idx="6"/>
            <a:endCxn id="553991" idx="1"/>
          </p:cNvCxnSpPr>
          <p:nvPr/>
        </p:nvCxnSpPr>
        <p:spPr bwMode="auto">
          <a:xfrm>
            <a:off x="609600" y="3551238"/>
            <a:ext cx="2317750" cy="5619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3997" name="AutoShape 13"/>
          <p:cNvCxnSpPr>
            <a:cxnSpLocks noChangeShapeType="1"/>
            <a:stCxn id="553987" idx="5"/>
            <a:endCxn id="553992" idx="0"/>
          </p:cNvCxnSpPr>
          <p:nvPr/>
        </p:nvCxnSpPr>
        <p:spPr bwMode="auto">
          <a:xfrm>
            <a:off x="557213" y="3665538"/>
            <a:ext cx="1731962" cy="234632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3998" name="AutoShape 14"/>
          <p:cNvCxnSpPr>
            <a:cxnSpLocks noChangeShapeType="1"/>
            <a:stCxn id="553991" idx="7"/>
            <a:endCxn id="553988" idx="2"/>
          </p:cNvCxnSpPr>
          <p:nvPr/>
        </p:nvCxnSpPr>
        <p:spPr bwMode="auto">
          <a:xfrm flipV="1">
            <a:off x="3140075" y="3057525"/>
            <a:ext cx="4819650" cy="10556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3999" name="AutoShape 15"/>
          <p:cNvCxnSpPr>
            <a:cxnSpLocks noChangeShapeType="1"/>
            <a:stCxn id="553993" idx="7"/>
            <a:endCxn id="553988" idx="4"/>
          </p:cNvCxnSpPr>
          <p:nvPr/>
        </p:nvCxnSpPr>
        <p:spPr bwMode="auto">
          <a:xfrm flipV="1">
            <a:off x="7281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4000" name="AutoShape 16"/>
          <p:cNvCxnSpPr>
            <a:cxnSpLocks noChangeShapeType="1"/>
            <a:stCxn id="553991" idx="5"/>
            <a:endCxn id="553994" idx="1"/>
          </p:cNvCxnSpPr>
          <p:nvPr/>
        </p:nvCxnSpPr>
        <p:spPr bwMode="auto">
          <a:xfrm>
            <a:off x="3140075" y="4341813"/>
            <a:ext cx="1193800" cy="463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4001" name="AutoShape 17"/>
          <p:cNvCxnSpPr>
            <a:cxnSpLocks noChangeShapeType="1"/>
            <a:stCxn id="553994" idx="5"/>
            <a:endCxn id="553989" idx="2"/>
          </p:cNvCxnSpPr>
          <p:nvPr/>
        </p:nvCxnSpPr>
        <p:spPr bwMode="auto">
          <a:xfrm>
            <a:off x="4546600" y="5033963"/>
            <a:ext cx="3724275" cy="102393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4002" name="AutoShape 18"/>
          <p:cNvCxnSpPr>
            <a:cxnSpLocks noChangeShapeType="1"/>
            <a:stCxn id="553994" idx="6"/>
            <a:endCxn id="553993" idx="2"/>
          </p:cNvCxnSpPr>
          <p:nvPr/>
        </p:nvCxnSpPr>
        <p:spPr bwMode="auto">
          <a:xfrm flipV="1">
            <a:off x="4598988" y="4576763"/>
            <a:ext cx="2417762" cy="3429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4003" name="AutoShape 19"/>
          <p:cNvCxnSpPr>
            <a:cxnSpLocks noChangeShapeType="1"/>
            <a:stCxn id="553993" idx="4"/>
            <a:endCxn id="553989" idx="1"/>
          </p:cNvCxnSpPr>
          <p:nvPr/>
        </p:nvCxnSpPr>
        <p:spPr bwMode="auto">
          <a:xfrm>
            <a:off x="7175500" y="4735513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4004" name="AutoShape 20"/>
          <p:cNvCxnSpPr>
            <a:cxnSpLocks noChangeShapeType="1"/>
            <a:stCxn id="553988" idx="3"/>
            <a:endCxn id="553994" idx="7"/>
          </p:cNvCxnSpPr>
          <p:nvPr/>
        </p:nvCxnSpPr>
        <p:spPr bwMode="auto">
          <a:xfrm flipH="1">
            <a:off x="4546600" y="3171825"/>
            <a:ext cx="3465513" cy="163353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4005" name="AutoShape 21"/>
          <p:cNvCxnSpPr>
            <a:cxnSpLocks noChangeShapeType="1"/>
            <a:stCxn id="553991" idx="4"/>
            <a:endCxn id="553992" idx="7"/>
          </p:cNvCxnSpPr>
          <p:nvPr/>
        </p:nvCxnSpPr>
        <p:spPr bwMode="auto">
          <a:xfrm flipH="1">
            <a:off x="2395538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4006" name="AutoShape 22"/>
          <p:cNvCxnSpPr>
            <a:cxnSpLocks noChangeShapeType="1"/>
            <a:stCxn id="553992" idx="6"/>
            <a:endCxn id="553994" idx="2"/>
          </p:cNvCxnSpPr>
          <p:nvPr/>
        </p:nvCxnSpPr>
        <p:spPr bwMode="auto">
          <a:xfrm flipV="1">
            <a:off x="2447925" y="4919663"/>
            <a:ext cx="1833563" cy="1250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4007" name="AutoShape 23"/>
          <p:cNvCxnSpPr>
            <a:cxnSpLocks noChangeShapeType="1"/>
            <a:stCxn id="553990" idx="6"/>
            <a:endCxn id="553988" idx="1"/>
          </p:cNvCxnSpPr>
          <p:nvPr/>
        </p:nvCxnSpPr>
        <p:spPr bwMode="auto">
          <a:xfrm flipV="1">
            <a:off x="2386013" y="2943225"/>
            <a:ext cx="5626100" cy="1143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4008" name="AutoShape 24"/>
          <p:cNvCxnSpPr>
            <a:cxnSpLocks noChangeShapeType="1"/>
            <a:stCxn id="553992" idx="6"/>
            <a:endCxn id="553989" idx="3"/>
          </p:cNvCxnSpPr>
          <p:nvPr/>
        </p:nvCxnSpPr>
        <p:spPr bwMode="auto">
          <a:xfrm>
            <a:off x="2447925" y="6170613"/>
            <a:ext cx="5875338" cy="1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4009" name="AutoShape 25"/>
          <p:cNvCxnSpPr>
            <a:cxnSpLocks noChangeShapeType="1"/>
            <a:stCxn id="553988" idx="5"/>
            <a:endCxn id="553989" idx="0"/>
          </p:cNvCxnSpPr>
          <p:nvPr/>
        </p:nvCxnSpPr>
        <p:spPr bwMode="auto">
          <a:xfrm>
            <a:off x="8224838" y="3171825"/>
            <a:ext cx="204787" cy="272732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54010" name="Text Box 26"/>
          <p:cNvSpPr txBox="1">
            <a:spLocks noChangeArrowheads="1"/>
          </p:cNvSpPr>
          <p:nvPr/>
        </p:nvSpPr>
        <p:spPr bwMode="auto">
          <a:xfrm>
            <a:off x="4859338" y="2906713"/>
            <a:ext cx="4016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24</a:t>
            </a:r>
          </a:p>
        </p:txBody>
      </p:sp>
      <p:sp>
        <p:nvSpPr>
          <p:cNvPr id="554011" name="Text Box 27"/>
          <p:cNvSpPr txBox="1">
            <a:spLocks noChangeArrowheads="1"/>
          </p:cNvSpPr>
          <p:nvPr/>
        </p:nvSpPr>
        <p:spPr bwMode="auto">
          <a:xfrm>
            <a:off x="4794250" y="3606800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18</a:t>
            </a:r>
          </a:p>
        </p:txBody>
      </p:sp>
      <p:sp>
        <p:nvSpPr>
          <p:cNvPr id="554012" name="Text Box 28"/>
          <p:cNvSpPr txBox="1">
            <a:spLocks noChangeArrowheads="1"/>
          </p:cNvSpPr>
          <p:nvPr/>
        </p:nvSpPr>
        <p:spPr bwMode="auto">
          <a:xfrm>
            <a:off x="5991225" y="3952875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</a:t>
            </a:r>
          </a:p>
        </p:txBody>
      </p:sp>
      <p:sp>
        <p:nvSpPr>
          <p:cNvPr id="554013" name="Text Box 29"/>
          <p:cNvSpPr txBox="1">
            <a:spLocks noChangeArrowheads="1"/>
          </p:cNvSpPr>
          <p:nvPr/>
        </p:nvSpPr>
        <p:spPr bwMode="auto">
          <a:xfrm>
            <a:off x="1208088" y="3135313"/>
            <a:ext cx="3254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9</a:t>
            </a:r>
          </a:p>
        </p:txBody>
      </p:sp>
      <p:sp>
        <p:nvSpPr>
          <p:cNvPr id="554014" name="Text Box 30"/>
          <p:cNvSpPr txBox="1">
            <a:spLocks noChangeArrowheads="1"/>
          </p:cNvSpPr>
          <p:nvPr/>
        </p:nvSpPr>
        <p:spPr bwMode="auto">
          <a:xfrm>
            <a:off x="1763713" y="3792538"/>
            <a:ext cx="3254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14</a:t>
            </a:r>
          </a:p>
        </p:txBody>
      </p:sp>
      <p:sp>
        <p:nvSpPr>
          <p:cNvPr id="554015" name="Text Box 31"/>
          <p:cNvSpPr txBox="1">
            <a:spLocks noChangeArrowheads="1"/>
          </p:cNvSpPr>
          <p:nvPr/>
        </p:nvSpPr>
        <p:spPr bwMode="auto">
          <a:xfrm>
            <a:off x="1293813" y="4806950"/>
            <a:ext cx="325437" cy="306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15</a:t>
            </a:r>
          </a:p>
        </p:txBody>
      </p:sp>
      <p:sp>
        <p:nvSpPr>
          <p:cNvPr id="554016" name="Text Box 32"/>
          <p:cNvSpPr txBox="1">
            <a:spLocks noChangeArrowheads="1"/>
          </p:cNvSpPr>
          <p:nvPr/>
        </p:nvSpPr>
        <p:spPr bwMode="auto">
          <a:xfrm>
            <a:off x="2579688" y="4984750"/>
            <a:ext cx="325437" cy="306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5</a:t>
            </a:r>
          </a:p>
        </p:txBody>
      </p:sp>
      <p:sp>
        <p:nvSpPr>
          <p:cNvPr id="554017" name="Text Box 33"/>
          <p:cNvSpPr txBox="1">
            <a:spLocks noChangeArrowheads="1"/>
          </p:cNvSpPr>
          <p:nvPr/>
        </p:nvSpPr>
        <p:spPr bwMode="auto">
          <a:xfrm>
            <a:off x="3517900" y="4494213"/>
            <a:ext cx="417513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30</a:t>
            </a:r>
          </a:p>
        </p:txBody>
      </p:sp>
      <p:sp>
        <p:nvSpPr>
          <p:cNvPr id="554018" name="Text Box 34"/>
          <p:cNvSpPr txBox="1">
            <a:spLocks noChangeArrowheads="1"/>
          </p:cNvSpPr>
          <p:nvPr/>
        </p:nvSpPr>
        <p:spPr bwMode="auto">
          <a:xfrm>
            <a:off x="3162300" y="5445125"/>
            <a:ext cx="4016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20</a:t>
            </a:r>
          </a:p>
        </p:txBody>
      </p:sp>
      <p:sp>
        <p:nvSpPr>
          <p:cNvPr id="554019" name="Text Box 35"/>
          <p:cNvSpPr txBox="1">
            <a:spLocks noChangeArrowheads="1"/>
          </p:cNvSpPr>
          <p:nvPr/>
        </p:nvSpPr>
        <p:spPr bwMode="auto">
          <a:xfrm>
            <a:off x="4614863" y="6115050"/>
            <a:ext cx="398462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44</a:t>
            </a:r>
          </a:p>
        </p:txBody>
      </p:sp>
      <p:sp>
        <p:nvSpPr>
          <p:cNvPr id="554020" name="Text Box 36"/>
          <p:cNvSpPr txBox="1">
            <a:spLocks noChangeArrowheads="1"/>
          </p:cNvSpPr>
          <p:nvPr/>
        </p:nvSpPr>
        <p:spPr bwMode="auto">
          <a:xfrm>
            <a:off x="6038850" y="5416550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16</a:t>
            </a:r>
          </a:p>
        </p:txBody>
      </p:sp>
      <p:sp>
        <p:nvSpPr>
          <p:cNvPr id="554021" name="Text Box 37"/>
          <p:cNvSpPr txBox="1">
            <a:spLocks noChangeArrowheads="1"/>
          </p:cNvSpPr>
          <p:nvPr/>
        </p:nvSpPr>
        <p:spPr bwMode="auto">
          <a:xfrm>
            <a:off x="5943600" y="4625975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11</a:t>
            </a:r>
          </a:p>
        </p:txBody>
      </p:sp>
      <p:sp>
        <p:nvSpPr>
          <p:cNvPr id="554022" name="Text Box 38"/>
          <p:cNvSpPr txBox="1">
            <a:spLocks noChangeArrowheads="1"/>
          </p:cNvSpPr>
          <p:nvPr/>
        </p:nvSpPr>
        <p:spPr bwMode="auto">
          <a:xfrm>
            <a:off x="7440613" y="3921125"/>
            <a:ext cx="325437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6</a:t>
            </a:r>
          </a:p>
        </p:txBody>
      </p:sp>
      <p:sp>
        <p:nvSpPr>
          <p:cNvPr id="554023" name="Text Box 39"/>
          <p:cNvSpPr txBox="1">
            <a:spLocks noChangeArrowheads="1"/>
          </p:cNvSpPr>
          <p:nvPr/>
        </p:nvSpPr>
        <p:spPr bwMode="auto">
          <a:xfrm>
            <a:off x="8175625" y="4478338"/>
            <a:ext cx="325438" cy="306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19</a:t>
            </a:r>
          </a:p>
        </p:txBody>
      </p:sp>
      <p:sp>
        <p:nvSpPr>
          <p:cNvPr id="554024" name="Text Box 40"/>
          <p:cNvSpPr txBox="1">
            <a:spLocks noChangeArrowheads="1"/>
          </p:cNvSpPr>
          <p:nvPr/>
        </p:nvSpPr>
        <p:spPr bwMode="auto">
          <a:xfrm>
            <a:off x="7535863" y="5207000"/>
            <a:ext cx="325437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6</a:t>
            </a:r>
          </a:p>
        </p:txBody>
      </p:sp>
      <p:sp>
        <p:nvSpPr>
          <p:cNvPr id="554025" name="Text Box 41"/>
          <p:cNvSpPr txBox="1">
            <a:spLocks noChangeArrowheads="1"/>
          </p:cNvSpPr>
          <p:nvPr/>
        </p:nvSpPr>
        <p:spPr bwMode="auto">
          <a:xfrm>
            <a:off x="2000250" y="6335713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6600"/>
                </a:solidFill>
              </a:rPr>
              <a:t> </a:t>
            </a:r>
            <a:r>
              <a:rPr lang="en-US" altLang="en-US" b="1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554026" name="Text Box 42"/>
          <p:cNvSpPr txBox="1">
            <a:spLocks noChangeArrowheads="1"/>
          </p:cNvSpPr>
          <p:nvPr/>
        </p:nvSpPr>
        <p:spPr bwMode="auto">
          <a:xfrm>
            <a:off x="1901825" y="2501900"/>
            <a:ext cx="53816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6600"/>
                </a:solidFill>
              </a:rPr>
              <a:t> </a:t>
            </a:r>
            <a:r>
              <a:rPr lang="en-US" altLang="en-US" b="1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554027" name="Text Box 43"/>
          <p:cNvSpPr txBox="1">
            <a:spLocks noChangeArrowheads="1"/>
          </p:cNvSpPr>
          <p:nvPr/>
        </p:nvSpPr>
        <p:spPr bwMode="auto">
          <a:xfrm>
            <a:off x="7815263" y="2366963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6600"/>
                </a:solidFill>
              </a:rPr>
              <a:t> </a:t>
            </a:r>
            <a:r>
              <a:rPr lang="en-US" altLang="en-US" b="1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554028" name="Text Box 44"/>
          <p:cNvSpPr txBox="1">
            <a:spLocks noChangeArrowheads="1"/>
          </p:cNvSpPr>
          <p:nvPr/>
        </p:nvSpPr>
        <p:spPr bwMode="auto">
          <a:xfrm>
            <a:off x="8129588" y="6253163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6600"/>
                </a:solidFill>
              </a:rPr>
              <a:t> </a:t>
            </a:r>
            <a:r>
              <a:rPr lang="en-US" altLang="en-US" b="1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554029" name="Text Box 45"/>
          <p:cNvSpPr txBox="1">
            <a:spLocks noChangeArrowheads="1"/>
          </p:cNvSpPr>
          <p:nvPr/>
        </p:nvSpPr>
        <p:spPr bwMode="auto">
          <a:xfrm>
            <a:off x="4122738" y="4440238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6600"/>
                </a:solidFill>
              </a:rPr>
              <a:t> </a:t>
            </a:r>
            <a:r>
              <a:rPr lang="en-US" altLang="en-US" b="1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554030" name="Text Box 46"/>
          <p:cNvSpPr txBox="1">
            <a:spLocks noChangeArrowheads="1"/>
          </p:cNvSpPr>
          <p:nvPr/>
        </p:nvSpPr>
        <p:spPr bwMode="auto">
          <a:xfrm>
            <a:off x="2720975" y="3741738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6600"/>
                </a:solidFill>
              </a:rPr>
              <a:t> </a:t>
            </a:r>
            <a:r>
              <a:rPr lang="en-US" altLang="en-US" b="1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554031" name="Text Box 47"/>
          <p:cNvSpPr txBox="1">
            <a:spLocks noChangeArrowheads="1"/>
          </p:cNvSpPr>
          <p:nvPr/>
        </p:nvSpPr>
        <p:spPr bwMode="auto">
          <a:xfrm>
            <a:off x="6731000" y="4132263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6600"/>
                </a:solidFill>
              </a:rPr>
              <a:t> </a:t>
            </a:r>
            <a:r>
              <a:rPr lang="en-US" altLang="en-US" b="1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554032" name="Text Box 48"/>
          <p:cNvSpPr txBox="1">
            <a:spLocks noChangeArrowheads="1"/>
          </p:cNvSpPr>
          <p:nvPr/>
        </p:nvSpPr>
        <p:spPr bwMode="auto">
          <a:xfrm>
            <a:off x="169863" y="3105150"/>
            <a:ext cx="538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>
                <a:solidFill>
                  <a:srgbClr val="006600"/>
                </a:solidFill>
              </a:rPr>
              <a:t> </a:t>
            </a:r>
            <a:r>
              <a:rPr lang="en-US" altLang="en-US" sz="1600" b="1">
                <a:solidFill>
                  <a:srgbClr val="006600"/>
                </a:solidFill>
                <a:sym typeface="Symbol" panose="05050102010706020507" pitchFamily="18" charset="2"/>
              </a:rPr>
              <a:t>0</a:t>
            </a:r>
            <a:endParaRPr lang="en-US" altLang="en-US" sz="1600" b="1">
              <a:solidFill>
                <a:srgbClr val="006600"/>
              </a:solidFill>
            </a:endParaRPr>
          </a:p>
        </p:txBody>
      </p:sp>
      <p:sp>
        <p:nvSpPr>
          <p:cNvPr id="554033" name="Text Box 49"/>
          <p:cNvSpPr txBox="1">
            <a:spLocks noChangeArrowheads="1"/>
          </p:cNvSpPr>
          <p:nvPr/>
        </p:nvSpPr>
        <p:spPr bwMode="auto">
          <a:xfrm>
            <a:off x="84138" y="6319838"/>
            <a:ext cx="1552575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distance label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54034" name="AutoShape 50"/>
          <p:cNvSpPr>
            <a:spLocks noChangeArrowheads="1"/>
          </p:cNvSpPr>
          <p:nvPr/>
        </p:nvSpPr>
        <p:spPr bwMode="auto">
          <a:xfrm>
            <a:off x="1703388" y="6426200"/>
            <a:ext cx="276225" cy="1381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6600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554035" name="Text Box 51"/>
          <p:cNvSpPr txBox="1">
            <a:spLocks noChangeArrowheads="1"/>
          </p:cNvSpPr>
          <p:nvPr/>
        </p:nvSpPr>
        <p:spPr bwMode="auto">
          <a:xfrm>
            <a:off x="2649537" y="1794987"/>
            <a:ext cx="3368675" cy="7937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46038" rIns="182880" bIns="46038">
            <a:spAutoFit/>
          </a:bodyPr>
          <a:lstStyle/>
          <a:p>
            <a:pPr>
              <a:spcBef>
                <a:spcPct val="20000"/>
              </a:spcBef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lang="en-US" altLang="en-US"/>
              <a:t>S = {  }</a:t>
            </a:r>
          </a:p>
          <a:p>
            <a:pPr>
              <a:spcBef>
                <a:spcPct val="20000"/>
              </a:spcBef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lang="en-US" altLang="en-US"/>
              <a:t>PQ = { s, 2, 3, 4, 5, 6, 7, t }</a:t>
            </a:r>
          </a:p>
        </p:txBody>
      </p:sp>
      <p:sp>
        <p:nvSpPr>
          <p:cNvPr id="554036" name="AutoShape 52"/>
          <p:cNvSpPr>
            <a:spLocks noChangeArrowheads="1"/>
          </p:cNvSpPr>
          <p:nvPr/>
        </p:nvSpPr>
        <p:spPr bwMode="auto">
          <a:xfrm>
            <a:off x="376238" y="2667000"/>
            <a:ext cx="174625" cy="314325"/>
          </a:xfrm>
          <a:prstGeom prst="down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554037" name="Text Box 53"/>
          <p:cNvSpPr txBox="1">
            <a:spLocks noChangeArrowheads="1"/>
          </p:cNvSpPr>
          <p:nvPr/>
        </p:nvSpPr>
        <p:spPr bwMode="auto">
          <a:xfrm>
            <a:off x="120650" y="2279650"/>
            <a:ext cx="109855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accent1"/>
                </a:solidFill>
              </a:rPr>
              <a:t>delmin</a:t>
            </a:r>
          </a:p>
        </p:txBody>
      </p:sp>
    </p:spTree>
    <p:extLst>
      <p:ext uri="{BB962C8B-B14F-4D97-AF65-F5344CB8AC3E}">
        <p14:creationId xmlns:p14="http://schemas.microsoft.com/office/powerpoint/2010/main" val="400192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9A71B-60E3-4E86-9617-6037858980AB}" type="slidenum">
              <a:rPr lang="en-US" altLang="en-US"/>
              <a:pPr/>
              <a:t>66</a:t>
            </a:fld>
            <a:endParaRPr lang="en-US" altLang="en-US" sz="1400"/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Dijkstra's Shortest Path Algorithm</a:t>
            </a:r>
          </a:p>
        </p:txBody>
      </p:sp>
      <p:sp>
        <p:nvSpPr>
          <p:cNvPr id="534532" name="Oval 4"/>
          <p:cNvSpPr>
            <a:spLocks noChangeArrowheads="1"/>
          </p:cNvSpPr>
          <p:nvPr/>
        </p:nvSpPr>
        <p:spPr bwMode="auto">
          <a:xfrm>
            <a:off x="300038" y="3400425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s</a:t>
            </a:r>
          </a:p>
        </p:txBody>
      </p:sp>
      <p:sp>
        <p:nvSpPr>
          <p:cNvPr id="534533" name="Oval 5"/>
          <p:cNvSpPr>
            <a:spLocks noChangeArrowheads="1"/>
          </p:cNvSpPr>
          <p:nvPr/>
        </p:nvSpPr>
        <p:spPr bwMode="auto">
          <a:xfrm>
            <a:off x="7967663" y="2906713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3</a:t>
            </a:r>
          </a:p>
        </p:txBody>
      </p:sp>
      <p:sp>
        <p:nvSpPr>
          <p:cNvPr id="534534" name="Oval 6"/>
          <p:cNvSpPr>
            <a:spLocks noChangeArrowheads="1"/>
          </p:cNvSpPr>
          <p:nvPr/>
        </p:nvSpPr>
        <p:spPr bwMode="auto">
          <a:xfrm>
            <a:off x="8278813" y="5907088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t</a:t>
            </a:r>
          </a:p>
        </p:txBody>
      </p:sp>
      <p:sp>
        <p:nvSpPr>
          <p:cNvPr id="534535" name="Oval 7"/>
          <p:cNvSpPr>
            <a:spLocks noChangeArrowheads="1"/>
          </p:cNvSpPr>
          <p:nvPr/>
        </p:nvSpPr>
        <p:spPr bwMode="auto">
          <a:xfrm>
            <a:off x="2076450" y="2906713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2</a:t>
            </a:r>
          </a:p>
        </p:txBody>
      </p:sp>
      <p:sp>
        <p:nvSpPr>
          <p:cNvPr id="534536" name="Oval 8"/>
          <p:cNvSpPr>
            <a:spLocks noChangeArrowheads="1"/>
          </p:cNvSpPr>
          <p:nvPr/>
        </p:nvSpPr>
        <p:spPr bwMode="auto">
          <a:xfrm>
            <a:off x="2882900" y="407670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6</a:t>
            </a:r>
          </a:p>
        </p:txBody>
      </p:sp>
      <p:sp>
        <p:nvSpPr>
          <p:cNvPr id="534537" name="Oval 9"/>
          <p:cNvSpPr>
            <a:spLocks noChangeArrowheads="1"/>
          </p:cNvSpPr>
          <p:nvPr/>
        </p:nvSpPr>
        <p:spPr bwMode="auto">
          <a:xfrm>
            <a:off x="2138363" y="601980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7</a:t>
            </a:r>
          </a:p>
        </p:txBody>
      </p:sp>
      <p:sp>
        <p:nvSpPr>
          <p:cNvPr id="534538" name="Oval 10"/>
          <p:cNvSpPr>
            <a:spLocks noChangeArrowheads="1"/>
          </p:cNvSpPr>
          <p:nvPr/>
        </p:nvSpPr>
        <p:spPr bwMode="auto">
          <a:xfrm>
            <a:off x="7024688" y="442595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4</a:t>
            </a:r>
          </a:p>
        </p:txBody>
      </p:sp>
      <p:sp>
        <p:nvSpPr>
          <p:cNvPr id="534539" name="Oval 11"/>
          <p:cNvSpPr>
            <a:spLocks noChangeArrowheads="1"/>
          </p:cNvSpPr>
          <p:nvPr/>
        </p:nvSpPr>
        <p:spPr bwMode="auto">
          <a:xfrm>
            <a:off x="4289425" y="476885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5</a:t>
            </a:r>
          </a:p>
        </p:txBody>
      </p:sp>
      <p:cxnSp>
        <p:nvCxnSpPr>
          <p:cNvPr id="534540" name="AutoShape 12"/>
          <p:cNvCxnSpPr>
            <a:cxnSpLocks noChangeShapeType="1"/>
            <a:stCxn id="534532" idx="7"/>
            <a:endCxn id="534535" idx="2"/>
          </p:cNvCxnSpPr>
          <p:nvPr/>
        </p:nvCxnSpPr>
        <p:spPr bwMode="auto">
          <a:xfrm flipV="1">
            <a:off x="557213" y="3057525"/>
            <a:ext cx="1511300" cy="379413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4541" name="AutoShape 13"/>
          <p:cNvCxnSpPr>
            <a:cxnSpLocks noChangeShapeType="1"/>
            <a:stCxn id="534532" idx="6"/>
            <a:endCxn id="534536" idx="1"/>
          </p:cNvCxnSpPr>
          <p:nvPr/>
        </p:nvCxnSpPr>
        <p:spPr bwMode="auto">
          <a:xfrm>
            <a:off x="609600" y="3551238"/>
            <a:ext cx="2317750" cy="56197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4542" name="AutoShape 14"/>
          <p:cNvCxnSpPr>
            <a:cxnSpLocks noChangeShapeType="1"/>
            <a:stCxn id="534532" idx="5"/>
            <a:endCxn id="534537" idx="0"/>
          </p:cNvCxnSpPr>
          <p:nvPr/>
        </p:nvCxnSpPr>
        <p:spPr bwMode="auto">
          <a:xfrm>
            <a:off x="557213" y="3665538"/>
            <a:ext cx="1731962" cy="234632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4543" name="AutoShape 15"/>
          <p:cNvCxnSpPr>
            <a:cxnSpLocks noChangeShapeType="1"/>
            <a:stCxn id="534536" idx="7"/>
            <a:endCxn id="534533" idx="2"/>
          </p:cNvCxnSpPr>
          <p:nvPr/>
        </p:nvCxnSpPr>
        <p:spPr bwMode="auto">
          <a:xfrm flipV="1">
            <a:off x="3140075" y="3057525"/>
            <a:ext cx="4819650" cy="10556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4544" name="AutoShape 16"/>
          <p:cNvCxnSpPr>
            <a:cxnSpLocks noChangeShapeType="1"/>
            <a:stCxn id="534538" idx="7"/>
            <a:endCxn id="534533" idx="4"/>
          </p:cNvCxnSpPr>
          <p:nvPr/>
        </p:nvCxnSpPr>
        <p:spPr bwMode="auto">
          <a:xfrm flipV="1">
            <a:off x="7281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4545" name="AutoShape 17"/>
          <p:cNvCxnSpPr>
            <a:cxnSpLocks noChangeShapeType="1"/>
            <a:stCxn id="534536" idx="5"/>
            <a:endCxn id="534539" idx="1"/>
          </p:cNvCxnSpPr>
          <p:nvPr/>
        </p:nvCxnSpPr>
        <p:spPr bwMode="auto">
          <a:xfrm>
            <a:off x="3140075" y="4341813"/>
            <a:ext cx="1193800" cy="463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4546" name="AutoShape 18"/>
          <p:cNvCxnSpPr>
            <a:cxnSpLocks noChangeShapeType="1"/>
            <a:stCxn id="534539" idx="5"/>
            <a:endCxn id="534534" idx="2"/>
          </p:cNvCxnSpPr>
          <p:nvPr/>
        </p:nvCxnSpPr>
        <p:spPr bwMode="auto">
          <a:xfrm>
            <a:off x="4546600" y="5033963"/>
            <a:ext cx="3724275" cy="102393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4547" name="AutoShape 19"/>
          <p:cNvCxnSpPr>
            <a:cxnSpLocks noChangeShapeType="1"/>
            <a:stCxn id="534539" idx="6"/>
            <a:endCxn id="534538" idx="2"/>
          </p:cNvCxnSpPr>
          <p:nvPr/>
        </p:nvCxnSpPr>
        <p:spPr bwMode="auto">
          <a:xfrm flipV="1">
            <a:off x="4598988" y="4576763"/>
            <a:ext cx="2417762" cy="3429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4548" name="AutoShape 20"/>
          <p:cNvCxnSpPr>
            <a:cxnSpLocks noChangeShapeType="1"/>
            <a:stCxn id="534538" idx="4"/>
            <a:endCxn id="534534" idx="1"/>
          </p:cNvCxnSpPr>
          <p:nvPr/>
        </p:nvCxnSpPr>
        <p:spPr bwMode="auto">
          <a:xfrm>
            <a:off x="7175500" y="4735513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4549" name="AutoShape 21"/>
          <p:cNvCxnSpPr>
            <a:cxnSpLocks noChangeShapeType="1"/>
            <a:stCxn id="534533" idx="3"/>
            <a:endCxn id="534539" idx="7"/>
          </p:cNvCxnSpPr>
          <p:nvPr/>
        </p:nvCxnSpPr>
        <p:spPr bwMode="auto">
          <a:xfrm flipH="1">
            <a:off x="4546600" y="3171825"/>
            <a:ext cx="3465513" cy="163353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4550" name="AutoShape 22"/>
          <p:cNvCxnSpPr>
            <a:cxnSpLocks noChangeShapeType="1"/>
            <a:stCxn id="534536" idx="4"/>
            <a:endCxn id="534537" idx="7"/>
          </p:cNvCxnSpPr>
          <p:nvPr/>
        </p:nvCxnSpPr>
        <p:spPr bwMode="auto">
          <a:xfrm flipH="1">
            <a:off x="2395538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4551" name="AutoShape 23"/>
          <p:cNvCxnSpPr>
            <a:cxnSpLocks noChangeShapeType="1"/>
            <a:stCxn id="534537" idx="6"/>
            <a:endCxn id="534539" idx="2"/>
          </p:cNvCxnSpPr>
          <p:nvPr/>
        </p:nvCxnSpPr>
        <p:spPr bwMode="auto">
          <a:xfrm flipV="1">
            <a:off x="2447925" y="4919663"/>
            <a:ext cx="1833563" cy="1250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4552" name="AutoShape 24"/>
          <p:cNvCxnSpPr>
            <a:cxnSpLocks noChangeShapeType="1"/>
            <a:stCxn id="534535" idx="6"/>
            <a:endCxn id="534533" idx="1"/>
          </p:cNvCxnSpPr>
          <p:nvPr/>
        </p:nvCxnSpPr>
        <p:spPr bwMode="auto">
          <a:xfrm flipV="1">
            <a:off x="2386013" y="2943225"/>
            <a:ext cx="5626100" cy="1143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4553" name="AutoShape 25"/>
          <p:cNvCxnSpPr>
            <a:cxnSpLocks noChangeShapeType="1"/>
            <a:stCxn id="534537" idx="6"/>
            <a:endCxn id="534534" idx="3"/>
          </p:cNvCxnSpPr>
          <p:nvPr/>
        </p:nvCxnSpPr>
        <p:spPr bwMode="auto">
          <a:xfrm>
            <a:off x="2447925" y="6170613"/>
            <a:ext cx="5875338" cy="1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4554" name="AutoShape 26"/>
          <p:cNvCxnSpPr>
            <a:cxnSpLocks noChangeShapeType="1"/>
            <a:stCxn id="534533" idx="5"/>
            <a:endCxn id="534534" idx="0"/>
          </p:cNvCxnSpPr>
          <p:nvPr/>
        </p:nvCxnSpPr>
        <p:spPr bwMode="auto">
          <a:xfrm>
            <a:off x="8224838" y="3171825"/>
            <a:ext cx="204787" cy="272732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34555" name="Text Box 27"/>
          <p:cNvSpPr txBox="1">
            <a:spLocks noChangeArrowheads="1"/>
          </p:cNvSpPr>
          <p:nvPr/>
        </p:nvSpPr>
        <p:spPr bwMode="auto">
          <a:xfrm>
            <a:off x="4859338" y="2906713"/>
            <a:ext cx="4016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24</a:t>
            </a:r>
          </a:p>
        </p:txBody>
      </p:sp>
      <p:sp>
        <p:nvSpPr>
          <p:cNvPr id="534556" name="Text Box 28"/>
          <p:cNvSpPr txBox="1">
            <a:spLocks noChangeArrowheads="1"/>
          </p:cNvSpPr>
          <p:nvPr/>
        </p:nvSpPr>
        <p:spPr bwMode="auto">
          <a:xfrm>
            <a:off x="4794250" y="3606800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18</a:t>
            </a:r>
          </a:p>
        </p:txBody>
      </p:sp>
      <p:sp>
        <p:nvSpPr>
          <p:cNvPr id="534557" name="Text Box 29"/>
          <p:cNvSpPr txBox="1">
            <a:spLocks noChangeArrowheads="1"/>
          </p:cNvSpPr>
          <p:nvPr/>
        </p:nvSpPr>
        <p:spPr bwMode="auto">
          <a:xfrm>
            <a:off x="5991225" y="3952875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</a:t>
            </a:r>
          </a:p>
        </p:txBody>
      </p:sp>
      <p:sp>
        <p:nvSpPr>
          <p:cNvPr id="534558" name="Text Box 30"/>
          <p:cNvSpPr txBox="1">
            <a:spLocks noChangeArrowheads="1"/>
          </p:cNvSpPr>
          <p:nvPr/>
        </p:nvSpPr>
        <p:spPr bwMode="auto">
          <a:xfrm>
            <a:off x="1208088" y="3135313"/>
            <a:ext cx="3254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9</a:t>
            </a:r>
          </a:p>
        </p:txBody>
      </p:sp>
      <p:sp>
        <p:nvSpPr>
          <p:cNvPr id="534559" name="Text Box 31"/>
          <p:cNvSpPr txBox="1">
            <a:spLocks noChangeArrowheads="1"/>
          </p:cNvSpPr>
          <p:nvPr/>
        </p:nvSpPr>
        <p:spPr bwMode="auto">
          <a:xfrm>
            <a:off x="1763713" y="3792538"/>
            <a:ext cx="3254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14</a:t>
            </a:r>
          </a:p>
        </p:txBody>
      </p:sp>
      <p:sp>
        <p:nvSpPr>
          <p:cNvPr id="534560" name="Text Box 32"/>
          <p:cNvSpPr txBox="1">
            <a:spLocks noChangeArrowheads="1"/>
          </p:cNvSpPr>
          <p:nvPr/>
        </p:nvSpPr>
        <p:spPr bwMode="auto">
          <a:xfrm>
            <a:off x="1293813" y="4806950"/>
            <a:ext cx="325437" cy="306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15</a:t>
            </a:r>
          </a:p>
        </p:txBody>
      </p:sp>
      <p:sp>
        <p:nvSpPr>
          <p:cNvPr id="534561" name="Text Box 33"/>
          <p:cNvSpPr txBox="1">
            <a:spLocks noChangeArrowheads="1"/>
          </p:cNvSpPr>
          <p:nvPr/>
        </p:nvSpPr>
        <p:spPr bwMode="auto">
          <a:xfrm>
            <a:off x="2579688" y="4984750"/>
            <a:ext cx="325437" cy="306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5</a:t>
            </a:r>
          </a:p>
        </p:txBody>
      </p:sp>
      <p:sp>
        <p:nvSpPr>
          <p:cNvPr id="534562" name="Text Box 34"/>
          <p:cNvSpPr txBox="1">
            <a:spLocks noChangeArrowheads="1"/>
          </p:cNvSpPr>
          <p:nvPr/>
        </p:nvSpPr>
        <p:spPr bwMode="auto">
          <a:xfrm>
            <a:off x="3517900" y="4494213"/>
            <a:ext cx="417513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30</a:t>
            </a:r>
          </a:p>
        </p:txBody>
      </p:sp>
      <p:sp>
        <p:nvSpPr>
          <p:cNvPr id="534563" name="Text Box 35"/>
          <p:cNvSpPr txBox="1">
            <a:spLocks noChangeArrowheads="1"/>
          </p:cNvSpPr>
          <p:nvPr/>
        </p:nvSpPr>
        <p:spPr bwMode="auto">
          <a:xfrm>
            <a:off x="3162300" y="5445125"/>
            <a:ext cx="4016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20</a:t>
            </a:r>
          </a:p>
        </p:txBody>
      </p:sp>
      <p:sp>
        <p:nvSpPr>
          <p:cNvPr id="534564" name="Text Box 36"/>
          <p:cNvSpPr txBox="1">
            <a:spLocks noChangeArrowheads="1"/>
          </p:cNvSpPr>
          <p:nvPr/>
        </p:nvSpPr>
        <p:spPr bwMode="auto">
          <a:xfrm>
            <a:off x="4614863" y="6115050"/>
            <a:ext cx="398462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44</a:t>
            </a:r>
          </a:p>
        </p:txBody>
      </p:sp>
      <p:sp>
        <p:nvSpPr>
          <p:cNvPr id="534565" name="Text Box 37"/>
          <p:cNvSpPr txBox="1">
            <a:spLocks noChangeArrowheads="1"/>
          </p:cNvSpPr>
          <p:nvPr/>
        </p:nvSpPr>
        <p:spPr bwMode="auto">
          <a:xfrm>
            <a:off x="6038850" y="5416550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16</a:t>
            </a:r>
          </a:p>
        </p:txBody>
      </p:sp>
      <p:sp>
        <p:nvSpPr>
          <p:cNvPr id="534566" name="Text Box 38"/>
          <p:cNvSpPr txBox="1">
            <a:spLocks noChangeArrowheads="1"/>
          </p:cNvSpPr>
          <p:nvPr/>
        </p:nvSpPr>
        <p:spPr bwMode="auto">
          <a:xfrm>
            <a:off x="5943600" y="4625975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11</a:t>
            </a:r>
          </a:p>
        </p:txBody>
      </p:sp>
      <p:sp>
        <p:nvSpPr>
          <p:cNvPr id="534567" name="Text Box 39"/>
          <p:cNvSpPr txBox="1">
            <a:spLocks noChangeArrowheads="1"/>
          </p:cNvSpPr>
          <p:nvPr/>
        </p:nvSpPr>
        <p:spPr bwMode="auto">
          <a:xfrm>
            <a:off x="7440613" y="3921125"/>
            <a:ext cx="325437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6</a:t>
            </a:r>
          </a:p>
        </p:txBody>
      </p:sp>
      <p:sp>
        <p:nvSpPr>
          <p:cNvPr id="534568" name="Text Box 40"/>
          <p:cNvSpPr txBox="1">
            <a:spLocks noChangeArrowheads="1"/>
          </p:cNvSpPr>
          <p:nvPr/>
        </p:nvSpPr>
        <p:spPr bwMode="auto">
          <a:xfrm>
            <a:off x="8175625" y="4478338"/>
            <a:ext cx="325438" cy="306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19</a:t>
            </a:r>
          </a:p>
        </p:txBody>
      </p:sp>
      <p:sp>
        <p:nvSpPr>
          <p:cNvPr id="534569" name="Text Box 41"/>
          <p:cNvSpPr txBox="1">
            <a:spLocks noChangeArrowheads="1"/>
          </p:cNvSpPr>
          <p:nvPr/>
        </p:nvSpPr>
        <p:spPr bwMode="auto">
          <a:xfrm>
            <a:off x="7535863" y="5207000"/>
            <a:ext cx="325437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6</a:t>
            </a:r>
          </a:p>
        </p:txBody>
      </p:sp>
      <p:sp>
        <p:nvSpPr>
          <p:cNvPr id="534570" name="Freeform 42"/>
          <p:cNvSpPr>
            <a:spLocks/>
          </p:cNvSpPr>
          <p:nvPr/>
        </p:nvSpPr>
        <p:spPr bwMode="auto">
          <a:xfrm>
            <a:off x="100013" y="3068638"/>
            <a:ext cx="1027112" cy="914400"/>
          </a:xfrm>
          <a:custGeom>
            <a:avLst/>
            <a:gdLst>
              <a:gd name="T0" fmla="*/ 142 w 647"/>
              <a:gd name="T1" fmla="*/ 489 h 576"/>
              <a:gd name="T2" fmla="*/ 71 w 647"/>
              <a:gd name="T3" fmla="*/ 465 h 576"/>
              <a:gd name="T4" fmla="*/ 47 w 647"/>
              <a:gd name="T5" fmla="*/ 457 h 576"/>
              <a:gd name="T6" fmla="*/ 0 w 647"/>
              <a:gd name="T7" fmla="*/ 386 h 576"/>
              <a:gd name="T8" fmla="*/ 8 w 647"/>
              <a:gd name="T9" fmla="*/ 205 h 576"/>
              <a:gd name="T10" fmla="*/ 55 w 647"/>
              <a:gd name="T11" fmla="*/ 134 h 576"/>
              <a:gd name="T12" fmla="*/ 118 w 647"/>
              <a:gd name="T13" fmla="*/ 39 h 576"/>
              <a:gd name="T14" fmla="*/ 150 w 647"/>
              <a:gd name="T15" fmla="*/ 31 h 576"/>
              <a:gd name="T16" fmla="*/ 316 w 647"/>
              <a:gd name="T17" fmla="*/ 8 h 576"/>
              <a:gd name="T18" fmla="*/ 505 w 647"/>
              <a:gd name="T19" fmla="*/ 15 h 576"/>
              <a:gd name="T20" fmla="*/ 576 w 647"/>
              <a:gd name="T21" fmla="*/ 94 h 576"/>
              <a:gd name="T22" fmla="*/ 623 w 647"/>
              <a:gd name="T23" fmla="*/ 165 h 576"/>
              <a:gd name="T24" fmla="*/ 639 w 647"/>
              <a:gd name="T25" fmla="*/ 213 h 576"/>
              <a:gd name="T26" fmla="*/ 647 w 647"/>
              <a:gd name="T27" fmla="*/ 315 h 576"/>
              <a:gd name="T28" fmla="*/ 639 w 647"/>
              <a:gd name="T29" fmla="*/ 449 h 576"/>
              <a:gd name="T30" fmla="*/ 466 w 647"/>
              <a:gd name="T31" fmla="*/ 576 h 576"/>
              <a:gd name="T32" fmla="*/ 292 w 647"/>
              <a:gd name="T33" fmla="*/ 568 h 576"/>
              <a:gd name="T34" fmla="*/ 268 w 647"/>
              <a:gd name="T35" fmla="*/ 552 h 576"/>
              <a:gd name="T36" fmla="*/ 166 w 647"/>
              <a:gd name="T37" fmla="*/ 513 h 576"/>
              <a:gd name="T38" fmla="*/ 142 w 647"/>
              <a:gd name="T39" fmla="*/ 489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47" h="576">
                <a:moveTo>
                  <a:pt x="142" y="489"/>
                </a:moveTo>
                <a:cubicBezTo>
                  <a:pt x="87" y="470"/>
                  <a:pt x="111" y="478"/>
                  <a:pt x="71" y="465"/>
                </a:cubicBezTo>
                <a:cubicBezTo>
                  <a:pt x="63" y="462"/>
                  <a:pt x="47" y="457"/>
                  <a:pt x="47" y="457"/>
                </a:cubicBezTo>
                <a:cubicBezTo>
                  <a:pt x="24" y="434"/>
                  <a:pt x="10" y="417"/>
                  <a:pt x="0" y="386"/>
                </a:cubicBezTo>
                <a:cubicBezTo>
                  <a:pt x="3" y="326"/>
                  <a:pt x="3" y="265"/>
                  <a:pt x="8" y="205"/>
                </a:cubicBezTo>
                <a:cubicBezTo>
                  <a:pt x="10" y="174"/>
                  <a:pt x="38" y="156"/>
                  <a:pt x="55" y="134"/>
                </a:cubicBezTo>
                <a:cubicBezTo>
                  <a:pt x="78" y="104"/>
                  <a:pt x="98" y="71"/>
                  <a:pt x="118" y="39"/>
                </a:cubicBezTo>
                <a:cubicBezTo>
                  <a:pt x="124" y="30"/>
                  <a:pt x="139" y="34"/>
                  <a:pt x="150" y="31"/>
                </a:cubicBezTo>
                <a:cubicBezTo>
                  <a:pt x="247" y="1"/>
                  <a:pt x="150" y="18"/>
                  <a:pt x="316" y="8"/>
                </a:cubicBezTo>
                <a:cubicBezTo>
                  <a:pt x="379" y="10"/>
                  <a:pt x="444" y="0"/>
                  <a:pt x="505" y="15"/>
                </a:cubicBezTo>
                <a:cubicBezTo>
                  <a:pt x="533" y="22"/>
                  <a:pt x="530" y="81"/>
                  <a:pt x="576" y="94"/>
                </a:cubicBezTo>
                <a:cubicBezTo>
                  <a:pt x="592" y="118"/>
                  <a:pt x="614" y="138"/>
                  <a:pt x="623" y="165"/>
                </a:cubicBezTo>
                <a:cubicBezTo>
                  <a:pt x="628" y="181"/>
                  <a:pt x="639" y="213"/>
                  <a:pt x="639" y="213"/>
                </a:cubicBezTo>
                <a:cubicBezTo>
                  <a:pt x="642" y="247"/>
                  <a:pt x="647" y="281"/>
                  <a:pt x="647" y="315"/>
                </a:cubicBezTo>
                <a:cubicBezTo>
                  <a:pt x="647" y="360"/>
                  <a:pt x="644" y="404"/>
                  <a:pt x="639" y="449"/>
                </a:cubicBezTo>
                <a:cubicBezTo>
                  <a:pt x="633" y="508"/>
                  <a:pt x="516" y="558"/>
                  <a:pt x="466" y="576"/>
                </a:cubicBezTo>
                <a:cubicBezTo>
                  <a:pt x="408" y="573"/>
                  <a:pt x="350" y="575"/>
                  <a:pt x="292" y="568"/>
                </a:cubicBezTo>
                <a:cubicBezTo>
                  <a:pt x="282" y="567"/>
                  <a:pt x="277" y="556"/>
                  <a:pt x="268" y="552"/>
                </a:cubicBezTo>
                <a:cubicBezTo>
                  <a:pt x="239" y="539"/>
                  <a:pt x="197" y="520"/>
                  <a:pt x="166" y="513"/>
                </a:cubicBezTo>
                <a:cubicBezTo>
                  <a:pt x="149" y="487"/>
                  <a:pt x="160" y="489"/>
                  <a:pt x="142" y="489"/>
                </a:cubicBezTo>
                <a:close/>
              </a:path>
            </a:pathLst>
          </a:custGeom>
          <a:solidFill>
            <a:srgbClr val="0033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34571" name="Text Box 43"/>
          <p:cNvSpPr txBox="1">
            <a:spLocks noChangeArrowheads="1"/>
          </p:cNvSpPr>
          <p:nvPr/>
        </p:nvSpPr>
        <p:spPr bwMode="auto">
          <a:xfrm>
            <a:off x="2305050" y="63357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>
                <a:solidFill>
                  <a:srgbClr val="006600"/>
                </a:solidFill>
              </a:rPr>
              <a:t> </a:t>
            </a:r>
            <a:r>
              <a:rPr lang="en-US" altLang="en-US" sz="1600" b="1">
                <a:solidFill>
                  <a:srgbClr val="006600"/>
                </a:solidFill>
                <a:sym typeface="Symbol" panose="05050102010706020507" pitchFamily="18" charset="2"/>
              </a:rPr>
              <a:t>15</a:t>
            </a:r>
            <a:endParaRPr lang="en-US" altLang="en-US" sz="1600" b="1">
              <a:solidFill>
                <a:srgbClr val="006600"/>
              </a:solidFill>
            </a:endParaRPr>
          </a:p>
        </p:txBody>
      </p:sp>
      <p:sp>
        <p:nvSpPr>
          <p:cNvPr id="534572" name="Text Box 44"/>
          <p:cNvSpPr txBox="1">
            <a:spLocks noChangeArrowheads="1"/>
          </p:cNvSpPr>
          <p:nvPr/>
        </p:nvSpPr>
        <p:spPr bwMode="auto">
          <a:xfrm>
            <a:off x="2160588" y="2514600"/>
            <a:ext cx="538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9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34573" name="Text Box 45"/>
          <p:cNvSpPr txBox="1">
            <a:spLocks noChangeArrowheads="1"/>
          </p:cNvSpPr>
          <p:nvPr/>
        </p:nvSpPr>
        <p:spPr bwMode="auto">
          <a:xfrm>
            <a:off x="7815263" y="2366963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6600"/>
                </a:solidFill>
              </a:rPr>
              <a:t> </a:t>
            </a:r>
            <a:r>
              <a:rPr lang="en-US" altLang="en-US" b="1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534574" name="Text Box 46"/>
          <p:cNvSpPr txBox="1">
            <a:spLocks noChangeArrowheads="1"/>
          </p:cNvSpPr>
          <p:nvPr/>
        </p:nvSpPr>
        <p:spPr bwMode="auto">
          <a:xfrm>
            <a:off x="8129588" y="6253163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6600"/>
                </a:solidFill>
              </a:rPr>
              <a:t> </a:t>
            </a:r>
            <a:r>
              <a:rPr lang="en-US" altLang="en-US" b="1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534575" name="Text Box 47"/>
          <p:cNvSpPr txBox="1">
            <a:spLocks noChangeArrowheads="1"/>
          </p:cNvSpPr>
          <p:nvPr/>
        </p:nvSpPr>
        <p:spPr bwMode="auto">
          <a:xfrm>
            <a:off x="4122738" y="4440238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6600"/>
                </a:solidFill>
              </a:rPr>
              <a:t> </a:t>
            </a:r>
            <a:r>
              <a:rPr lang="en-US" altLang="en-US" b="1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534576" name="Text Box 48"/>
          <p:cNvSpPr txBox="1">
            <a:spLocks noChangeArrowheads="1"/>
          </p:cNvSpPr>
          <p:nvPr/>
        </p:nvSpPr>
        <p:spPr bwMode="auto">
          <a:xfrm>
            <a:off x="3025775" y="3741738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14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34577" name="Text Box 49"/>
          <p:cNvSpPr txBox="1">
            <a:spLocks noChangeArrowheads="1"/>
          </p:cNvSpPr>
          <p:nvPr/>
        </p:nvSpPr>
        <p:spPr bwMode="auto">
          <a:xfrm>
            <a:off x="6731000" y="4132263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6600"/>
                </a:solidFill>
              </a:rPr>
              <a:t> </a:t>
            </a:r>
            <a:r>
              <a:rPr lang="en-US" altLang="en-US" b="1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534578" name="Text Box 50"/>
          <p:cNvSpPr txBox="1">
            <a:spLocks noChangeArrowheads="1"/>
          </p:cNvSpPr>
          <p:nvPr/>
        </p:nvSpPr>
        <p:spPr bwMode="auto">
          <a:xfrm>
            <a:off x="169863" y="3105150"/>
            <a:ext cx="538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>
                <a:solidFill>
                  <a:srgbClr val="006600"/>
                </a:solidFill>
              </a:rPr>
              <a:t> </a:t>
            </a:r>
            <a:r>
              <a:rPr lang="en-US" altLang="en-US" sz="1600" b="1">
                <a:solidFill>
                  <a:srgbClr val="006600"/>
                </a:solidFill>
                <a:sym typeface="Symbol" panose="05050102010706020507" pitchFamily="18" charset="2"/>
              </a:rPr>
              <a:t>0</a:t>
            </a:r>
            <a:endParaRPr lang="en-US" altLang="en-US" sz="1600" b="1">
              <a:solidFill>
                <a:srgbClr val="006600"/>
              </a:solidFill>
            </a:endParaRPr>
          </a:p>
        </p:txBody>
      </p:sp>
      <p:sp>
        <p:nvSpPr>
          <p:cNvPr id="534579" name="Text Box 51"/>
          <p:cNvSpPr txBox="1">
            <a:spLocks noChangeArrowheads="1"/>
          </p:cNvSpPr>
          <p:nvPr/>
        </p:nvSpPr>
        <p:spPr bwMode="auto">
          <a:xfrm>
            <a:off x="84138" y="6319838"/>
            <a:ext cx="1552575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distance label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34580" name="AutoShape 52"/>
          <p:cNvSpPr>
            <a:spLocks noChangeArrowheads="1"/>
          </p:cNvSpPr>
          <p:nvPr/>
        </p:nvSpPr>
        <p:spPr bwMode="auto">
          <a:xfrm>
            <a:off x="1703388" y="6426200"/>
            <a:ext cx="276225" cy="1381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6600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534582" name="Text Box 54"/>
          <p:cNvSpPr txBox="1">
            <a:spLocks noChangeArrowheads="1"/>
          </p:cNvSpPr>
          <p:nvPr/>
        </p:nvSpPr>
        <p:spPr bwMode="auto">
          <a:xfrm>
            <a:off x="2856643" y="1720850"/>
            <a:ext cx="3368675" cy="7937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46038" rIns="182880" bIns="46038">
            <a:spAutoFit/>
          </a:bodyPr>
          <a:lstStyle/>
          <a:p>
            <a:pPr>
              <a:spcBef>
                <a:spcPct val="20000"/>
              </a:spcBef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lang="en-US" altLang="en-US"/>
              <a:t>S = { s }</a:t>
            </a:r>
          </a:p>
          <a:p>
            <a:pPr>
              <a:spcBef>
                <a:spcPct val="20000"/>
              </a:spcBef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lang="en-US" altLang="en-US"/>
              <a:t>PQ = { 2, 3, 4, 5, 6, 7, t }</a:t>
            </a:r>
          </a:p>
        </p:txBody>
      </p:sp>
      <p:sp>
        <p:nvSpPr>
          <p:cNvPr id="534583" name="AutoShape 55"/>
          <p:cNvSpPr>
            <a:spLocks noChangeArrowheads="1"/>
          </p:cNvSpPr>
          <p:nvPr/>
        </p:nvSpPr>
        <p:spPr bwMode="auto">
          <a:xfrm rot="-3296093">
            <a:off x="1827213" y="2303463"/>
            <a:ext cx="174625" cy="314325"/>
          </a:xfrm>
          <a:prstGeom prst="downArrow">
            <a:avLst>
              <a:gd name="adj1" fmla="val 50000"/>
              <a:gd name="adj2" fmla="val 45000"/>
            </a:avLst>
          </a:prstGeom>
          <a:solidFill>
            <a:srgbClr val="006600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534584" name="Text Box 56"/>
          <p:cNvSpPr txBox="1">
            <a:spLocks noChangeArrowheads="1"/>
          </p:cNvSpPr>
          <p:nvPr/>
        </p:nvSpPr>
        <p:spPr bwMode="auto">
          <a:xfrm>
            <a:off x="1225550" y="1979613"/>
            <a:ext cx="165258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decrease key</a:t>
            </a:r>
          </a:p>
        </p:txBody>
      </p:sp>
      <p:sp>
        <p:nvSpPr>
          <p:cNvPr id="534586" name="Text Box 58"/>
          <p:cNvSpPr txBox="1">
            <a:spLocks noChangeArrowheads="1"/>
          </p:cNvSpPr>
          <p:nvPr/>
        </p:nvSpPr>
        <p:spPr bwMode="auto">
          <a:xfrm>
            <a:off x="1901825" y="2501900"/>
            <a:ext cx="53816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6600"/>
                </a:solidFill>
              </a:rPr>
              <a:t> </a:t>
            </a:r>
            <a:r>
              <a:rPr lang="en-US" altLang="en-US" b="1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534590" name="Text Box 62"/>
          <p:cNvSpPr txBox="1">
            <a:spLocks noChangeArrowheads="1"/>
          </p:cNvSpPr>
          <p:nvPr/>
        </p:nvSpPr>
        <p:spPr bwMode="auto">
          <a:xfrm>
            <a:off x="2132013" y="2555875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34591" name="Text Box 63"/>
          <p:cNvSpPr txBox="1">
            <a:spLocks noChangeArrowheads="1"/>
          </p:cNvSpPr>
          <p:nvPr/>
        </p:nvSpPr>
        <p:spPr bwMode="auto">
          <a:xfrm>
            <a:off x="2000250" y="6335713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6600"/>
                </a:solidFill>
              </a:rPr>
              <a:t> </a:t>
            </a:r>
            <a:r>
              <a:rPr lang="en-US" altLang="en-US" b="1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534592" name="Text Box 64"/>
          <p:cNvSpPr txBox="1">
            <a:spLocks noChangeArrowheads="1"/>
          </p:cNvSpPr>
          <p:nvPr/>
        </p:nvSpPr>
        <p:spPr bwMode="auto">
          <a:xfrm>
            <a:off x="2720975" y="3741738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6600"/>
                </a:solidFill>
              </a:rPr>
              <a:t> </a:t>
            </a:r>
            <a:r>
              <a:rPr lang="en-US" altLang="en-US" b="1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534593" name="Text Box 65"/>
          <p:cNvSpPr txBox="1">
            <a:spLocks noChangeArrowheads="1"/>
          </p:cNvSpPr>
          <p:nvPr/>
        </p:nvSpPr>
        <p:spPr bwMode="auto">
          <a:xfrm>
            <a:off x="2949575" y="3786188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34594" name="Text Box 66"/>
          <p:cNvSpPr txBox="1">
            <a:spLocks noChangeArrowheads="1"/>
          </p:cNvSpPr>
          <p:nvPr/>
        </p:nvSpPr>
        <p:spPr bwMode="auto">
          <a:xfrm>
            <a:off x="2212975" y="6405563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401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591E7-B1E8-4E56-8F21-B5EF1993DEB8}" type="slidenum">
              <a:rPr lang="en-US" altLang="en-US"/>
              <a:pPr/>
              <a:t>67</a:t>
            </a:fld>
            <a:endParaRPr lang="en-US" altLang="en-US" sz="1400"/>
          </a:p>
        </p:txBody>
      </p:sp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Dijkstra's Shortest Path Algorithm</a:t>
            </a:r>
          </a:p>
        </p:txBody>
      </p:sp>
      <p:sp>
        <p:nvSpPr>
          <p:cNvPr id="537603" name="Oval 3"/>
          <p:cNvSpPr>
            <a:spLocks noChangeArrowheads="1"/>
          </p:cNvSpPr>
          <p:nvPr/>
        </p:nvSpPr>
        <p:spPr bwMode="auto">
          <a:xfrm>
            <a:off x="300038" y="3400425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s</a:t>
            </a:r>
          </a:p>
        </p:txBody>
      </p:sp>
      <p:sp>
        <p:nvSpPr>
          <p:cNvPr id="537604" name="Oval 4"/>
          <p:cNvSpPr>
            <a:spLocks noChangeArrowheads="1"/>
          </p:cNvSpPr>
          <p:nvPr/>
        </p:nvSpPr>
        <p:spPr bwMode="auto">
          <a:xfrm>
            <a:off x="7967663" y="2906713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3</a:t>
            </a:r>
          </a:p>
        </p:txBody>
      </p:sp>
      <p:sp>
        <p:nvSpPr>
          <p:cNvPr id="537605" name="Oval 5"/>
          <p:cNvSpPr>
            <a:spLocks noChangeArrowheads="1"/>
          </p:cNvSpPr>
          <p:nvPr/>
        </p:nvSpPr>
        <p:spPr bwMode="auto">
          <a:xfrm>
            <a:off x="8278813" y="5907088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t</a:t>
            </a:r>
          </a:p>
        </p:txBody>
      </p:sp>
      <p:sp>
        <p:nvSpPr>
          <p:cNvPr id="537606" name="Oval 6"/>
          <p:cNvSpPr>
            <a:spLocks noChangeArrowheads="1"/>
          </p:cNvSpPr>
          <p:nvPr/>
        </p:nvSpPr>
        <p:spPr bwMode="auto">
          <a:xfrm>
            <a:off x="2076450" y="2906713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2</a:t>
            </a:r>
          </a:p>
        </p:txBody>
      </p:sp>
      <p:sp>
        <p:nvSpPr>
          <p:cNvPr id="537607" name="Oval 7"/>
          <p:cNvSpPr>
            <a:spLocks noChangeArrowheads="1"/>
          </p:cNvSpPr>
          <p:nvPr/>
        </p:nvSpPr>
        <p:spPr bwMode="auto">
          <a:xfrm>
            <a:off x="2882900" y="407670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6</a:t>
            </a:r>
          </a:p>
        </p:txBody>
      </p:sp>
      <p:sp>
        <p:nvSpPr>
          <p:cNvPr id="537608" name="Oval 8"/>
          <p:cNvSpPr>
            <a:spLocks noChangeArrowheads="1"/>
          </p:cNvSpPr>
          <p:nvPr/>
        </p:nvSpPr>
        <p:spPr bwMode="auto">
          <a:xfrm>
            <a:off x="2138363" y="601980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7</a:t>
            </a:r>
          </a:p>
        </p:txBody>
      </p:sp>
      <p:sp>
        <p:nvSpPr>
          <p:cNvPr id="537609" name="Oval 9"/>
          <p:cNvSpPr>
            <a:spLocks noChangeArrowheads="1"/>
          </p:cNvSpPr>
          <p:nvPr/>
        </p:nvSpPr>
        <p:spPr bwMode="auto">
          <a:xfrm>
            <a:off x="7024688" y="442595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4</a:t>
            </a:r>
          </a:p>
        </p:txBody>
      </p:sp>
      <p:sp>
        <p:nvSpPr>
          <p:cNvPr id="537610" name="Oval 10"/>
          <p:cNvSpPr>
            <a:spLocks noChangeArrowheads="1"/>
          </p:cNvSpPr>
          <p:nvPr/>
        </p:nvSpPr>
        <p:spPr bwMode="auto">
          <a:xfrm>
            <a:off x="4289425" y="476885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5</a:t>
            </a:r>
          </a:p>
        </p:txBody>
      </p:sp>
      <p:cxnSp>
        <p:nvCxnSpPr>
          <p:cNvPr id="537611" name="AutoShape 11"/>
          <p:cNvCxnSpPr>
            <a:cxnSpLocks noChangeShapeType="1"/>
            <a:stCxn id="537603" idx="7"/>
            <a:endCxn id="537606" idx="2"/>
          </p:cNvCxnSpPr>
          <p:nvPr/>
        </p:nvCxnSpPr>
        <p:spPr bwMode="auto">
          <a:xfrm flipV="1">
            <a:off x="557213" y="3057525"/>
            <a:ext cx="1511300" cy="379413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7612" name="AutoShape 12"/>
          <p:cNvCxnSpPr>
            <a:cxnSpLocks noChangeShapeType="1"/>
            <a:stCxn id="537603" idx="6"/>
            <a:endCxn id="537607" idx="1"/>
          </p:cNvCxnSpPr>
          <p:nvPr/>
        </p:nvCxnSpPr>
        <p:spPr bwMode="auto">
          <a:xfrm>
            <a:off x="609600" y="3551238"/>
            <a:ext cx="2317750" cy="56197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7613" name="AutoShape 13"/>
          <p:cNvCxnSpPr>
            <a:cxnSpLocks noChangeShapeType="1"/>
            <a:stCxn id="537603" idx="5"/>
            <a:endCxn id="537608" idx="0"/>
          </p:cNvCxnSpPr>
          <p:nvPr/>
        </p:nvCxnSpPr>
        <p:spPr bwMode="auto">
          <a:xfrm>
            <a:off x="557213" y="3665538"/>
            <a:ext cx="1731962" cy="234632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7614" name="AutoShape 14"/>
          <p:cNvCxnSpPr>
            <a:cxnSpLocks noChangeShapeType="1"/>
            <a:stCxn id="537607" idx="7"/>
            <a:endCxn id="537604" idx="2"/>
          </p:cNvCxnSpPr>
          <p:nvPr/>
        </p:nvCxnSpPr>
        <p:spPr bwMode="auto">
          <a:xfrm flipV="1">
            <a:off x="3140075" y="3057525"/>
            <a:ext cx="4819650" cy="10556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7615" name="AutoShape 15"/>
          <p:cNvCxnSpPr>
            <a:cxnSpLocks noChangeShapeType="1"/>
            <a:stCxn id="537609" idx="7"/>
            <a:endCxn id="537604" idx="4"/>
          </p:cNvCxnSpPr>
          <p:nvPr/>
        </p:nvCxnSpPr>
        <p:spPr bwMode="auto">
          <a:xfrm flipV="1">
            <a:off x="7281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7616" name="AutoShape 16"/>
          <p:cNvCxnSpPr>
            <a:cxnSpLocks noChangeShapeType="1"/>
            <a:stCxn id="537607" idx="5"/>
            <a:endCxn id="537610" idx="1"/>
          </p:cNvCxnSpPr>
          <p:nvPr/>
        </p:nvCxnSpPr>
        <p:spPr bwMode="auto">
          <a:xfrm>
            <a:off x="3140075" y="4341813"/>
            <a:ext cx="1193800" cy="463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7617" name="AutoShape 17"/>
          <p:cNvCxnSpPr>
            <a:cxnSpLocks noChangeShapeType="1"/>
            <a:stCxn id="537610" idx="5"/>
            <a:endCxn id="537605" idx="2"/>
          </p:cNvCxnSpPr>
          <p:nvPr/>
        </p:nvCxnSpPr>
        <p:spPr bwMode="auto">
          <a:xfrm>
            <a:off x="4546600" y="5033963"/>
            <a:ext cx="3724275" cy="102393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7618" name="AutoShape 18"/>
          <p:cNvCxnSpPr>
            <a:cxnSpLocks noChangeShapeType="1"/>
            <a:stCxn id="537610" idx="6"/>
            <a:endCxn id="537609" idx="2"/>
          </p:cNvCxnSpPr>
          <p:nvPr/>
        </p:nvCxnSpPr>
        <p:spPr bwMode="auto">
          <a:xfrm flipV="1">
            <a:off x="4598988" y="4576763"/>
            <a:ext cx="2417762" cy="3429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7619" name="AutoShape 19"/>
          <p:cNvCxnSpPr>
            <a:cxnSpLocks noChangeShapeType="1"/>
            <a:stCxn id="537609" idx="4"/>
            <a:endCxn id="537605" idx="1"/>
          </p:cNvCxnSpPr>
          <p:nvPr/>
        </p:nvCxnSpPr>
        <p:spPr bwMode="auto">
          <a:xfrm>
            <a:off x="7175500" y="4735513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7620" name="AutoShape 20"/>
          <p:cNvCxnSpPr>
            <a:cxnSpLocks noChangeShapeType="1"/>
            <a:stCxn id="537604" idx="3"/>
            <a:endCxn id="537610" idx="7"/>
          </p:cNvCxnSpPr>
          <p:nvPr/>
        </p:nvCxnSpPr>
        <p:spPr bwMode="auto">
          <a:xfrm flipH="1">
            <a:off x="4546600" y="3171825"/>
            <a:ext cx="3465513" cy="163353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7621" name="AutoShape 21"/>
          <p:cNvCxnSpPr>
            <a:cxnSpLocks noChangeShapeType="1"/>
            <a:stCxn id="537607" idx="4"/>
            <a:endCxn id="537608" idx="7"/>
          </p:cNvCxnSpPr>
          <p:nvPr/>
        </p:nvCxnSpPr>
        <p:spPr bwMode="auto">
          <a:xfrm flipH="1">
            <a:off x="2395538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7622" name="AutoShape 22"/>
          <p:cNvCxnSpPr>
            <a:cxnSpLocks noChangeShapeType="1"/>
            <a:stCxn id="537608" idx="6"/>
            <a:endCxn id="537610" idx="2"/>
          </p:cNvCxnSpPr>
          <p:nvPr/>
        </p:nvCxnSpPr>
        <p:spPr bwMode="auto">
          <a:xfrm flipV="1">
            <a:off x="2447925" y="4919663"/>
            <a:ext cx="1833563" cy="1250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7623" name="AutoShape 23"/>
          <p:cNvCxnSpPr>
            <a:cxnSpLocks noChangeShapeType="1"/>
            <a:stCxn id="537606" idx="6"/>
            <a:endCxn id="537604" idx="1"/>
          </p:cNvCxnSpPr>
          <p:nvPr/>
        </p:nvCxnSpPr>
        <p:spPr bwMode="auto">
          <a:xfrm flipV="1">
            <a:off x="2386013" y="2943225"/>
            <a:ext cx="5626100" cy="1143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7624" name="AutoShape 24"/>
          <p:cNvCxnSpPr>
            <a:cxnSpLocks noChangeShapeType="1"/>
            <a:stCxn id="537608" idx="6"/>
            <a:endCxn id="537605" idx="3"/>
          </p:cNvCxnSpPr>
          <p:nvPr/>
        </p:nvCxnSpPr>
        <p:spPr bwMode="auto">
          <a:xfrm>
            <a:off x="2447925" y="6170613"/>
            <a:ext cx="5875338" cy="1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7625" name="AutoShape 25"/>
          <p:cNvCxnSpPr>
            <a:cxnSpLocks noChangeShapeType="1"/>
            <a:stCxn id="537604" idx="5"/>
            <a:endCxn id="537605" idx="0"/>
          </p:cNvCxnSpPr>
          <p:nvPr/>
        </p:nvCxnSpPr>
        <p:spPr bwMode="auto">
          <a:xfrm>
            <a:off x="8224838" y="3171825"/>
            <a:ext cx="204787" cy="272732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37626" name="Text Box 26"/>
          <p:cNvSpPr txBox="1">
            <a:spLocks noChangeArrowheads="1"/>
          </p:cNvSpPr>
          <p:nvPr/>
        </p:nvSpPr>
        <p:spPr bwMode="auto">
          <a:xfrm>
            <a:off x="4859338" y="2906713"/>
            <a:ext cx="4016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24</a:t>
            </a:r>
          </a:p>
        </p:txBody>
      </p:sp>
      <p:sp>
        <p:nvSpPr>
          <p:cNvPr id="537627" name="Text Box 27"/>
          <p:cNvSpPr txBox="1">
            <a:spLocks noChangeArrowheads="1"/>
          </p:cNvSpPr>
          <p:nvPr/>
        </p:nvSpPr>
        <p:spPr bwMode="auto">
          <a:xfrm>
            <a:off x="4794250" y="3606800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18</a:t>
            </a:r>
          </a:p>
        </p:txBody>
      </p:sp>
      <p:sp>
        <p:nvSpPr>
          <p:cNvPr id="537628" name="Text Box 28"/>
          <p:cNvSpPr txBox="1">
            <a:spLocks noChangeArrowheads="1"/>
          </p:cNvSpPr>
          <p:nvPr/>
        </p:nvSpPr>
        <p:spPr bwMode="auto">
          <a:xfrm>
            <a:off x="5991225" y="3952875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</a:t>
            </a:r>
          </a:p>
        </p:txBody>
      </p:sp>
      <p:sp>
        <p:nvSpPr>
          <p:cNvPr id="537629" name="Text Box 29"/>
          <p:cNvSpPr txBox="1">
            <a:spLocks noChangeArrowheads="1"/>
          </p:cNvSpPr>
          <p:nvPr/>
        </p:nvSpPr>
        <p:spPr bwMode="auto">
          <a:xfrm>
            <a:off x="1208088" y="3135313"/>
            <a:ext cx="3254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9</a:t>
            </a:r>
          </a:p>
        </p:txBody>
      </p:sp>
      <p:sp>
        <p:nvSpPr>
          <p:cNvPr id="537630" name="Text Box 30"/>
          <p:cNvSpPr txBox="1">
            <a:spLocks noChangeArrowheads="1"/>
          </p:cNvSpPr>
          <p:nvPr/>
        </p:nvSpPr>
        <p:spPr bwMode="auto">
          <a:xfrm>
            <a:off x="1763713" y="3792538"/>
            <a:ext cx="3254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14</a:t>
            </a:r>
          </a:p>
        </p:txBody>
      </p:sp>
      <p:sp>
        <p:nvSpPr>
          <p:cNvPr id="537631" name="Text Box 31"/>
          <p:cNvSpPr txBox="1">
            <a:spLocks noChangeArrowheads="1"/>
          </p:cNvSpPr>
          <p:nvPr/>
        </p:nvSpPr>
        <p:spPr bwMode="auto">
          <a:xfrm>
            <a:off x="1293813" y="4806950"/>
            <a:ext cx="325437" cy="306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15</a:t>
            </a:r>
          </a:p>
        </p:txBody>
      </p:sp>
      <p:sp>
        <p:nvSpPr>
          <p:cNvPr id="537632" name="Text Box 32"/>
          <p:cNvSpPr txBox="1">
            <a:spLocks noChangeArrowheads="1"/>
          </p:cNvSpPr>
          <p:nvPr/>
        </p:nvSpPr>
        <p:spPr bwMode="auto">
          <a:xfrm>
            <a:off x="2579688" y="4984750"/>
            <a:ext cx="325437" cy="306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5</a:t>
            </a:r>
          </a:p>
        </p:txBody>
      </p:sp>
      <p:sp>
        <p:nvSpPr>
          <p:cNvPr id="537633" name="Text Box 33"/>
          <p:cNvSpPr txBox="1">
            <a:spLocks noChangeArrowheads="1"/>
          </p:cNvSpPr>
          <p:nvPr/>
        </p:nvSpPr>
        <p:spPr bwMode="auto">
          <a:xfrm>
            <a:off x="3517900" y="4494213"/>
            <a:ext cx="417513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30</a:t>
            </a:r>
          </a:p>
        </p:txBody>
      </p:sp>
      <p:sp>
        <p:nvSpPr>
          <p:cNvPr id="537634" name="Text Box 34"/>
          <p:cNvSpPr txBox="1">
            <a:spLocks noChangeArrowheads="1"/>
          </p:cNvSpPr>
          <p:nvPr/>
        </p:nvSpPr>
        <p:spPr bwMode="auto">
          <a:xfrm>
            <a:off x="3162300" y="5445125"/>
            <a:ext cx="4016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20</a:t>
            </a:r>
          </a:p>
        </p:txBody>
      </p:sp>
      <p:sp>
        <p:nvSpPr>
          <p:cNvPr id="537635" name="Text Box 35"/>
          <p:cNvSpPr txBox="1">
            <a:spLocks noChangeArrowheads="1"/>
          </p:cNvSpPr>
          <p:nvPr/>
        </p:nvSpPr>
        <p:spPr bwMode="auto">
          <a:xfrm>
            <a:off x="4614863" y="6115050"/>
            <a:ext cx="398462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44</a:t>
            </a:r>
          </a:p>
        </p:txBody>
      </p:sp>
      <p:sp>
        <p:nvSpPr>
          <p:cNvPr id="537636" name="Text Box 36"/>
          <p:cNvSpPr txBox="1">
            <a:spLocks noChangeArrowheads="1"/>
          </p:cNvSpPr>
          <p:nvPr/>
        </p:nvSpPr>
        <p:spPr bwMode="auto">
          <a:xfrm>
            <a:off x="6038850" y="5416550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16</a:t>
            </a:r>
          </a:p>
        </p:txBody>
      </p:sp>
      <p:sp>
        <p:nvSpPr>
          <p:cNvPr id="537637" name="Text Box 37"/>
          <p:cNvSpPr txBox="1">
            <a:spLocks noChangeArrowheads="1"/>
          </p:cNvSpPr>
          <p:nvPr/>
        </p:nvSpPr>
        <p:spPr bwMode="auto">
          <a:xfrm>
            <a:off x="5943600" y="4625975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11</a:t>
            </a:r>
          </a:p>
        </p:txBody>
      </p:sp>
      <p:sp>
        <p:nvSpPr>
          <p:cNvPr id="537638" name="Text Box 38"/>
          <p:cNvSpPr txBox="1">
            <a:spLocks noChangeArrowheads="1"/>
          </p:cNvSpPr>
          <p:nvPr/>
        </p:nvSpPr>
        <p:spPr bwMode="auto">
          <a:xfrm>
            <a:off x="7440613" y="3921125"/>
            <a:ext cx="325437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6</a:t>
            </a:r>
          </a:p>
        </p:txBody>
      </p:sp>
      <p:sp>
        <p:nvSpPr>
          <p:cNvPr id="537639" name="Text Box 39"/>
          <p:cNvSpPr txBox="1">
            <a:spLocks noChangeArrowheads="1"/>
          </p:cNvSpPr>
          <p:nvPr/>
        </p:nvSpPr>
        <p:spPr bwMode="auto">
          <a:xfrm>
            <a:off x="8175625" y="4478338"/>
            <a:ext cx="325438" cy="306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19</a:t>
            </a:r>
          </a:p>
        </p:txBody>
      </p:sp>
      <p:sp>
        <p:nvSpPr>
          <p:cNvPr id="537640" name="Text Box 40"/>
          <p:cNvSpPr txBox="1">
            <a:spLocks noChangeArrowheads="1"/>
          </p:cNvSpPr>
          <p:nvPr/>
        </p:nvSpPr>
        <p:spPr bwMode="auto">
          <a:xfrm>
            <a:off x="7535863" y="5207000"/>
            <a:ext cx="325437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6</a:t>
            </a:r>
          </a:p>
        </p:txBody>
      </p:sp>
      <p:sp>
        <p:nvSpPr>
          <p:cNvPr id="537641" name="Freeform 41"/>
          <p:cNvSpPr>
            <a:spLocks/>
          </p:cNvSpPr>
          <p:nvPr/>
        </p:nvSpPr>
        <p:spPr bwMode="auto">
          <a:xfrm>
            <a:off x="100013" y="3068638"/>
            <a:ext cx="1027112" cy="914400"/>
          </a:xfrm>
          <a:custGeom>
            <a:avLst/>
            <a:gdLst>
              <a:gd name="T0" fmla="*/ 142 w 647"/>
              <a:gd name="T1" fmla="*/ 489 h 576"/>
              <a:gd name="T2" fmla="*/ 71 w 647"/>
              <a:gd name="T3" fmla="*/ 465 h 576"/>
              <a:gd name="T4" fmla="*/ 47 w 647"/>
              <a:gd name="T5" fmla="*/ 457 h 576"/>
              <a:gd name="T6" fmla="*/ 0 w 647"/>
              <a:gd name="T7" fmla="*/ 386 h 576"/>
              <a:gd name="T8" fmla="*/ 8 w 647"/>
              <a:gd name="T9" fmla="*/ 205 h 576"/>
              <a:gd name="T10" fmla="*/ 55 w 647"/>
              <a:gd name="T11" fmla="*/ 134 h 576"/>
              <a:gd name="T12" fmla="*/ 118 w 647"/>
              <a:gd name="T13" fmla="*/ 39 h 576"/>
              <a:gd name="T14" fmla="*/ 150 w 647"/>
              <a:gd name="T15" fmla="*/ 31 h 576"/>
              <a:gd name="T16" fmla="*/ 316 w 647"/>
              <a:gd name="T17" fmla="*/ 8 h 576"/>
              <a:gd name="T18" fmla="*/ 505 w 647"/>
              <a:gd name="T19" fmla="*/ 15 h 576"/>
              <a:gd name="T20" fmla="*/ 576 w 647"/>
              <a:gd name="T21" fmla="*/ 94 h 576"/>
              <a:gd name="T22" fmla="*/ 623 w 647"/>
              <a:gd name="T23" fmla="*/ 165 h 576"/>
              <a:gd name="T24" fmla="*/ 639 w 647"/>
              <a:gd name="T25" fmla="*/ 213 h 576"/>
              <a:gd name="T26" fmla="*/ 647 w 647"/>
              <a:gd name="T27" fmla="*/ 315 h 576"/>
              <a:gd name="T28" fmla="*/ 639 w 647"/>
              <a:gd name="T29" fmla="*/ 449 h 576"/>
              <a:gd name="T30" fmla="*/ 466 w 647"/>
              <a:gd name="T31" fmla="*/ 576 h 576"/>
              <a:gd name="T32" fmla="*/ 292 w 647"/>
              <a:gd name="T33" fmla="*/ 568 h 576"/>
              <a:gd name="T34" fmla="*/ 268 w 647"/>
              <a:gd name="T35" fmla="*/ 552 h 576"/>
              <a:gd name="T36" fmla="*/ 166 w 647"/>
              <a:gd name="T37" fmla="*/ 513 h 576"/>
              <a:gd name="T38" fmla="*/ 142 w 647"/>
              <a:gd name="T39" fmla="*/ 489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47" h="576">
                <a:moveTo>
                  <a:pt x="142" y="489"/>
                </a:moveTo>
                <a:cubicBezTo>
                  <a:pt x="87" y="470"/>
                  <a:pt x="111" y="478"/>
                  <a:pt x="71" y="465"/>
                </a:cubicBezTo>
                <a:cubicBezTo>
                  <a:pt x="63" y="462"/>
                  <a:pt x="47" y="457"/>
                  <a:pt x="47" y="457"/>
                </a:cubicBezTo>
                <a:cubicBezTo>
                  <a:pt x="24" y="434"/>
                  <a:pt x="10" y="417"/>
                  <a:pt x="0" y="386"/>
                </a:cubicBezTo>
                <a:cubicBezTo>
                  <a:pt x="3" y="326"/>
                  <a:pt x="3" y="265"/>
                  <a:pt x="8" y="205"/>
                </a:cubicBezTo>
                <a:cubicBezTo>
                  <a:pt x="10" y="174"/>
                  <a:pt x="38" y="156"/>
                  <a:pt x="55" y="134"/>
                </a:cubicBezTo>
                <a:cubicBezTo>
                  <a:pt x="78" y="104"/>
                  <a:pt x="98" y="71"/>
                  <a:pt x="118" y="39"/>
                </a:cubicBezTo>
                <a:cubicBezTo>
                  <a:pt x="124" y="30"/>
                  <a:pt x="139" y="34"/>
                  <a:pt x="150" y="31"/>
                </a:cubicBezTo>
                <a:cubicBezTo>
                  <a:pt x="247" y="1"/>
                  <a:pt x="150" y="18"/>
                  <a:pt x="316" y="8"/>
                </a:cubicBezTo>
                <a:cubicBezTo>
                  <a:pt x="379" y="10"/>
                  <a:pt x="444" y="0"/>
                  <a:pt x="505" y="15"/>
                </a:cubicBezTo>
                <a:cubicBezTo>
                  <a:pt x="533" y="22"/>
                  <a:pt x="530" y="81"/>
                  <a:pt x="576" y="94"/>
                </a:cubicBezTo>
                <a:cubicBezTo>
                  <a:pt x="592" y="118"/>
                  <a:pt x="614" y="138"/>
                  <a:pt x="623" y="165"/>
                </a:cubicBezTo>
                <a:cubicBezTo>
                  <a:pt x="628" y="181"/>
                  <a:pt x="639" y="213"/>
                  <a:pt x="639" y="213"/>
                </a:cubicBezTo>
                <a:cubicBezTo>
                  <a:pt x="642" y="247"/>
                  <a:pt x="647" y="281"/>
                  <a:pt x="647" y="315"/>
                </a:cubicBezTo>
                <a:cubicBezTo>
                  <a:pt x="647" y="360"/>
                  <a:pt x="644" y="404"/>
                  <a:pt x="639" y="449"/>
                </a:cubicBezTo>
                <a:cubicBezTo>
                  <a:pt x="633" y="508"/>
                  <a:pt x="516" y="558"/>
                  <a:pt x="466" y="576"/>
                </a:cubicBezTo>
                <a:cubicBezTo>
                  <a:pt x="408" y="573"/>
                  <a:pt x="350" y="575"/>
                  <a:pt x="292" y="568"/>
                </a:cubicBezTo>
                <a:cubicBezTo>
                  <a:pt x="282" y="567"/>
                  <a:pt x="277" y="556"/>
                  <a:pt x="268" y="552"/>
                </a:cubicBezTo>
                <a:cubicBezTo>
                  <a:pt x="239" y="539"/>
                  <a:pt x="197" y="520"/>
                  <a:pt x="166" y="513"/>
                </a:cubicBezTo>
                <a:cubicBezTo>
                  <a:pt x="149" y="487"/>
                  <a:pt x="160" y="489"/>
                  <a:pt x="142" y="489"/>
                </a:cubicBezTo>
                <a:close/>
              </a:path>
            </a:pathLst>
          </a:custGeom>
          <a:solidFill>
            <a:srgbClr val="0033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37642" name="Text Box 42"/>
          <p:cNvSpPr txBox="1">
            <a:spLocks noChangeArrowheads="1"/>
          </p:cNvSpPr>
          <p:nvPr/>
        </p:nvSpPr>
        <p:spPr bwMode="auto">
          <a:xfrm>
            <a:off x="2305050" y="63357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>
                <a:solidFill>
                  <a:srgbClr val="006600"/>
                </a:solidFill>
              </a:rPr>
              <a:t> </a:t>
            </a:r>
            <a:r>
              <a:rPr lang="en-US" altLang="en-US" sz="1600" b="1">
                <a:solidFill>
                  <a:srgbClr val="006600"/>
                </a:solidFill>
                <a:sym typeface="Symbol" panose="05050102010706020507" pitchFamily="18" charset="2"/>
              </a:rPr>
              <a:t>15</a:t>
            </a:r>
            <a:endParaRPr lang="en-US" altLang="en-US" sz="1600" b="1">
              <a:solidFill>
                <a:srgbClr val="006600"/>
              </a:solidFill>
            </a:endParaRPr>
          </a:p>
        </p:txBody>
      </p:sp>
      <p:sp>
        <p:nvSpPr>
          <p:cNvPr id="537643" name="Text Box 43"/>
          <p:cNvSpPr txBox="1">
            <a:spLocks noChangeArrowheads="1"/>
          </p:cNvSpPr>
          <p:nvPr/>
        </p:nvSpPr>
        <p:spPr bwMode="auto">
          <a:xfrm>
            <a:off x="2160588" y="2514600"/>
            <a:ext cx="538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9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37644" name="Text Box 44"/>
          <p:cNvSpPr txBox="1">
            <a:spLocks noChangeArrowheads="1"/>
          </p:cNvSpPr>
          <p:nvPr/>
        </p:nvSpPr>
        <p:spPr bwMode="auto">
          <a:xfrm>
            <a:off x="7815263" y="2366963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6600"/>
                </a:solidFill>
              </a:rPr>
              <a:t> </a:t>
            </a:r>
            <a:r>
              <a:rPr lang="en-US" altLang="en-US" b="1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537645" name="Text Box 45"/>
          <p:cNvSpPr txBox="1">
            <a:spLocks noChangeArrowheads="1"/>
          </p:cNvSpPr>
          <p:nvPr/>
        </p:nvSpPr>
        <p:spPr bwMode="auto">
          <a:xfrm>
            <a:off x="8129588" y="6253163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6600"/>
                </a:solidFill>
              </a:rPr>
              <a:t> </a:t>
            </a:r>
            <a:r>
              <a:rPr lang="en-US" altLang="en-US" b="1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537646" name="Text Box 46"/>
          <p:cNvSpPr txBox="1">
            <a:spLocks noChangeArrowheads="1"/>
          </p:cNvSpPr>
          <p:nvPr/>
        </p:nvSpPr>
        <p:spPr bwMode="auto">
          <a:xfrm>
            <a:off x="4122738" y="4440238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6600"/>
                </a:solidFill>
              </a:rPr>
              <a:t> </a:t>
            </a:r>
            <a:r>
              <a:rPr lang="en-US" altLang="en-US" b="1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537647" name="Text Box 47"/>
          <p:cNvSpPr txBox="1">
            <a:spLocks noChangeArrowheads="1"/>
          </p:cNvSpPr>
          <p:nvPr/>
        </p:nvSpPr>
        <p:spPr bwMode="auto">
          <a:xfrm>
            <a:off x="3025775" y="3741738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14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37648" name="Text Box 48"/>
          <p:cNvSpPr txBox="1">
            <a:spLocks noChangeArrowheads="1"/>
          </p:cNvSpPr>
          <p:nvPr/>
        </p:nvSpPr>
        <p:spPr bwMode="auto">
          <a:xfrm>
            <a:off x="6731000" y="4132263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6600"/>
                </a:solidFill>
              </a:rPr>
              <a:t> </a:t>
            </a:r>
            <a:r>
              <a:rPr lang="en-US" altLang="en-US" b="1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537649" name="Text Box 49"/>
          <p:cNvSpPr txBox="1">
            <a:spLocks noChangeArrowheads="1"/>
          </p:cNvSpPr>
          <p:nvPr/>
        </p:nvSpPr>
        <p:spPr bwMode="auto">
          <a:xfrm>
            <a:off x="169863" y="3105150"/>
            <a:ext cx="538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>
                <a:solidFill>
                  <a:srgbClr val="006600"/>
                </a:solidFill>
              </a:rPr>
              <a:t> </a:t>
            </a:r>
            <a:r>
              <a:rPr lang="en-US" altLang="en-US" sz="1600" b="1">
                <a:solidFill>
                  <a:srgbClr val="006600"/>
                </a:solidFill>
                <a:sym typeface="Symbol" panose="05050102010706020507" pitchFamily="18" charset="2"/>
              </a:rPr>
              <a:t>0</a:t>
            </a:r>
            <a:endParaRPr lang="en-US" altLang="en-US" sz="1600" b="1">
              <a:solidFill>
                <a:srgbClr val="006600"/>
              </a:solidFill>
            </a:endParaRPr>
          </a:p>
        </p:txBody>
      </p:sp>
      <p:sp>
        <p:nvSpPr>
          <p:cNvPr id="537650" name="Text Box 50"/>
          <p:cNvSpPr txBox="1">
            <a:spLocks noChangeArrowheads="1"/>
          </p:cNvSpPr>
          <p:nvPr/>
        </p:nvSpPr>
        <p:spPr bwMode="auto">
          <a:xfrm>
            <a:off x="84138" y="6319838"/>
            <a:ext cx="1552575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distance label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37651" name="AutoShape 51"/>
          <p:cNvSpPr>
            <a:spLocks noChangeArrowheads="1"/>
          </p:cNvSpPr>
          <p:nvPr/>
        </p:nvSpPr>
        <p:spPr bwMode="auto">
          <a:xfrm>
            <a:off x="1703388" y="6426200"/>
            <a:ext cx="276225" cy="1381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6600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537652" name="Text Box 52"/>
          <p:cNvSpPr txBox="1">
            <a:spLocks noChangeArrowheads="1"/>
          </p:cNvSpPr>
          <p:nvPr/>
        </p:nvSpPr>
        <p:spPr bwMode="auto">
          <a:xfrm>
            <a:off x="4074715" y="1685291"/>
            <a:ext cx="3368675" cy="7937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46038" rIns="182880" bIns="46038">
            <a:spAutoFit/>
          </a:bodyPr>
          <a:lstStyle/>
          <a:p>
            <a:pPr>
              <a:spcBef>
                <a:spcPct val="20000"/>
              </a:spcBef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lang="en-US" altLang="en-US"/>
              <a:t>S = { s }</a:t>
            </a:r>
          </a:p>
          <a:p>
            <a:pPr>
              <a:spcBef>
                <a:spcPct val="20000"/>
              </a:spcBef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lang="en-US" altLang="en-US"/>
              <a:t>PQ = { 2, 3, 4, 5, 6, 7, t }</a:t>
            </a:r>
          </a:p>
        </p:txBody>
      </p:sp>
      <p:sp>
        <p:nvSpPr>
          <p:cNvPr id="537655" name="Text Box 55"/>
          <p:cNvSpPr txBox="1">
            <a:spLocks noChangeArrowheads="1"/>
          </p:cNvSpPr>
          <p:nvPr/>
        </p:nvSpPr>
        <p:spPr bwMode="auto">
          <a:xfrm>
            <a:off x="1901825" y="2501900"/>
            <a:ext cx="53816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37656" name="Text Box 56"/>
          <p:cNvSpPr txBox="1">
            <a:spLocks noChangeArrowheads="1"/>
          </p:cNvSpPr>
          <p:nvPr/>
        </p:nvSpPr>
        <p:spPr bwMode="auto">
          <a:xfrm>
            <a:off x="2132013" y="2555875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37657" name="Text Box 57"/>
          <p:cNvSpPr txBox="1">
            <a:spLocks noChangeArrowheads="1"/>
          </p:cNvSpPr>
          <p:nvPr/>
        </p:nvSpPr>
        <p:spPr bwMode="auto">
          <a:xfrm>
            <a:off x="2000250" y="6335713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6600"/>
                </a:solidFill>
              </a:rPr>
              <a:t> </a:t>
            </a:r>
            <a:r>
              <a:rPr lang="en-US" altLang="en-US" b="1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537658" name="Text Box 58"/>
          <p:cNvSpPr txBox="1">
            <a:spLocks noChangeArrowheads="1"/>
          </p:cNvSpPr>
          <p:nvPr/>
        </p:nvSpPr>
        <p:spPr bwMode="auto">
          <a:xfrm>
            <a:off x="2720975" y="3741738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37659" name="Text Box 59"/>
          <p:cNvSpPr txBox="1">
            <a:spLocks noChangeArrowheads="1"/>
          </p:cNvSpPr>
          <p:nvPr/>
        </p:nvSpPr>
        <p:spPr bwMode="auto">
          <a:xfrm>
            <a:off x="2949575" y="3786188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37660" name="Text Box 60"/>
          <p:cNvSpPr txBox="1">
            <a:spLocks noChangeArrowheads="1"/>
          </p:cNvSpPr>
          <p:nvPr/>
        </p:nvSpPr>
        <p:spPr bwMode="auto">
          <a:xfrm>
            <a:off x="2212975" y="6405563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37661" name="AutoShape 61"/>
          <p:cNvSpPr>
            <a:spLocks noChangeArrowheads="1"/>
          </p:cNvSpPr>
          <p:nvPr/>
        </p:nvSpPr>
        <p:spPr bwMode="auto">
          <a:xfrm rot="2984085">
            <a:off x="2659063" y="2317750"/>
            <a:ext cx="174625" cy="314325"/>
          </a:xfrm>
          <a:prstGeom prst="down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537662" name="Text Box 62"/>
          <p:cNvSpPr txBox="1">
            <a:spLocks noChangeArrowheads="1"/>
          </p:cNvSpPr>
          <p:nvPr/>
        </p:nvSpPr>
        <p:spPr bwMode="auto">
          <a:xfrm>
            <a:off x="2982913" y="2192338"/>
            <a:ext cx="1277937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accent1"/>
                </a:solidFill>
              </a:rPr>
              <a:t>delmin</a:t>
            </a:r>
          </a:p>
        </p:txBody>
      </p:sp>
    </p:spTree>
    <p:extLst>
      <p:ext uri="{BB962C8B-B14F-4D97-AF65-F5344CB8AC3E}">
        <p14:creationId xmlns:p14="http://schemas.microsoft.com/office/powerpoint/2010/main" val="406327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CD6C4-80A1-403B-8C6C-55F587D73458}" type="slidenum">
              <a:rPr lang="en-US" altLang="en-US"/>
              <a:pPr/>
              <a:t>68</a:t>
            </a:fld>
            <a:endParaRPr lang="en-US" altLang="en-US" sz="1400"/>
          </a:p>
        </p:txBody>
      </p:sp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Dijkstra's Shortest Path Algorithm</a:t>
            </a:r>
          </a:p>
        </p:txBody>
      </p:sp>
      <p:sp>
        <p:nvSpPr>
          <p:cNvPr id="538627" name="Oval 3"/>
          <p:cNvSpPr>
            <a:spLocks noChangeArrowheads="1"/>
          </p:cNvSpPr>
          <p:nvPr/>
        </p:nvSpPr>
        <p:spPr bwMode="auto">
          <a:xfrm>
            <a:off x="300038" y="3400425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s</a:t>
            </a:r>
          </a:p>
        </p:txBody>
      </p:sp>
      <p:sp>
        <p:nvSpPr>
          <p:cNvPr id="538628" name="Oval 4"/>
          <p:cNvSpPr>
            <a:spLocks noChangeArrowheads="1"/>
          </p:cNvSpPr>
          <p:nvPr/>
        </p:nvSpPr>
        <p:spPr bwMode="auto">
          <a:xfrm>
            <a:off x="7967663" y="2906713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3</a:t>
            </a:r>
          </a:p>
        </p:txBody>
      </p:sp>
      <p:sp>
        <p:nvSpPr>
          <p:cNvPr id="538629" name="Oval 5"/>
          <p:cNvSpPr>
            <a:spLocks noChangeArrowheads="1"/>
          </p:cNvSpPr>
          <p:nvPr/>
        </p:nvSpPr>
        <p:spPr bwMode="auto">
          <a:xfrm>
            <a:off x="8278813" y="5907088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t</a:t>
            </a:r>
          </a:p>
        </p:txBody>
      </p:sp>
      <p:sp>
        <p:nvSpPr>
          <p:cNvPr id="538630" name="Oval 6"/>
          <p:cNvSpPr>
            <a:spLocks noChangeArrowheads="1"/>
          </p:cNvSpPr>
          <p:nvPr/>
        </p:nvSpPr>
        <p:spPr bwMode="auto">
          <a:xfrm>
            <a:off x="2076450" y="2906713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2</a:t>
            </a:r>
          </a:p>
        </p:txBody>
      </p:sp>
      <p:sp>
        <p:nvSpPr>
          <p:cNvPr id="538631" name="Oval 7"/>
          <p:cNvSpPr>
            <a:spLocks noChangeArrowheads="1"/>
          </p:cNvSpPr>
          <p:nvPr/>
        </p:nvSpPr>
        <p:spPr bwMode="auto">
          <a:xfrm>
            <a:off x="2882900" y="407670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6</a:t>
            </a:r>
          </a:p>
        </p:txBody>
      </p:sp>
      <p:sp>
        <p:nvSpPr>
          <p:cNvPr id="538632" name="Oval 8"/>
          <p:cNvSpPr>
            <a:spLocks noChangeArrowheads="1"/>
          </p:cNvSpPr>
          <p:nvPr/>
        </p:nvSpPr>
        <p:spPr bwMode="auto">
          <a:xfrm>
            <a:off x="2138363" y="601980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7</a:t>
            </a:r>
          </a:p>
        </p:txBody>
      </p:sp>
      <p:sp>
        <p:nvSpPr>
          <p:cNvPr id="538633" name="Oval 9"/>
          <p:cNvSpPr>
            <a:spLocks noChangeArrowheads="1"/>
          </p:cNvSpPr>
          <p:nvPr/>
        </p:nvSpPr>
        <p:spPr bwMode="auto">
          <a:xfrm>
            <a:off x="7024688" y="442595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4</a:t>
            </a:r>
          </a:p>
        </p:txBody>
      </p:sp>
      <p:sp>
        <p:nvSpPr>
          <p:cNvPr id="538634" name="Oval 10"/>
          <p:cNvSpPr>
            <a:spLocks noChangeArrowheads="1"/>
          </p:cNvSpPr>
          <p:nvPr/>
        </p:nvSpPr>
        <p:spPr bwMode="auto">
          <a:xfrm>
            <a:off x="4289425" y="476885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5</a:t>
            </a:r>
          </a:p>
        </p:txBody>
      </p:sp>
      <p:cxnSp>
        <p:nvCxnSpPr>
          <p:cNvPr id="538635" name="AutoShape 11"/>
          <p:cNvCxnSpPr>
            <a:cxnSpLocks noChangeShapeType="1"/>
            <a:stCxn id="538627" idx="7"/>
            <a:endCxn id="538630" idx="2"/>
          </p:cNvCxnSpPr>
          <p:nvPr/>
        </p:nvCxnSpPr>
        <p:spPr bwMode="auto">
          <a:xfrm flipV="1">
            <a:off x="557213" y="3057525"/>
            <a:ext cx="1511300" cy="379413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8636" name="AutoShape 12"/>
          <p:cNvCxnSpPr>
            <a:cxnSpLocks noChangeShapeType="1"/>
            <a:stCxn id="538627" idx="6"/>
            <a:endCxn id="538631" idx="1"/>
          </p:cNvCxnSpPr>
          <p:nvPr/>
        </p:nvCxnSpPr>
        <p:spPr bwMode="auto">
          <a:xfrm>
            <a:off x="609600" y="3551238"/>
            <a:ext cx="2317750" cy="56197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8637" name="AutoShape 13"/>
          <p:cNvCxnSpPr>
            <a:cxnSpLocks noChangeShapeType="1"/>
            <a:stCxn id="538627" idx="5"/>
            <a:endCxn id="538632" idx="0"/>
          </p:cNvCxnSpPr>
          <p:nvPr/>
        </p:nvCxnSpPr>
        <p:spPr bwMode="auto">
          <a:xfrm>
            <a:off x="557213" y="3665538"/>
            <a:ext cx="1731962" cy="234632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8638" name="AutoShape 14"/>
          <p:cNvCxnSpPr>
            <a:cxnSpLocks noChangeShapeType="1"/>
            <a:stCxn id="538631" idx="7"/>
            <a:endCxn id="538628" idx="2"/>
          </p:cNvCxnSpPr>
          <p:nvPr/>
        </p:nvCxnSpPr>
        <p:spPr bwMode="auto">
          <a:xfrm flipV="1">
            <a:off x="3140075" y="3057525"/>
            <a:ext cx="4819650" cy="10556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8639" name="AutoShape 15"/>
          <p:cNvCxnSpPr>
            <a:cxnSpLocks noChangeShapeType="1"/>
            <a:stCxn id="538633" idx="7"/>
            <a:endCxn id="538628" idx="4"/>
          </p:cNvCxnSpPr>
          <p:nvPr/>
        </p:nvCxnSpPr>
        <p:spPr bwMode="auto">
          <a:xfrm flipV="1">
            <a:off x="7281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8640" name="AutoShape 16"/>
          <p:cNvCxnSpPr>
            <a:cxnSpLocks noChangeShapeType="1"/>
            <a:stCxn id="538631" idx="5"/>
            <a:endCxn id="538634" idx="1"/>
          </p:cNvCxnSpPr>
          <p:nvPr/>
        </p:nvCxnSpPr>
        <p:spPr bwMode="auto">
          <a:xfrm>
            <a:off x="3140075" y="4341813"/>
            <a:ext cx="1193800" cy="463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8641" name="AutoShape 17"/>
          <p:cNvCxnSpPr>
            <a:cxnSpLocks noChangeShapeType="1"/>
            <a:stCxn id="538634" idx="5"/>
            <a:endCxn id="538629" idx="2"/>
          </p:cNvCxnSpPr>
          <p:nvPr/>
        </p:nvCxnSpPr>
        <p:spPr bwMode="auto">
          <a:xfrm>
            <a:off x="4546600" y="5033963"/>
            <a:ext cx="3724275" cy="102393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8642" name="AutoShape 18"/>
          <p:cNvCxnSpPr>
            <a:cxnSpLocks noChangeShapeType="1"/>
            <a:stCxn id="538634" idx="6"/>
            <a:endCxn id="538633" idx="2"/>
          </p:cNvCxnSpPr>
          <p:nvPr/>
        </p:nvCxnSpPr>
        <p:spPr bwMode="auto">
          <a:xfrm flipV="1">
            <a:off x="4598988" y="4576763"/>
            <a:ext cx="2417762" cy="3429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8643" name="AutoShape 19"/>
          <p:cNvCxnSpPr>
            <a:cxnSpLocks noChangeShapeType="1"/>
            <a:stCxn id="538633" idx="4"/>
            <a:endCxn id="538629" idx="1"/>
          </p:cNvCxnSpPr>
          <p:nvPr/>
        </p:nvCxnSpPr>
        <p:spPr bwMode="auto">
          <a:xfrm>
            <a:off x="7175500" y="4735513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8644" name="AutoShape 20"/>
          <p:cNvCxnSpPr>
            <a:cxnSpLocks noChangeShapeType="1"/>
            <a:stCxn id="538628" idx="3"/>
            <a:endCxn id="538634" idx="7"/>
          </p:cNvCxnSpPr>
          <p:nvPr/>
        </p:nvCxnSpPr>
        <p:spPr bwMode="auto">
          <a:xfrm flipH="1">
            <a:off x="4546600" y="3171825"/>
            <a:ext cx="3465513" cy="163353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8645" name="AutoShape 21"/>
          <p:cNvCxnSpPr>
            <a:cxnSpLocks noChangeShapeType="1"/>
            <a:stCxn id="538631" idx="4"/>
            <a:endCxn id="538632" idx="7"/>
          </p:cNvCxnSpPr>
          <p:nvPr/>
        </p:nvCxnSpPr>
        <p:spPr bwMode="auto">
          <a:xfrm flipH="1">
            <a:off x="2395538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8646" name="AutoShape 22"/>
          <p:cNvCxnSpPr>
            <a:cxnSpLocks noChangeShapeType="1"/>
            <a:stCxn id="538632" idx="6"/>
            <a:endCxn id="538634" idx="2"/>
          </p:cNvCxnSpPr>
          <p:nvPr/>
        </p:nvCxnSpPr>
        <p:spPr bwMode="auto">
          <a:xfrm flipV="1">
            <a:off x="2447925" y="4919663"/>
            <a:ext cx="1833563" cy="1250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8647" name="AutoShape 23"/>
          <p:cNvCxnSpPr>
            <a:cxnSpLocks noChangeShapeType="1"/>
            <a:stCxn id="538630" idx="6"/>
            <a:endCxn id="538628" idx="1"/>
          </p:cNvCxnSpPr>
          <p:nvPr/>
        </p:nvCxnSpPr>
        <p:spPr bwMode="auto">
          <a:xfrm flipV="1">
            <a:off x="2386013" y="2943225"/>
            <a:ext cx="5626100" cy="1143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8648" name="AutoShape 24"/>
          <p:cNvCxnSpPr>
            <a:cxnSpLocks noChangeShapeType="1"/>
            <a:stCxn id="538632" idx="6"/>
            <a:endCxn id="538629" idx="3"/>
          </p:cNvCxnSpPr>
          <p:nvPr/>
        </p:nvCxnSpPr>
        <p:spPr bwMode="auto">
          <a:xfrm>
            <a:off x="2447925" y="6170613"/>
            <a:ext cx="5875338" cy="1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8649" name="AutoShape 25"/>
          <p:cNvCxnSpPr>
            <a:cxnSpLocks noChangeShapeType="1"/>
            <a:stCxn id="538628" idx="5"/>
            <a:endCxn id="538629" idx="0"/>
          </p:cNvCxnSpPr>
          <p:nvPr/>
        </p:nvCxnSpPr>
        <p:spPr bwMode="auto">
          <a:xfrm>
            <a:off x="8224838" y="3171825"/>
            <a:ext cx="204787" cy="272732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38650" name="Text Box 26"/>
          <p:cNvSpPr txBox="1">
            <a:spLocks noChangeArrowheads="1"/>
          </p:cNvSpPr>
          <p:nvPr/>
        </p:nvSpPr>
        <p:spPr bwMode="auto">
          <a:xfrm>
            <a:off x="4859338" y="2906713"/>
            <a:ext cx="4016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24</a:t>
            </a:r>
          </a:p>
        </p:txBody>
      </p:sp>
      <p:sp>
        <p:nvSpPr>
          <p:cNvPr id="538651" name="Text Box 27"/>
          <p:cNvSpPr txBox="1">
            <a:spLocks noChangeArrowheads="1"/>
          </p:cNvSpPr>
          <p:nvPr/>
        </p:nvSpPr>
        <p:spPr bwMode="auto">
          <a:xfrm>
            <a:off x="4794250" y="3606800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18</a:t>
            </a:r>
          </a:p>
        </p:txBody>
      </p:sp>
      <p:sp>
        <p:nvSpPr>
          <p:cNvPr id="538652" name="Text Box 28"/>
          <p:cNvSpPr txBox="1">
            <a:spLocks noChangeArrowheads="1"/>
          </p:cNvSpPr>
          <p:nvPr/>
        </p:nvSpPr>
        <p:spPr bwMode="auto">
          <a:xfrm>
            <a:off x="5991225" y="3952875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</a:t>
            </a:r>
          </a:p>
        </p:txBody>
      </p:sp>
      <p:sp>
        <p:nvSpPr>
          <p:cNvPr id="538653" name="Text Box 29"/>
          <p:cNvSpPr txBox="1">
            <a:spLocks noChangeArrowheads="1"/>
          </p:cNvSpPr>
          <p:nvPr/>
        </p:nvSpPr>
        <p:spPr bwMode="auto">
          <a:xfrm>
            <a:off x="1208088" y="3135313"/>
            <a:ext cx="3254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9</a:t>
            </a:r>
          </a:p>
        </p:txBody>
      </p:sp>
      <p:sp>
        <p:nvSpPr>
          <p:cNvPr id="538654" name="Text Box 30"/>
          <p:cNvSpPr txBox="1">
            <a:spLocks noChangeArrowheads="1"/>
          </p:cNvSpPr>
          <p:nvPr/>
        </p:nvSpPr>
        <p:spPr bwMode="auto">
          <a:xfrm>
            <a:off x="1763713" y="3792538"/>
            <a:ext cx="3254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14</a:t>
            </a:r>
          </a:p>
        </p:txBody>
      </p:sp>
      <p:sp>
        <p:nvSpPr>
          <p:cNvPr id="538655" name="Text Box 31"/>
          <p:cNvSpPr txBox="1">
            <a:spLocks noChangeArrowheads="1"/>
          </p:cNvSpPr>
          <p:nvPr/>
        </p:nvSpPr>
        <p:spPr bwMode="auto">
          <a:xfrm>
            <a:off x="1293813" y="4806950"/>
            <a:ext cx="325437" cy="306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15</a:t>
            </a:r>
          </a:p>
        </p:txBody>
      </p:sp>
      <p:sp>
        <p:nvSpPr>
          <p:cNvPr id="538656" name="Text Box 32"/>
          <p:cNvSpPr txBox="1">
            <a:spLocks noChangeArrowheads="1"/>
          </p:cNvSpPr>
          <p:nvPr/>
        </p:nvSpPr>
        <p:spPr bwMode="auto">
          <a:xfrm>
            <a:off x="2579688" y="4984750"/>
            <a:ext cx="325437" cy="306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5</a:t>
            </a:r>
          </a:p>
        </p:txBody>
      </p:sp>
      <p:sp>
        <p:nvSpPr>
          <p:cNvPr id="538657" name="Text Box 33"/>
          <p:cNvSpPr txBox="1">
            <a:spLocks noChangeArrowheads="1"/>
          </p:cNvSpPr>
          <p:nvPr/>
        </p:nvSpPr>
        <p:spPr bwMode="auto">
          <a:xfrm>
            <a:off x="3517900" y="4494213"/>
            <a:ext cx="417513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30</a:t>
            </a:r>
          </a:p>
        </p:txBody>
      </p:sp>
      <p:sp>
        <p:nvSpPr>
          <p:cNvPr id="538658" name="Text Box 34"/>
          <p:cNvSpPr txBox="1">
            <a:spLocks noChangeArrowheads="1"/>
          </p:cNvSpPr>
          <p:nvPr/>
        </p:nvSpPr>
        <p:spPr bwMode="auto">
          <a:xfrm>
            <a:off x="3162300" y="5445125"/>
            <a:ext cx="4016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20</a:t>
            </a:r>
          </a:p>
        </p:txBody>
      </p:sp>
      <p:sp>
        <p:nvSpPr>
          <p:cNvPr id="538659" name="Text Box 35"/>
          <p:cNvSpPr txBox="1">
            <a:spLocks noChangeArrowheads="1"/>
          </p:cNvSpPr>
          <p:nvPr/>
        </p:nvSpPr>
        <p:spPr bwMode="auto">
          <a:xfrm>
            <a:off x="4614863" y="6115050"/>
            <a:ext cx="398462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44</a:t>
            </a:r>
          </a:p>
        </p:txBody>
      </p:sp>
      <p:sp>
        <p:nvSpPr>
          <p:cNvPr id="538660" name="Text Box 36"/>
          <p:cNvSpPr txBox="1">
            <a:spLocks noChangeArrowheads="1"/>
          </p:cNvSpPr>
          <p:nvPr/>
        </p:nvSpPr>
        <p:spPr bwMode="auto">
          <a:xfrm>
            <a:off x="6038850" y="5416550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16</a:t>
            </a:r>
          </a:p>
        </p:txBody>
      </p:sp>
      <p:sp>
        <p:nvSpPr>
          <p:cNvPr id="538661" name="Text Box 37"/>
          <p:cNvSpPr txBox="1">
            <a:spLocks noChangeArrowheads="1"/>
          </p:cNvSpPr>
          <p:nvPr/>
        </p:nvSpPr>
        <p:spPr bwMode="auto">
          <a:xfrm>
            <a:off x="5943600" y="4625975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11</a:t>
            </a:r>
          </a:p>
        </p:txBody>
      </p:sp>
      <p:sp>
        <p:nvSpPr>
          <p:cNvPr id="538662" name="Text Box 38"/>
          <p:cNvSpPr txBox="1">
            <a:spLocks noChangeArrowheads="1"/>
          </p:cNvSpPr>
          <p:nvPr/>
        </p:nvSpPr>
        <p:spPr bwMode="auto">
          <a:xfrm>
            <a:off x="7440613" y="3921125"/>
            <a:ext cx="325437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6</a:t>
            </a:r>
          </a:p>
        </p:txBody>
      </p:sp>
      <p:sp>
        <p:nvSpPr>
          <p:cNvPr id="538663" name="Text Box 39"/>
          <p:cNvSpPr txBox="1">
            <a:spLocks noChangeArrowheads="1"/>
          </p:cNvSpPr>
          <p:nvPr/>
        </p:nvSpPr>
        <p:spPr bwMode="auto">
          <a:xfrm>
            <a:off x="8175625" y="4478338"/>
            <a:ext cx="325438" cy="306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19</a:t>
            </a:r>
          </a:p>
        </p:txBody>
      </p:sp>
      <p:sp>
        <p:nvSpPr>
          <p:cNvPr id="538664" name="Text Box 40"/>
          <p:cNvSpPr txBox="1">
            <a:spLocks noChangeArrowheads="1"/>
          </p:cNvSpPr>
          <p:nvPr/>
        </p:nvSpPr>
        <p:spPr bwMode="auto">
          <a:xfrm>
            <a:off x="7535863" y="5207000"/>
            <a:ext cx="325437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6</a:t>
            </a:r>
          </a:p>
        </p:txBody>
      </p:sp>
      <p:sp>
        <p:nvSpPr>
          <p:cNvPr id="538666" name="Text Box 42"/>
          <p:cNvSpPr txBox="1">
            <a:spLocks noChangeArrowheads="1"/>
          </p:cNvSpPr>
          <p:nvPr/>
        </p:nvSpPr>
        <p:spPr bwMode="auto">
          <a:xfrm>
            <a:off x="2305050" y="63357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>
                <a:solidFill>
                  <a:srgbClr val="006600"/>
                </a:solidFill>
              </a:rPr>
              <a:t> </a:t>
            </a:r>
            <a:r>
              <a:rPr lang="en-US" altLang="en-US" sz="1600" b="1">
                <a:solidFill>
                  <a:srgbClr val="006600"/>
                </a:solidFill>
                <a:sym typeface="Symbol" panose="05050102010706020507" pitchFamily="18" charset="2"/>
              </a:rPr>
              <a:t>15</a:t>
            </a:r>
            <a:endParaRPr lang="en-US" altLang="en-US" sz="1600" b="1">
              <a:solidFill>
                <a:srgbClr val="006600"/>
              </a:solidFill>
            </a:endParaRPr>
          </a:p>
        </p:txBody>
      </p:sp>
      <p:sp>
        <p:nvSpPr>
          <p:cNvPr id="538667" name="Text Box 43"/>
          <p:cNvSpPr txBox="1">
            <a:spLocks noChangeArrowheads="1"/>
          </p:cNvSpPr>
          <p:nvPr/>
        </p:nvSpPr>
        <p:spPr bwMode="auto">
          <a:xfrm>
            <a:off x="2160588" y="2514600"/>
            <a:ext cx="538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9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38668" name="Text Box 44"/>
          <p:cNvSpPr txBox="1">
            <a:spLocks noChangeArrowheads="1"/>
          </p:cNvSpPr>
          <p:nvPr/>
        </p:nvSpPr>
        <p:spPr bwMode="auto">
          <a:xfrm>
            <a:off x="7815263" y="2366963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6600"/>
                </a:solidFill>
              </a:rPr>
              <a:t> </a:t>
            </a:r>
            <a:r>
              <a:rPr lang="en-US" altLang="en-US" b="1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538669" name="Text Box 45"/>
          <p:cNvSpPr txBox="1">
            <a:spLocks noChangeArrowheads="1"/>
          </p:cNvSpPr>
          <p:nvPr/>
        </p:nvSpPr>
        <p:spPr bwMode="auto">
          <a:xfrm>
            <a:off x="8129588" y="6253163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6600"/>
                </a:solidFill>
              </a:rPr>
              <a:t> </a:t>
            </a:r>
            <a:r>
              <a:rPr lang="en-US" altLang="en-US" b="1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538670" name="Text Box 46"/>
          <p:cNvSpPr txBox="1">
            <a:spLocks noChangeArrowheads="1"/>
          </p:cNvSpPr>
          <p:nvPr/>
        </p:nvSpPr>
        <p:spPr bwMode="auto">
          <a:xfrm>
            <a:off x="4122738" y="4440238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6600"/>
                </a:solidFill>
              </a:rPr>
              <a:t> </a:t>
            </a:r>
            <a:r>
              <a:rPr lang="en-US" altLang="en-US" b="1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538671" name="Text Box 47"/>
          <p:cNvSpPr txBox="1">
            <a:spLocks noChangeArrowheads="1"/>
          </p:cNvSpPr>
          <p:nvPr/>
        </p:nvSpPr>
        <p:spPr bwMode="auto">
          <a:xfrm>
            <a:off x="3025775" y="3741738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14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38672" name="Text Box 48"/>
          <p:cNvSpPr txBox="1">
            <a:spLocks noChangeArrowheads="1"/>
          </p:cNvSpPr>
          <p:nvPr/>
        </p:nvSpPr>
        <p:spPr bwMode="auto">
          <a:xfrm>
            <a:off x="6731000" y="4132263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6600"/>
                </a:solidFill>
              </a:rPr>
              <a:t> </a:t>
            </a:r>
            <a:r>
              <a:rPr lang="en-US" altLang="en-US" b="1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538673" name="Text Box 49"/>
          <p:cNvSpPr txBox="1">
            <a:spLocks noChangeArrowheads="1"/>
          </p:cNvSpPr>
          <p:nvPr/>
        </p:nvSpPr>
        <p:spPr bwMode="auto">
          <a:xfrm>
            <a:off x="169863" y="3105150"/>
            <a:ext cx="538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0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38676" name="Text Box 52"/>
          <p:cNvSpPr txBox="1">
            <a:spLocks noChangeArrowheads="1"/>
          </p:cNvSpPr>
          <p:nvPr/>
        </p:nvSpPr>
        <p:spPr bwMode="auto">
          <a:xfrm>
            <a:off x="3294856" y="1636015"/>
            <a:ext cx="3368675" cy="7937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46038" rIns="182880" bIns="46038">
            <a:spAutoFit/>
          </a:bodyPr>
          <a:lstStyle/>
          <a:p>
            <a:pPr>
              <a:spcBef>
                <a:spcPct val="20000"/>
              </a:spcBef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lang="en-US" altLang="en-US"/>
              <a:t>S = { s, 2 }</a:t>
            </a:r>
          </a:p>
          <a:p>
            <a:pPr>
              <a:spcBef>
                <a:spcPct val="20000"/>
              </a:spcBef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lang="en-US" altLang="en-US"/>
              <a:t>PQ = { 3, 4, 5, 6, 7, t }</a:t>
            </a:r>
          </a:p>
        </p:txBody>
      </p:sp>
      <p:sp>
        <p:nvSpPr>
          <p:cNvPr id="538677" name="Text Box 53"/>
          <p:cNvSpPr txBox="1">
            <a:spLocks noChangeArrowheads="1"/>
          </p:cNvSpPr>
          <p:nvPr/>
        </p:nvSpPr>
        <p:spPr bwMode="auto">
          <a:xfrm>
            <a:off x="1901825" y="2501900"/>
            <a:ext cx="53816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38678" name="Text Box 54"/>
          <p:cNvSpPr txBox="1">
            <a:spLocks noChangeArrowheads="1"/>
          </p:cNvSpPr>
          <p:nvPr/>
        </p:nvSpPr>
        <p:spPr bwMode="auto">
          <a:xfrm>
            <a:off x="2132013" y="2555875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38679" name="Text Box 55"/>
          <p:cNvSpPr txBox="1">
            <a:spLocks noChangeArrowheads="1"/>
          </p:cNvSpPr>
          <p:nvPr/>
        </p:nvSpPr>
        <p:spPr bwMode="auto">
          <a:xfrm>
            <a:off x="2000250" y="6335713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6600"/>
                </a:solidFill>
              </a:rPr>
              <a:t> </a:t>
            </a:r>
            <a:r>
              <a:rPr lang="en-US" altLang="en-US" b="1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538680" name="Text Box 56"/>
          <p:cNvSpPr txBox="1">
            <a:spLocks noChangeArrowheads="1"/>
          </p:cNvSpPr>
          <p:nvPr/>
        </p:nvSpPr>
        <p:spPr bwMode="auto">
          <a:xfrm>
            <a:off x="2720975" y="3741738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38681" name="Text Box 57"/>
          <p:cNvSpPr txBox="1">
            <a:spLocks noChangeArrowheads="1"/>
          </p:cNvSpPr>
          <p:nvPr/>
        </p:nvSpPr>
        <p:spPr bwMode="auto">
          <a:xfrm>
            <a:off x="2949575" y="3786188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38682" name="Text Box 58"/>
          <p:cNvSpPr txBox="1">
            <a:spLocks noChangeArrowheads="1"/>
          </p:cNvSpPr>
          <p:nvPr/>
        </p:nvSpPr>
        <p:spPr bwMode="auto">
          <a:xfrm>
            <a:off x="2212975" y="6405563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38685" name="Freeform 61"/>
          <p:cNvSpPr>
            <a:spLocks/>
          </p:cNvSpPr>
          <p:nvPr/>
        </p:nvSpPr>
        <p:spPr bwMode="auto">
          <a:xfrm>
            <a:off x="133350" y="2224088"/>
            <a:ext cx="3113088" cy="1858962"/>
          </a:xfrm>
          <a:custGeom>
            <a:avLst/>
            <a:gdLst>
              <a:gd name="T0" fmla="*/ 3 w 1961"/>
              <a:gd name="T1" fmla="*/ 824 h 1171"/>
              <a:gd name="T2" fmla="*/ 34 w 1961"/>
              <a:gd name="T3" fmla="*/ 666 h 1171"/>
              <a:gd name="T4" fmla="*/ 121 w 1961"/>
              <a:gd name="T5" fmla="*/ 469 h 1171"/>
              <a:gd name="T6" fmla="*/ 153 w 1961"/>
              <a:gd name="T7" fmla="*/ 414 h 1171"/>
              <a:gd name="T8" fmla="*/ 271 w 1961"/>
              <a:gd name="T9" fmla="*/ 359 h 1171"/>
              <a:gd name="T10" fmla="*/ 350 w 1961"/>
              <a:gd name="T11" fmla="*/ 295 h 1171"/>
              <a:gd name="T12" fmla="*/ 500 w 1961"/>
              <a:gd name="T13" fmla="*/ 177 h 1171"/>
              <a:gd name="T14" fmla="*/ 650 w 1961"/>
              <a:gd name="T15" fmla="*/ 130 h 1171"/>
              <a:gd name="T16" fmla="*/ 950 w 1961"/>
              <a:gd name="T17" fmla="*/ 75 h 1171"/>
              <a:gd name="T18" fmla="*/ 1131 w 1961"/>
              <a:gd name="T19" fmla="*/ 43 h 1171"/>
              <a:gd name="T20" fmla="*/ 1565 w 1961"/>
              <a:gd name="T21" fmla="*/ 43 h 1171"/>
              <a:gd name="T22" fmla="*/ 1754 w 1961"/>
              <a:gd name="T23" fmla="*/ 82 h 1171"/>
              <a:gd name="T24" fmla="*/ 1786 w 1961"/>
              <a:gd name="T25" fmla="*/ 98 h 1171"/>
              <a:gd name="T26" fmla="*/ 1833 w 1961"/>
              <a:gd name="T27" fmla="*/ 114 h 1171"/>
              <a:gd name="T28" fmla="*/ 1920 w 1961"/>
              <a:gd name="T29" fmla="*/ 240 h 1171"/>
              <a:gd name="T30" fmla="*/ 1841 w 1961"/>
              <a:gd name="T31" fmla="*/ 603 h 1171"/>
              <a:gd name="T32" fmla="*/ 1747 w 1961"/>
              <a:gd name="T33" fmla="*/ 698 h 1171"/>
              <a:gd name="T34" fmla="*/ 1612 w 1961"/>
              <a:gd name="T35" fmla="*/ 769 h 1171"/>
              <a:gd name="T36" fmla="*/ 1455 w 1961"/>
              <a:gd name="T37" fmla="*/ 800 h 1171"/>
              <a:gd name="T38" fmla="*/ 1036 w 1961"/>
              <a:gd name="T39" fmla="*/ 840 h 1171"/>
              <a:gd name="T40" fmla="*/ 879 w 1961"/>
              <a:gd name="T41" fmla="*/ 871 h 1171"/>
              <a:gd name="T42" fmla="*/ 673 w 1961"/>
              <a:gd name="T43" fmla="*/ 1037 h 1171"/>
              <a:gd name="T44" fmla="*/ 547 w 1961"/>
              <a:gd name="T45" fmla="*/ 1132 h 1171"/>
              <a:gd name="T46" fmla="*/ 271 w 1961"/>
              <a:gd name="T47" fmla="*/ 1171 h 1171"/>
              <a:gd name="T48" fmla="*/ 121 w 1961"/>
              <a:gd name="T49" fmla="*/ 1124 h 1171"/>
              <a:gd name="T50" fmla="*/ 50 w 1961"/>
              <a:gd name="T51" fmla="*/ 982 h 1171"/>
              <a:gd name="T52" fmla="*/ 34 w 1961"/>
              <a:gd name="T53" fmla="*/ 919 h 1171"/>
              <a:gd name="T54" fmla="*/ 3 w 1961"/>
              <a:gd name="T55" fmla="*/ 824 h 1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61" h="1171">
                <a:moveTo>
                  <a:pt x="3" y="824"/>
                </a:moveTo>
                <a:cubicBezTo>
                  <a:pt x="9" y="747"/>
                  <a:pt x="0" y="721"/>
                  <a:pt x="34" y="666"/>
                </a:cubicBezTo>
                <a:cubicBezTo>
                  <a:pt x="53" y="592"/>
                  <a:pt x="84" y="534"/>
                  <a:pt x="121" y="469"/>
                </a:cubicBezTo>
                <a:cubicBezTo>
                  <a:pt x="128" y="456"/>
                  <a:pt x="140" y="425"/>
                  <a:pt x="153" y="414"/>
                </a:cubicBezTo>
                <a:cubicBezTo>
                  <a:pt x="189" y="383"/>
                  <a:pt x="227" y="372"/>
                  <a:pt x="271" y="359"/>
                </a:cubicBezTo>
                <a:cubicBezTo>
                  <a:pt x="332" y="297"/>
                  <a:pt x="301" y="311"/>
                  <a:pt x="350" y="295"/>
                </a:cubicBezTo>
                <a:cubicBezTo>
                  <a:pt x="402" y="258"/>
                  <a:pt x="447" y="213"/>
                  <a:pt x="500" y="177"/>
                </a:cubicBezTo>
                <a:cubicBezTo>
                  <a:pt x="545" y="147"/>
                  <a:pt x="600" y="145"/>
                  <a:pt x="650" y="130"/>
                </a:cubicBezTo>
                <a:cubicBezTo>
                  <a:pt x="750" y="100"/>
                  <a:pt x="845" y="83"/>
                  <a:pt x="950" y="75"/>
                </a:cubicBezTo>
                <a:cubicBezTo>
                  <a:pt x="1011" y="65"/>
                  <a:pt x="1070" y="52"/>
                  <a:pt x="1131" y="43"/>
                </a:cubicBezTo>
                <a:cubicBezTo>
                  <a:pt x="1260" y="0"/>
                  <a:pt x="1469" y="39"/>
                  <a:pt x="1565" y="43"/>
                </a:cubicBezTo>
                <a:cubicBezTo>
                  <a:pt x="1628" y="56"/>
                  <a:pt x="1691" y="68"/>
                  <a:pt x="1754" y="82"/>
                </a:cubicBezTo>
                <a:cubicBezTo>
                  <a:pt x="1765" y="87"/>
                  <a:pt x="1775" y="94"/>
                  <a:pt x="1786" y="98"/>
                </a:cubicBezTo>
                <a:cubicBezTo>
                  <a:pt x="1801" y="104"/>
                  <a:pt x="1833" y="114"/>
                  <a:pt x="1833" y="114"/>
                </a:cubicBezTo>
                <a:cubicBezTo>
                  <a:pt x="1862" y="157"/>
                  <a:pt x="1890" y="197"/>
                  <a:pt x="1920" y="240"/>
                </a:cubicBezTo>
                <a:cubicBezTo>
                  <a:pt x="1916" y="374"/>
                  <a:pt x="1961" y="523"/>
                  <a:pt x="1841" y="603"/>
                </a:cubicBezTo>
                <a:cubicBezTo>
                  <a:pt x="1814" y="640"/>
                  <a:pt x="1785" y="672"/>
                  <a:pt x="1747" y="698"/>
                </a:cubicBezTo>
                <a:cubicBezTo>
                  <a:pt x="1717" y="742"/>
                  <a:pt x="1663" y="759"/>
                  <a:pt x="1612" y="769"/>
                </a:cubicBezTo>
                <a:cubicBezTo>
                  <a:pt x="1561" y="790"/>
                  <a:pt x="1509" y="789"/>
                  <a:pt x="1455" y="800"/>
                </a:cubicBezTo>
                <a:cubicBezTo>
                  <a:pt x="1310" y="831"/>
                  <a:pt x="1188" y="835"/>
                  <a:pt x="1036" y="840"/>
                </a:cubicBezTo>
                <a:cubicBezTo>
                  <a:pt x="982" y="847"/>
                  <a:pt x="931" y="855"/>
                  <a:pt x="879" y="871"/>
                </a:cubicBezTo>
                <a:cubicBezTo>
                  <a:pt x="809" y="923"/>
                  <a:pt x="740" y="980"/>
                  <a:pt x="673" y="1037"/>
                </a:cubicBezTo>
                <a:cubicBezTo>
                  <a:pt x="646" y="1060"/>
                  <a:pt x="582" y="1123"/>
                  <a:pt x="547" y="1132"/>
                </a:cubicBezTo>
                <a:cubicBezTo>
                  <a:pt x="453" y="1156"/>
                  <a:pt x="370" y="1165"/>
                  <a:pt x="271" y="1171"/>
                </a:cubicBezTo>
                <a:cubicBezTo>
                  <a:pt x="207" y="1165"/>
                  <a:pt x="172" y="1158"/>
                  <a:pt x="121" y="1124"/>
                </a:cubicBezTo>
                <a:cubicBezTo>
                  <a:pt x="103" y="1072"/>
                  <a:pt x="74" y="1030"/>
                  <a:pt x="50" y="982"/>
                </a:cubicBezTo>
                <a:cubicBezTo>
                  <a:pt x="41" y="964"/>
                  <a:pt x="38" y="937"/>
                  <a:pt x="34" y="919"/>
                </a:cubicBezTo>
                <a:cubicBezTo>
                  <a:pt x="26" y="887"/>
                  <a:pt x="13" y="855"/>
                  <a:pt x="3" y="824"/>
                </a:cubicBezTo>
                <a:close/>
              </a:path>
            </a:pathLst>
          </a:custGeom>
          <a:solidFill>
            <a:srgbClr val="0033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1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85CF6-FE2F-4289-A5C9-F46FAC0CE5DA}" type="slidenum">
              <a:rPr lang="en-US" altLang="en-US"/>
              <a:pPr/>
              <a:t>69</a:t>
            </a:fld>
            <a:endParaRPr lang="en-US" altLang="en-US" sz="1400"/>
          </a:p>
        </p:txBody>
      </p:sp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Dijkstra's Shortest Path Algorithm</a:t>
            </a:r>
          </a:p>
        </p:txBody>
      </p:sp>
      <p:sp>
        <p:nvSpPr>
          <p:cNvPr id="539651" name="Oval 3"/>
          <p:cNvSpPr>
            <a:spLocks noChangeArrowheads="1"/>
          </p:cNvSpPr>
          <p:nvPr/>
        </p:nvSpPr>
        <p:spPr bwMode="auto">
          <a:xfrm>
            <a:off x="300038" y="3400425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s</a:t>
            </a:r>
          </a:p>
        </p:txBody>
      </p:sp>
      <p:sp>
        <p:nvSpPr>
          <p:cNvPr id="539652" name="Oval 4"/>
          <p:cNvSpPr>
            <a:spLocks noChangeArrowheads="1"/>
          </p:cNvSpPr>
          <p:nvPr/>
        </p:nvSpPr>
        <p:spPr bwMode="auto">
          <a:xfrm>
            <a:off x="7967663" y="2906713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3</a:t>
            </a:r>
          </a:p>
        </p:txBody>
      </p:sp>
      <p:sp>
        <p:nvSpPr>
          <p:cNvPr id="539653" name="Oval 5"/>
          <p:cNvSpPr>
            <a:spLocks noChangeArrowheads="1"/>
          </p:cNvSpPr>
          <p:nvPr/>
        </p:nvSpPr>
        <p:spPr bwMode="auto">
          <a:xfrm>
            <a:off x="8278813" y="5907088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t</a:t>
            </a:r>
          </a:p>
        </p:txBody>
      </p:sp>
      <p:sp>
        <p:nvSpPr>
          <p:cNvPr id="539654" name="Oval 6"/>
          <p:cNvSpPr>
            <a:spLocks noChangeArrowheads="1"/>
          </p:cNvSpPr>
          <p:nvPr/>
        </p:nvSpPr>
        <p:spPr bwMode="auto">
          <a:xfrm>
            <a:off x="2076450" y="2906713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2</a:t>
            </a:r>
          </a:p>
        </p:txBody>
      </p:sp>
      <p:sp>
        <p:nvSpPr>
          <p:cNvPr id="539655" name="Oval 7"/>
          <p:cNvSpPr>
            <a:spLocks noChangeArrowheads="1"/>
          </p:cNvSpPr>
          <p:nvPr/>
        </p:nvSpPr>
        <p:spPr bwMode="auto">
          <a:xfrm>
            <a:off x="2882900" y="407670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6</a:t>
            </a:r>
          </a:p>
        </p:txBody>
      </p:sp>
      <p:sp>
        <p:nvSpPr>
          <p:cNvPr id="539656" name="Oval 8"/>
          <p:cNvSpPr>
            <a:spLocks noChangeArrowheads="1"/>
          </p:cNvSpPr>
          <p:nvPr/>
        </p:nvSpPr>
        <p:spPr bwMode="auto">
          <a:xfrm>
            <a:off x="2138363" y="601980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7</a:t>
            </a:r>
          </a:p>
        </p:txBody>
      </p:sp>
      <p:sp>
        <p:nvSpPr>
          <p:cNvPr id="539657" name="Oval 9"/>
          <p:cNvSpPr>
            <a:spLocks noChangeArrowheads="1"/>
          </p:cNvSpPr>
          <p:nvPr/>
        </p:nvSpPr>
        <p:spPr bwMode="auto">
          <a:xfrm>
            <a:off x="7024688" y="442595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4</a:t>
            </a:r>
          </a:p>
        </p:txBody>
      </p:sp>
      <p:sp>
        <p:nvSpPr>
          <p:cNvPr id="539658" name="Oval 10"/>
          <p:cNvSpPr>
            <a:spLocks noChangeArrowheads="1"/>
          </p:cNvSpPr>
          <p:nvPr/>
        </p:nvSpPr>
        <p:spPr bwMode="auto">
          <a:xfrm>
            <a:off x="4289425" y="476885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5</a:t>
            </a:r>
          </a:p>
        </p:txBody>
      </p:sp>
      <p:cxnSp>
        <p:nvCxnSpPr>
          <p:cNvPr id="539659" name="AutoShape 11"/>
          <p:cNvCxnSpPr>
            <a:cxnSpLocks noChangeShapeType="1"/>
            <a:stCxn id="539651" idx="7"/>
            <a:endCxn id="539654" idx="2"/>
          </p:cNvCxnSpPr>
          <p:nvPr/>
        </p:nvCxnSpPr>
        <p:spPr bwMode="auto">
          <a:xfrm flipV="1">
            <a:off x="557213" y="3057525"/>
            <a:ext cx="1511300" cy="379413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9660" name="AutoShape 12"/>
          <p:cNvCxnSpPr>
            <a:cxnSpLocks noChangeShapeType="1"/>
            <a:stCxn id="539651" idx="6"/>
            <a:endCxn id="539655" idx="1"/>
          </p:cNvCxnSpPr>
          <p:nvPr/>
        </p:nvCxnSpPr>
        <p:spPr bwMode="auto">
          <a:xfrm>
            <a:off x="609600" y="3551238"/>
            <a:ext cx="2317750" cy="56197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9661" name="AutoShape 13"/>
          <p:cNvCxnSpPr>
            <a:cxnSpLocks noChangeShapeType="1"/>
            <a:stCxn id="539651" idx="5"/>
            <a:endCxn id="539656" idx="0"/>
          </p:cNvCxnSpPr>
          <p:nvPr/>
        </p:nvCxnSpPr>
        <p:spPr bwMode="auto">
          <a:xfrm>
            <a:off x="557213" y="3665538"/>
            <a:ext cx="1731962" cy="234632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9662" name="AutoShape 14"/>
          <p:cNvCxnSpPr>
            <a:cxnSpLocks noChangeShapeType="1"/>
            <a:stCxn id="539655" idx="7"/>
            <a:endCxn id="539652" idx="2"/>
          </p:cNvCxnSpPr>
          <p:nvPr/>
        </p:nvCxnSpPr>
        <p:spPr bwMode="auto">
          <a:xfrm flipV="1">
            <a:off x="3140075" y="3057525"/>
            <a:ext cx="4819650" cy="10556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9663" name="AutoShape 15"/>
          <p:cNvCxnSpPr>
            <a:cxnSpLocks noChangeShapeType="1"/>
            <a:stCxn id="539657" idx="7"/>
            <a:endCxn id="539652" idx="4"/>
          </p:cNvCxnSpPr>
          <p:nvPr/>
        </p:nvCxnSpPr>
        <p:spPr bwMode="auto">
          <a:xfrm flipV="1">
            <a:off x="7281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9664" name="AutoShape 16"/>
          <p:cNvCxnSpPr>
            <a:cxnSpLocks noChangeShapeType="1"/>
            <a:stCxn id="539655" idx="5"/>
            <a:endCxn id="539658" idx="1"/>
          </p:cNvCxnSpPr>
          <p:nvPr/>
        </p:nvCxnSpPr>
        <p:spPr bwMode="auto">
          <a:xfrm>
            <a:off x="3140075" y="4341813"/>
            <a:ext cx="1193800" cy="463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9665" name="AutoShape 17"/>
          <p:cNvCxnSpPr>
            <a:cxnSpLocks noChangeShapeType="1"/>
            <a:stCxn id="539658" idx="5"/>
            <a:endCxn id="539653" idx="2"/>
          </p:cNvCxnSpPr>
          <p:nvPr/>
        </p:nvCxnSpPr>
        <p:spPr bwMode="auto">
          <a:xfrm>
            <a:off x="4546600" y="5033963"/>
            <a:ext cx="3724275" cy="102393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9666" name="AutoShape 18"/>
          <p:cNvCxnSpPr>
            <a:cxnSpLocks noChangeShapeType="1"/>
            <a:stCxn id="539658" idx="6"/>
            <a:endCxn id="539657" idx="2"/>
          </p:cNvCxnSpPr>
          <p:nvPr/>
        </p:nvCxnSpPr>
        <p:spPr bwMode="auto">
          <a:xfrm flipV="1">
            <a:off x="4598988" y="4576763"/>
            <a:ext cx="2417762" cy="3429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9667" name="AutoShape 19"/>
          <p:cNvCxnSpPr>
            <a:cxnSpLocks noChangeShapeType="1"/>
            <a:stCxn id="539657" idx="4"/>
            <a:endCxn id="539653" idx="1"/>
          </p:cNvCxnSpPr>
          <p:nvPr/>
        </p:nvCxnSpPr>
        <p:spPr bwMode="auto">
          <a:xfrm>
            <a:off x="7175500" y="4735513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9668" name="AutoShape 20"/>
          <p:cNvCxnSpPr>
            <a:cxnSpLocks noChangeShapeType="1"/>
            <a:stCxn id="539652" idx="3"/>
            <a:endCxn id="539658" idx="7"/>
          </p:cNvCxnSpPr>
          <p:nvPr/>
        </p:nvCxnSpPr>
        <p:spPr bwMode="auto">
          <a:xfrm flipH="1">
            <a:off x="4546600" y="3171825"/>
            <a:ext cx="3465513" cy="163353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9669" name="AutoShape 21"/>
          <p:cNvCxnSpPr>
            <a:cxnSpLocks noChangeShapeType="1"/>
            <a:stCxn id="539655" idx="4"/>
            <a:endCxn id="539656" idx="7"/>
          </p:cNvCxnSpPr>
          <p:nvPr/>
        </p:nvCxnSpPr>
        <p:spPr bwMode="auto">
          <a:xfrm flipH="1">
            <a:off x="2395538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9670" name="AutoShape 22"/>
          <p:cNvCxnSpPr>
            <a:cxnSpLocks noChangeShapeType="1"/>
            <a:stCxn id="539656" idx="6"/>
            <a:endCxn id="539658" idx="2"/>
          </p:cNvCxnSpPr>
          <p:nvPr/>
        </p:nvCxnSpPr>
        <p:spPr bwMode="auto">
          <a:xfrm flipV="1">
            <a:off x="2447925" y="4919663"/>
            <a:ext cx="1833563" cy="1250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9671" name="AutoShape 23"/>
          <p:cNvCxnSpPr>
            <a:cxnSpLocks noChangeShapeType="1"/>
            <a:stCxn id="539654" idx="6"/>
            <a:endCxn id="539652" idx="1"/>
          </p:cNvCxnSpPr>
          <p:nvPr/>
        </p:nvCxnSpPr>
        <p:spPr bwMode="auto">
          <a:xfrm flipV="1">
            <a:off x="2386013" y="2943225"/>
            <a:ext cx="5626100" cy="114300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9672" name="AutoShape 24"/>
          <p:cNvCxnSpPr>
            <a:cxnSpLocks noChangeShapeType="1"/>
            <a:stCxn id="539656" idx="6"/>
            <a:endCxn id="539653" idx="3"/>
          </p:cNvCxnSpPr>
          <p:nvPr/>
        </p:nvCxnSpPr>
        <p:spPr bwMode="auto">
          <a:xfrm>
            <a:off x="2447925" y="6170613"/>
            <a:ext cx="5875338" cy="1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9673" name="AutoShape 25"/>
          <p:cNvCxnSpPr>
            <a:cxnSpLocks noChangeShapeType="1"/>
            <a:stCxn id="539652" idx="5"/>
            <a:endCxn id="539653" idx="0"/>
          </p:cNvCxnSpPr>
          <p:nvPr/>
        </p:nvCxnSpPr>
        <p:spPr bwMode="auto">
          <a:xfrm>
            <a:off x="8224838" y="3171825"/>
            <a:ext cx="204787" cy="272732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39674" name="Text Box 26"/>
          <p:cNvSpPr txBox="1">
            <a:spLocks noChangeArrowheads="1"/>
          </p:cNvSpPr>
          <p:nvPr/>
        </p:nvSpPr>
        <p:spPr bwMode="auto">
          <a:xfrm>
            <a:off x="4859338" y="2906713"/>
            <a:ext cx="4016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24</a:t>
            </a:r>
          </a:p>
        </p:txBody>
      </p:sp>
      <p:sp>
        <p:nvSpPr>
          <p:cNvPr id="539675" name="Text Box 27"/>
          <p:cNvSpPr txBox="1">
            <a:spLocks noChangeArrowheads="1"/>
          </p:cNvSpPr>
          <p:nvPr/>
        </p:nvSpPr>
        <p:spPr bwMode="auto">
          <a:xfrm>
            <a:off x="4794250" y="3606800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18</a:t>
            </a:r>
          </a:p>
        </p:txBody>
      </p:sp>
      <p:sp>
        <p:nvSpPr>
          <p:cNvPr id="539676" name="Text Box 28"/>
          <p:cNvSpPr txBox="1">
            <a:spLocks noChangeArrowheads="1"/>
          </p:cNvSpPr>
          <p:nvPr/>
        </p:nvSpPr>
        <p:spPr bwMode="auto">
          <a:xfrm>
            <a:off x="5991225" y="3952875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</a:t>
            </a:r>
          </a:p>
        </p:txBody>
      </p:sp>
      <p:sp>
        <p:nvSpPr>
          <p:cNvPr id="539677" name="Text Box 29"/>
          <p:cNvSpPr txBox="1">
            <a:spLocks noChangeArrowheads="1"/>
          </p:cNvSpPr>
          <p:nvPr/>
        </p:nvSpPr>
        <p:spPr bwMode="auto">
          <a:xfrm>
            <a:off x="1208088" y="3135313"/>
            <a:ext cx="3254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9</a:t>
            </a:r>
          </a:p>
        </p:txBody>
      </p:sp>
      <p:sp>
        <p:nvSpPr>
          <p:cNvPr id="539678" name="Text Box 30"/>
          <p:cNvSpPr txBox="1">
            <a:spLocks noChangeArrowheads="1"/>
          </p:cNvSpPr>
          <p:nvPr/>
        </p:nvSpPr>
        <p:spPr bwMode="auto">
          <a:xfrm>
            <a:off x="1763713" y="3792538"/>
            <a:ext cx="3254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14</a:t>
            </a:r>
          </a:p>
        </p:txBody>
      </p:sp>
      <p:sp>
        <p:nvSpPr>
          <p:cNvPr id="539679" name="Text Box 31"/>
          <p:cNvSpPr txBox="1">
            <a:spLocks noChangeArrowheads="1"/>
          </p:cNvSpPr>
          <p:nvPr/>
        </p:nvSpPr>
        <p:spPr bwMode="auto">
          <a:xfrm>
            <a:off x="1293813" y="4806950"/>
            <a:ext cx="325437" cy="306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15</a:t>
            </a:r>
          </a:p>
        </p:txBody>
      </p:sp>
      <p:sp>
        <p:nvSpPr>
          <p:cNvPr id="539680" name="Text Box 32"/>
          <p:cNvSpPr txBox="1">
            <a:spLocks noChangeArrowheads="1"/>
          </p:cNvSpPr>
          <p:nvPr/>
        </p:nvSpPr>
        <p:spPr bwMode="auto">
          <a:xfrm>
            <a:off x="2579688" y="4984750"/>
            <a:ext cx="325437" cy="306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5</a:t>
            </a:r>
          </a:p>
        </p:txBody>
      </p:sp>
      <p:sp>
        <p:nvSpPr>
          <p:cNvPr id="539681" name="Text Box 33"/>
          <p:cNvSpPr txBox="1">
            <a:spLocks noChangeArrowheads="1"/>
          </p:cNvSpPr>
          <p:nvPr/>
        </p:nvSpPr>
        <p:spPr bwMode="auto">
          <a:xfrm>
            <a:off x="3517900" y="4494213"/>
            <a:ext cx="417513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30</a:t>
            </a:r>
          </a:p>
        </p:txBody>
      </p:sp>
      <p:sp>
        <p:nvSpPr>
          <p:cNvPr id="539682" name="Text Box 34"/>
          <p:cNvSpPr txBox="1">
            <a:spLocks noChangeArrowheads="1"/>
          </p:cNvSpPr>
          <p:nvPr/>
        </p:nvSpPr>
        <p:spPr bwMode="auto">
          <a:xfrm>
            <a:off x="3162300" y="5445125"/>
            <a:ext cx="4016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20</a:t>
            </a:r>
          </a:p>
        </p:txBody>
      </p:sp>
      <p:sp>
        <p:nvSpPr>
          <p:cNvPr id="539683" name="Text Box 35"/>
          <p:cNvSpPr txBox="1">
            <a:spLocks noChangeArrowheads="1"/>
          </p:cNvSpPr>
          <p:nvPr/>
        </p:nvSpPr>
        <p:spPr bwMode="auto">
          <a:xfrm>
            <a:off x="4614863" y="6115050"/>
            <a:ext cx="398462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44</a:t>
            </a:r>
          </a:p>
        </p:txBody>
      </p:sp>
      <p:sp>
        <p:nvSpPr>
          <p:cNvPr id="539684" name="Text Box 36"/>
          <p:cNvSpPr txBox="1">
            <a:spLocks noChangeArrowheads="1"/>
          </p:cNvSpPr>
          <p:nvPr/>
        </p:nvSpPr>
        <p:spPr bwMode="auto">
          <a:xfrm>
            <a:off x="6038850" y="5416550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16</a:t>
            </a:r>
          </a:p>
        </p:txBody>
      </p:sp>
      <p:sp>
        <p:nvSpPr>
          <p:cNvPr id="539685" name="Text Box 37"/>
          <p:cNvSpPr txBox="1">
            <a:spLocks noChangeArrowheads="1"/>
          </p:cNvSpPr>
          <p:nvPr/>
        </p:nvSpPr>
        <p:spPr bwMode="auto">
          <a:xfrm>
            <a:off x="5943600" y="4625975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11</a:t>
            </a:r>
          </a:p>
        </p:txBody>
      </p:sp>
      <p:sp>
        <p:nvSpPr>
          <p:cNvPr id="539686" name="Text Box 38"/>
          <p:cNvSpPr txBox="1">
            <a:spLocks noChangeArrowheads="1"/>
          </p:cNvSpPr>
          <p:nvPr/>
        </p:nvSpPr>
        <p:spPr bwMode="auto">
          <a:xfrm>
            <a:off x="7440613" y="3921125"/>
            <a:ext cx="325437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6</a:t>
            </a:r>
          </a:p>
        </p:txBody>
      </p:sp>
      <p:sp>
        <p:nvSpPr>
          <p:cNvPr id="539687" name="Text Box 39"/>
          <p:cNvSpPr txBox="1">
            <a:spLocks noChangeArrowheads="1"/>
          </p:cNvSpPr>
          <p:nvPr/>
        </p:nvSpPr>
        <p:spPr bwMode="auto">
          <a:xfrm>
            <a:off x="8175625" y="4478338"/>
            <a:ext cx="325438" cy="306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19</a:t>
            </a:r>
          </a:p>
        </p:txBody>
      </p:sp>
      <p:sp>
        <p:nvSpPr>
          <p:cNvPr id="539688" name="Text Box 40"/>
          <p:cNvSpPr txBox="1">
            <a:spLocks noChangeArrowheads="1"/>
          </p:cNvSpPr>
          <p:nvPr/>
        </p:nvSpPr>
        <p:spPr bwMode="auto">
          <a:xfrm>
            <a:off x="7535863" y="5207000"/>
            <a:ext cx="325437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6</a:t>
            </a:r>
          </a:p>
        </p:txBody>
      </p:sp>
      <p:sp>
        <p:nvSpPr>
          <p:cNvPr id="539689" name="Text Box 41"/>
          <p:cNvSpPr txBox="1">
            <a:spLocks noChangeArrowheads="1"/>
          </p:cNvSpPr>
          <p:nvPr/>
        </p:nvSpPr>
        <p:spPr bwMode="auto">
          <a:xfrm>
            <a:off x="2305050" y="63357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>
                <a:solidFill>
                  <a:srgbClr val="006600"/>
                </a:solidFill>
              </a:rPr>
              <a:t> </a:t>
            </a:r>
            <a:r>
              <a:rPr lang="en-US" altLang="en-US" sz="1600" b="1">
                <a:solidFill>
                  <a:srgbClr val="006600"/>
                </a:solidFill>
                <a:sym typeface="Symbol" panose="05050102010706020507" pitchFamily="18" charset="2"/>
              </a:rPr>
              <a:t>15</a:t>
            </a:r>
            <a:endParaRPr lang="en-US" altLang="en-US" sz="1600" b="1">
              <a:solidFill>
                <a:srgbClr val="006600"/>
              </a:solidFill>
            </a:endParaRPr>
          </a:p>
        </p:txBody>
      </p:sp>
      <p:sp>
        <p:nvSpPr>
          <p:cNvPr id="539690" name="Text Box 42"/>
          <p:cNvSpPr txBox="1">
            <a:spLocks noChangeArrowheads="1"/>
          </p:cNvSpPr>
          <p:nvPr/>
        </p:nvSpPr>
        <p:spPr bwMode="auto">
          <a:xfrm>
            <a:off x="2160588" y="2514600"/>
            <a:ext cx="538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9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39691" name="Text Box 43"/>
          <p:cNvSpPr txBox="1">
            <a:spLocks noChangeArrowheads="1"/>
          </p:cNvSpPr>
          <p:nvPr/>
        </p:nvSpPr>
        <p:spPr bwMode="auto">
          <a:xfrm>
            <a:off x="7815263" y="2366963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39692" name="Text Box 44"/>
          <p:cNvSpPr txBox="1">
            <a:spLocks noChangeArrowheads="1"/>
          </p:cNvSpPr>
          <p:nvPr/>
        </p:nvSpPr>
        <p:spPr bwMode="auto">
          <a:xfrm>
            <a:off x="8129588" y="6253163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6600"/>
                </a:solidFill>
              </a:rPr>
              <a:t> </a:t>
            </a:r>
            <a:r>
              <a:rPr lang="en-US" altLang="en-US" b="1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539693" name="Text Box 45"/>
          <p:cNvSpPr txBox="1">
            <a:spLocks noChangeArrowheads="1"/>
          </p:cNvSpPr>
          <p:nvPr/>
        </p:nvSpPr>
        <p:spPr bwMode="auto">
          <a:xfrm>
            <a:off x="4122738" y="4440238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6600"/>
                </a:solidFill>
              </a:rPr>
              <a:t> </a:t>
            </a:r>
            <a:r>
              <a:rPr lang="en-US" altLang="en-US" b="1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539694" name="Text Box 46"/>
          <p:cNvSpPr txBox="1">
            <a:spLocks noChangeArrowheads="1"/>
          </p:cNvSpPr>
          <p:nvPr/>
        </p:nvSpPr>
        <p:spPr bwMode="auto">
          <a:xfrm>
            <a:off x="3025775" y="3741738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14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39695" name="Text Box 47"/>
          <p:cNvSpPr txBox="1">
            <a:spLocks noChangeArrowheads="1"/>
          </p:cNvSpPr>
          <p:nvPr/>
        </p:nvSpPr>
        <p:spPr bwMode="auto">
          <a:xfrm>
            <a:off x="6731000" y="4132263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6600"/>
                </a:solidFill>
              </a:rPr>
              <a:t> </a:t>
            </a:r>
            <a:r>
              <a:rPr lang="en-US" altLang="en-US" b="1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539696" name="Text Box 48"/>
          <p:cNvSpPr txBox="1">
            <a:spLocks noChangeArrowheads="1"/>
          </p:cNvSpPr>
          <p:nvPr/>
        </p:nvSpPr>
        <p:spPr bwMode="auto">
          <a:xfrm>
            <a:off x="169863" y="3105150"/>
            <a:ext cx="538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0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39697" name="Text Box 49"/>
          <p:cNvSpPr txBox="1">
            <a:spLocks noChangeArrowheads="1"/>
          </p:cNvSpPr>
          <p:nvPr/>
        </p:nvSpPr>
        <p:spPr bwMode="auto">
          <a:xfrm>
            <a:off x="3259138" y="1674812"/>
            <a:ext cx="3368675" cy="7937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46038" rIns="182880" bIns="46038">
            <a:spAutoFit/>
          </a:bodyPr>
          <a:lstStyle/>
          <a:p>
            <a:pPr>
              <a:spcBef>
                <a:spcPct val="20000"/>
              </a:spcBef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lang="en-US" altLang="en-US"/>
              <a:t>S = { s, 2 }</a:t>
            </a:r>
          </a:p>
          <a:p>
            <a:pPr>
              <a:spcBef>
                <a:spcPct val="20000"/>
              </a:spcBef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lang="en-US" altLang="en-US"/>
              <a:t>PQ = { 3, 4, 5, 6, 7, t }</a:t>
            </a:r>
          </a:p>
        </p:txBody>
      </p:sp>
      <p:sp>
        <p:nvSpPr>
          <p:cNvPr id="539698" name="Text Box 50"/>
          <p:cNvSpPr txBox="1">
            <a:spLocks noChangeArrowheads="1"/>
          </p:cNvSpPr>
          <p:nvPr/>
        </p:nvSpPr>
        <p:spPr bwMode="auto">
          <a:xfrm>
            <a:off x="1901825" y="2501900"/>
            <a:ext cx="53816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39699" name="Text Box 51"/>
          <p:cNvSpPr txBox="1">
            <a:spLocks noChangeArrowheads="1"/>
          </p:cNvSpPr>
          <p:nvPr/>
        </p:nvSpPr>
        <p:spPr bwMode="auto">
          <a:xfrm>
            <a:off x="2132013" y="2555875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39700" name="Text Box 52"/>
          <p:cNvSpPr txBox="1">
            <a:spLocks noChangeArrowheads="1"/>
          </p:cNvSpPr>
          <p:nvPr/>
        </p:nvSpPr>
        <p:spPr bwMode="auto">
          <a:xfrm>
            <a:off x="2000250" y="6335713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6600"/>
                </a:solidFill>
              </a:rPr>
              <a:t> </a:t>
            </a:r>
            <a:r>
              <a:rPr lang="en-US" altLang="en-US" b="1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539701" name="Text Box 53"/>
          <p:cNvSpPr txBox="1">
            <a:spLocks noChangeArrowheads="1"/>
          </p:cNvSpPr>
          <p:nvPr/>
        </p:nvSpPr>
        <p:spPr bwMode="auto">
          <a:xfrm>
            <a:off x="2720975" y="3741738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39702" name="Text Box 54"/>
          <p:cNvSpPr txBox="1">
            <a:spLocks noChangeArrowheads="1"/>
          </p:cNvSpPr>
          <p:nvPr/>
        </p:nvSpPr>
        <p:spPr bwMode="auto">
          <a:xfrm>
            <a:off x="2949575" y="3786188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39703" name="Text Box 55"/>
          <p:cNvSpPr txBox="1">
            <a:spLocks noChangeArrowheads="1"/>
          </p:cNvSpPr>
          <p:nvPr/>
        </p:nvSpPr>
        <p:spPr bwMode="auto">
          <a:xfrm>
            <a:off x="2212975" y="6405563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39708" name="AutoShape 60"/>
          <p:cNvSpPr>
            <a:spLocks noChangeArrowheads="1"/>
          </p:cNvSpPr>
          <p:nvPr/>
        </p:nvSpPr>
        <p:spPr bwMode="auto">
          <a:xfrm rot="-3296093">
            <a:off x="7707313" y="2176463"/>
            <a:ext cx="174625" cy="314325"/>
          </a:xfrm>
          <a:prstGeom prst="downArrow">
            <a:avLst>
              <a:gd name="adj1" fmla="val 50000"/>
              <a:gd name="adj2" fmla="val 45000"/>
            </a:avLst>
          </a:prstGeom>
          <a:solidFill>
            <a:srgbClr val="006600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539709" name="Text Box 61"/>
          <p:cNvSpPr txBox="1">
            <a:spLocks noChangeArrowheads="1"/>
          </p:cNvSpPr>
          <p:nvPr/>
        </p:nvSpPr>
        <p:spPr bwMode="auto">
          <a:xfrm>
            <a:off x="7105650" y="1852613"/>
            <a:ext cx="165258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decrease key</a:t>
            </a:r>
          </a:p>
        </p:txBody>
      </p:sp>
      <p:sp>
        <p:nvSpPr>
          <p:cNvPr id="539710" name="Text Box 62"/>
          <p:cNvSpPr txBox="1">
            <a:spLocks noChangeArrowheads="1"/>
          </p:cNvSpPr>
          <p:nvPr/>
        </p:nvSpPr>
        <p:spPr bwMode="auto">
          <a:xfrm>
            <a:off x="8012113" y="2428875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39711" name="Text Box 63"/>
          <p:cNvSpPr txBox="1">
            <a:spLocks noChangeArrowheads="1"/>
          </p:cNvSpPr>
          <p:nvPr/>
        </p:nvSpPr>
        <p:spPr bwMode="auto">
          <a:xfrm>
            <a:off x="8108950" y="23860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33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39704" name="Freeform 56"/>
          <p:cNvSpPr>
            <a:spLocks/>
          </p:cNvSpPr>
          <p:nvPr/>
        </p:nvSpPr>
        <p:spPr bwMode="auto">
          <a:xfrm>
            <a:off x="133350" y="2224088"/>
            <a:ext cx="3113088" cy="1858962"/>
          </a:xfrm>
          <a:custGeom>
            <a:avLst/>
            <a:gdLst>
              <a:gd name="T0" fmla="*/ 3 w 1961"/>
              <a:gd name="T1" fmla="*/ 824 h 1171"/>
              <a:gd name="T2" fmla="*/ 34 w 1961"/>
              <a:gd name="T3" fmla="*/ 666 h 1171"/>
              <a:gd name="T4" fmla="*/ 121 w 1961"/>
              <a:gd name="T5" fmla="*/ 469 h 1171"/>
              <a:gd name="T6" fmla="*/ 153 w 1961"/>
              <a:gd name="T7" fmla="*/ 414 h 1171"/>
              <a:gd name="T8" fmla="*/ 271 w 1961"/>
              <a:gd name="T9" fmla="*/ 359 h 1171"/>
              <a:gd name="T10" fmla="*/ 350 w 1961"/>
              <a:gd name="T11" fmla="*/ 295 h 1171"/>
              <a:gd name="T12" fmla="*/ 500 w 1961"/>
              <a:gd name="T13" fmla="*/ 177 h 1171"/>
              <a:gd name="T14" fmla="*/ 650 w 1961"/>
              <a:gd name="T15" fmla="*/ 130 h 1171"/>
              <a:gd name="T16" fmla="*/ 950 w 1961"/>
              <a:gd name="T17" fmla="*/ 75 h 1171"/>
              <a:gd name="T18" fmla="*/ 1131 w 1961"/>
              <a:gd name="T19" fmla="*/ 43 h 1171"/>
              <a:gd name="T20" fmla="*/ 1565 w 1961"/>
              <a:gd name="T21" fmla="*/ 43 h 1171"/>
              <a:gd name="T22" fmla="*/ 1754 w 1961"/>
              <a:gd name="T23" fmla="*/ 82 h 1171"/>
              <a:gd name="T24" fmla="*/ 1786 w 1961"/>
              <a:gd name="T25" fmla="*/ 98 h 1171"/>
              <a:gd name="T26" fmla="*/ 1833 w 1961"/>
              <a:gd name="T27" fmla="*/ 114 h 1171"/>
              <a:gd name="T28" fmla="*/ 1920 w 1961"/>
              <a:gd name="T29" fmla="*/ 240 h 1171"/>
              <a:gd name="T30" fmla="*/ 1841 w 1961"/>
              <a:gd name="T31" fmla="*/ 603 h 1171"/>
              <a:gd name="T32" fmla="*/ 1747 w 1961"/>
              <a:gd name="T33" fmla="*/ 698 h 1171"/>
              <a:gd name="T34" fmla="*/ 1612 w 1961"/>
              <a:gd name="T35" fmla="*/ 769 h 1171"/>
              <a:gd name="T36" fmla="*/ 1455 w 1961"/>
              <a:gd name="T37" fmla="*/ 800 h 1171"/>
              <a:gd name="T38" fmla="*/ 1036 w 1961"/>
              <a:gd name="T39" fmla="*/ 840 h 1171"/>
              <a:gd name="T40" fmla="*/ 879 w 1961"/>
              <a:gd name="T41" fmla="*/ 871 h 1171"/>
              <a:gd name="T42" fmla="*/ 673 w 1961"/>
              <a:gd name="T43" fmla="*/ 1037 h 1171"/>
              <a:gd name="T44" fmla="*/ 547 w 1961"/>
              <a:gd name="T45" fmla="*/ 1132 h 1171"/>
              <a:gd name="T46" fmla="*/ 271 w 1961"/>
              <a:gd name="T47" fmla="*/ 1171 h 1171"/>
              <a:gd name="T48" fmla="*/ 121 w 1961"/>
              <a:gd name="T49" fmla="*/ 1124 h 1171"/>
              <a:gd name="T50" fmla="*/ 50 w 1961"/>
              <a:gd name="T51" fmla="*/ 982 h 1171"/>
              <a:gd name="T52" fmla="*/ 34 w 1961"/>
              <a:gd name="T53" fmla="*/ 919 h 1171"/>
              <a:gd name="T54" fmla="*/ 3 w 1961"/>
              <a:gd name="T55" fmla="*/ 824 h 1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61" h="1171">
                <a:moveTo>
                  <a:pt x="3" y="824"/>
                </a:moveTo>
                <a:cubicBezTo>
                  <a:pt x="9" y="747"/>
                  <a:pt x="0" y="721"/>
                  <a:pt x="34" y="666"/>
                </a:cubicBezTo>
                <a:cubicBezTo>
                  <a:pt x="53" y="592"/>
                  <a:pt x="84" y="534"/>
                  <a:pt x="121" y="469"/>
                </a:cubicBezTo>
                <a:cubicBezTo>
                  <a:pt x="128" y="456"/>
                  <a:pt x="140" y="425"/>
                  <a:pt x="153" y="414"/>
                </a:cubicBezTo>
                <a:cubicBezTo>
                  <a:pt x="189" y="383"/>
                  <a:pt x="227" y="372"/>
                  <a:pt x="271" y="359"/>
                </a:cubicBezTo>
                <a:cubicBezTo>
                  <a:pt x="332" y="297"/>
                  <a:pt x="301" y="311"/>
                  <a:pt x="350" y="295"/>
                </a:cubicBezTo>
                <a:cubicBezTo>
                  <a:pt x="402" y="258"/>
                  <a:pt x="447" y="213"/>
                  <a:pt x="500" y="177"/>
                </a:cubicBezTo>
                <a:cubicBezTo>
                  <a:pt x="545" y="147"/>
                  <a:pt x="600" y="145"/>
                  <a:pt x="650" y="130"/>
                </a:cubicBezTo>
                <a:cubicBezTo>
                  <a:pt x="750" y="100"/>
                  <a:pt x="845" y="83"/>
                  <a:pt x="950" y="75"/>
                </a:cubicBezTo>
                <a:cubicBezTo>
                  <a:pt x="1011" y="65"/>
                  <a:pt x="1070" y="52"/>
                  <a:pt x="1131" y="43"/>
                </a:cubicBezTo>
                <a:cubicBezTo>
                  <a:pt x="1260" y="0"/>
                  <a:pt x="1469" y="39"/>
                  <a:pt x="1565" y="43"/>
                </a:cubicBezTo>
                <a:cubicBezTo>
                  <a:pt x="1628" y="56"/>
                  <a:pt x="1691" y="68"/>
                  <a:pt x="1754" y="82"/>
                </a:cubicBezTo>
                <a:cubicBezTo>
                  <a:pt x="1765" y="87"/>
                  <a:pt x="1775" y="94"/>
                  <a:pt x="1786" y="98"/>
                </a:cubicBezTo>
                <a:cubicBezTo>
                  <a:pt x="1801" y="104"/>
                  <a:pt x="1833" y="114"/>
                  <a:pt x="1833" y="114"/>
                </a:cubicBezTo>
                <a:cubicBezTo>
                  <a:pt x="1862" y="157"/>
                  <a:pt x="1890" y="197"/>
                  <a:pt x="1920" y="240"/>
                </a:cubicBezTo>
                <a:cubicBezTo>
                  <a:pt x="1916" y="374"/>
                  <a:pt x="1961" y="523"/>
                  <a:pt x="1841" y="603"/>
                </a:cubicBezTo>
                <a:cubicBezTo>
                  <a:pt x="1814" y="640"/>
                  <a:pt x="1785" y="672"/>
                  <a:pt x="1747" y="698"/>
                </a:cubicBezTo>
                <a:cubicBezTo>
                  <a:pt x="1717" y="742"/>
                  <a:pt x="1663" y="759"/>
                  <a:pt x="1612" y="769"/>
                </a:cubicBezTo>
                <a:cubicBezTo>
                  <a:pt x="1561" y="790"/>
                  <a:pt x="1509" y="789"/>
                  <a:pt x="1455" y="800"/>
                </a:cubicBezTo>
                <a:cubicBezTo>
                  <a:pt x="1310" y="831"/>
                  <a:pt x="1188" y="835"/>
                  <a:pt x="1036" y="840"/>
                </a:cubicBezTo>
                <a:cubicBezTo>
                  <a:pt x="982" y="847"/>
                  <a:pt x="931" y="855"/>
                  <a:pt x="879" y="871"/>
                </a:cubicBezTo>
                <a:cubicBezTo>
                  <a:pt x="809" y="923"/>
                  <a:pt x="740" y="980"/>
                  <a:pt x="673" y="1037"/>
                </a:cubicBezTo>
                <a:cubicBezTo>
                  <a:pt x="646" y="1060"/>
                  <a:pt x="582" y="1123"/>
                  <a:pt x="547" y="1132"/>
                </a:cubicBezTo>
                <a:cubicBezTo>
                  <a:pt x="453" y="1156"/>
                  <a:pt x="370" y="1165"/>
                  <a:pt x="271" y="1171"/>
                </a:cubicBezTo>
                <a:cubicBezTo>
                  <a:pt x="207" y="1165"/>
                  <a:pt x="172" y="1158"/>
                  <a:pt x="121" y="1124"/>
                </a:cubicBezTo>
                <a:cubicBezTo>
                  <a:pt x="103" y="1072"/>
                  <a:pt x="74" y="1030"/>
                  <a:pt x="50" y="982"/>
                </a:cubicBezTo>
                <a:cubicBezTo>
                  <a:pt x="41" y="964"/>
                  <a:pt x="38" y="937"/>
                  <a:pt x="34" y="919"/>
                </a:cubicBezTo>
                <a:cubicBezTo>
                  <a:pt x="26" y="887"/>
                  <a:pt x="13" y="855"/>
                  <a:pt x="3" y="824"/>
                </a:cubicBezTo>
                <a:close/>
              </a:path>
            </a:pathLst>
          </a:custGeom>
          <a:solidFill>
            <a:srgbClr val="0033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3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0808B8"/>
                </a:solidFill>
                <a:cs typeface="B Titr" pitchFamily="2" charset="-78"/>
              </a:rPr>
              <a:t>فصل چهارم – لایه شبکه</a:t>
            </a:r>
            <a:endParaRPr lang="en-US" sz="3600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2526-DE8F-493D-94D0-CD7917BC3563}" type="slidenum">
              <a:rPr lang="en-US"/>
              <a:pPr/>
              <a:t>7</a:t>
            </a:fld>
            <a:endParaRPr lang="en-US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533400" y="1600200"/>
            <a:ext cx="38100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4. 1 Introduction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4.2 Virtual circuit and datagram networks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4.3 What’s inside a router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4.4 IP: Internet Protocol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Datagram format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IPv4 addressing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ICMP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IPv6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4495800" y="1600200"/>
            <a:ext cx="38100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4.5 Routing algorithms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Link state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Distance Vector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Hierarchical routing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4.6 Routing in the Internet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RIP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OSPF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BGP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4.7 Broadcast and multicast routing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4CBBD-4725-429E-A327-CD9C3AD9F623}" type="slidenum">
              <a:rPr lang="en-US" altLang="en-US"/>
              <a:pPr/>
              <a:t>70</a:t>
            </a:fld>
            <a:endParaRPr lang="en-US" altLang="en-US" sz="1400"/>
          </a:p>
        </p:txBody>
      </p:sp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Dijkstra's Shortest Path Algorithm</a:t>
            </a:r>
          </a:p>
        </p:txBody>
      </p:sp>
      <p:sp>
        <p:nvSpPr>
          <p:cNvPr id="540675" name="Oval 3"/>
          <p:cNvSpPr>
            <a:spLocks noChangeArrowheads="1"/>
          </p:cNvSpPr>
          <p:nvPr/>
        </p:nvSpPr>
        <p:spPr bwMode="auto">
          <a:xfrm>
            <a:off x="300038" y="3400425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s</a:t>
            </a:r>
          </a:p>
        </p:txBody>
      </p:sp>
      <p:sp>
        <p:nvSpPr>
          <p:cNvPr id="540676" name="Oval 4"/>
          <p:cNvSpPr>
            <a:spLocks noChangeArrowheads="1"/>
          </p:cNvSpPr>
          <p:nvPr/>
        </p:nvSpPr>
        <p:spPr bwMode="auto">
          <a:xfrm>
            <a:off x="7967663" y="2906713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3</a:t>
            </a:r>
          </a:p>
        </p:txBody>
      </p:sp>
      <p:sp>
        <p:nvSpPr>
          <p:cNvPr id="540677" name="Oval 5"/>
          <p:cNvSpPr>
            <a:spLocks noChangeArrowheads="1"/>
          </p:cNvSpPr>
          <p:nvPr/>
        </p:nvSpPr>
        <p:spPr bwMode="auto">
          <a:xfrm>
            <a:off x="8278813" y="5907088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t</a:t>
            </a:r>
          </a:p>
        </p:txBody>
      </p:sp>
      <p:sp>
        <p:nvSpPr>
          <p:cNvPr id="540678" name="Oval 6"/>
          <p:cNvSpPr>
            <a:spLocks noChangeArrowheads="1"/>
          </p:cNvSpPr>
          <p:nvPr/>
        </p:nvSpPr>
        <p:spPr bwMode="auto">
          <a:xfrm>
            <a:off x="2076450" y="2906713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2</a:t>
            </a:r>
          </a:p>
        </p:txBody>
      </p:sp>
      <p:sp>
        <p:nvSpPr>
          <p:cNvPr id="540679" name="Oval 7"/>
          <p:cNvSpPr>
            <a:spLocks noChangeArrowheads="1"/>
          </p:cNvSpPr>
          <p:nvPr/>
        </p:nvSpPr>
        <p:spPr bwMode="auto">
          <a:xfrm>
            <a:off x="2882900" y="407670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6</a:t>
            </a:r>
          </a:p>
        </p:txBody>
      </p:sp>
      <p:sp>
        <p:nvSpPr>
          <p:cNvPr id="540680" name="Oval 8"/>
          <p:cNvSpPr>
            <a:spLocks noChangeArrowheads="1"/>
          </p:cNvSpPr>
          <p:nvPr/>
        </p:nvSpPr>
        <p:spPr bwMode="auto">
          <a:xfrm>
            <a:off x="2138363" y="601980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7</a:t>
            </a:r>
          </a:p>
        </p:txBody>
      </p:sp>
      <p:sp>
        <p:nvSpPr>
          <p:cNvPr id="540681" name="Oval 9"/>
          <p:cNvSpPr>
            <a:spLocks noChangeArrowheads="1"/>
          </p:cNvSpPr>
          <p:nvPr/>
        </p:nvSpPr>
        <p:spPr bwMode="auto">
          <a:xfrm>
            <a:off x="7024688" y="442595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4</a:t>
            </a:r>
          </a:p>
        </p:txBody>
      </p:sp>
      <p:sp>
        <p:nvSpPr>
          <p:cNvPr id="540682" name="Oval 10"/>
          <p:cNvSpPr>
            <a:spLocks noChangeArrowheads="1"/>
          </p:cNvSpPr>
          <p:nvPr/>
        </p:nvSpPr>
        <p:spPr bwMode="auto">
          <a:xfrm>
            <a:off x="4289425" y="476885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5</a:t>
            </a:r>
          </a:p>
        </p:txBody>
      </p:sp>
      <p:cxnSp>
        <p:nvCxnSpPr>
          <p:cNvPr id="540683" name="AutoShape 11"/>
          <p:cNvCxnSpPr>
            <a:cxnSpLocks noChangeShapeType="1"/>
            <a:stCxn id="540675" idx="7"/>
            <a:endCxn id="540678" idx="2"/>
          </p:cNvCxnSpPr>
          <p:nvPr/>
        </p:nvCxnSpPr>
        <p:spPr bwMode="auto">
          <a:xfrm flipV="1">
            <a:off x="557213" y="3057525"/>
            <a:ext cx="1511300" cy="379413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0684" name="AutoShape 12"/>
          <p:cNvCxnSpPr>
            <a:cxnSpLocks noChangeShapeType="1"/>
            <a:stCxn id="540675" idx="6"/>
            <a:endCxn id="540679" idx="1"/>
          </p:cNvCxnSpPr>
          <p:nvPr/>
        </p:nvCxnSpPr>
        <p:spPr bwMode="auto">
          <a:xfrm>
            <a:off x="609600" y="3551238"/>
            <a:ext cx="2317750" cy="56197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0685" name="AutoShape 13"/>
          <p:cNvCxnSpPr>
            <a:cxnSpLocks noChangeShapeType="1"/>
            <a:stCxn id="540675" idx="5"/>
            <a:endCxn id="540680" idx="0"/>
          </p:cNvCxnSpPr>
          <p:nvPr/>
        </p:nvCxnSpPr>
        <p:spPr bwMode="auto">
          <a:xfrm>
            <a:off x="557213" y="3665538"/>
            <a:ext cx="1731962" cy="234632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0686" name="AutoShape 14"/>
          <p:cNvCxnSpPr>
            <a:cxnSpLocks noChangeShapeType="1"/>
            <a:stCxn id="540679" idx="7"/>
            <a:endCxn id="540676" idx="2"/>
          </p:cNvCxnSpPr>
          <p:nvPr/>
        </p:nvCxnSpPr>
        <p:spPr bwMode="auto">
          <a:xfrm flipV="1">
            <a:off x="3140075" y="3057525"/>
            <a:ext cx="4819650" cy="10556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0687" name="AutoShape 15"/>
          <p:cNvCxnSpPr>
            <a:cxnSpLocks noChangeShapeType="1"/>
            <a:stCxn id="540681" idx="7"/>
            <a:endCxn id="540676" idx="4"/>
          </p:cNvCxnSpPr>
          <p:nvPr/>
        </p:nvCxnSpPr>
        <p:spPr bwMode="auto">
          <a:xfrm flipV="1">
            <a:off x="7281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0688" name="AutoShape 16"/>
          <p:cNvCxnSpPr>
            <a:cxnSpLocks noChangeShapeType="1"/>
            <a:stCxn id="540679" idx="5"/>
            <a:endCxn id="540682" idx="1"/>
          </p:cNvCxnSpPr>
          <p:nvPr/>
        </p:nvCxnSpPr>
        <p:spPr bwMode="auto">
          <a:xfrm>
            <a:off x="3140075" y="4341813"/>
            <a:ext cx="1193800" cy="463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0689" name="AutoShape 17"/>
          <p:cNvCxnSpPr>
            <a:cxnSpLocks noChangeShapeType="1"/>
            <a:stCxn id="540682" idx="5"/>
            <a:endCxn id="540677" idx="2"/>
          </p:cNvCxnSpPr>
          <p:nvPr/>
        </p:nvCxnSpPr>
        <p:spPr bwMode="auto">
          <a:xfrm>
            <a:off x="4546600" y="5033963"/>
            <a:ext cx="3724275" cy="102393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0690" name="AutoShape 18"/>
          <p:cNvCxnSpPr>
            <a:cxnSpLocks noChangeShapeType="1"/>
            <a:stCxn id="540682" idx="6"/>
            <a:endCxn id="540681" idx="2"/>
          </p:cNvCxnSpPr>
          <p:nvPr/>
        </p:nvCxnSpPr>
        <p:spPr bwMode="auto">
          <a:xfrm flipV="1">
            <a:off x="4598988" y="4576763"/>
            <a:ext cx="2417762" cy="3429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0691" name="AutoShape 19"/>
          <p:cNvCxnSpPr>
            <a:cxnSpLocks noChangeShapeType="1"/>
            <a:stCxn id="540681" idx="4"/>
            <a:endCxn id="540677" idx="1"/>
          </p:cNvCxnSpPr>
          <p:nvPr/>
        </p:nvCxnSpPr>
        <p:spPr bwMode="auto">
          <a:xfrm>
            <a:off x="7175500" y="4735513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0692" name="AutoShape 20"/>
          <p:cNvCxnSpPr>
            <a:cxnSpLocks noChangeShapeType="1"/>
            <a:stCxn id="540676" idx="3"/>
            <a:endCxn id="540682" idx="7"/>
          </p:cNvCxnSpPr>
          <p:nvPr/>
        </p:nvCxnSpPr>
        <p:spPr bwMode="auto">
          <a:xfrm flipH="1">
            <a:off x="4546600" y="3171825"/>
            <a:ext cx="3465513" cy="163353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0693" name="AutoShape 21"/>
          <p:cNvCxnSpPr>
            <a:cxnSpLocks noChangeShapeType="1"/>
            <a:stCxn id="540679" idx="4"/>
            <a:endCxn id="540680" idx="7"/>
          </p:cNvCxnSpPr>
          <p:nvPr/>
        </p:nvCxnSpPr>
        <p:spPr bwMode="auto">
          <a:xfrm flipH="1">
            <a:off x="2395538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0694" name="AutoShape 22"/>
          <p:cNvCxnSpPr>
            <a:cxnSpLocks noChangeShapeType="1"/>
            <a:stCxn id="540680" idx="6"/>
            <a:endCxn id="540682" idx="2"/>
          </p:cNvCxnSpPr>
          <p:nvPr/>
        </p:nvCxnSpPr>
        <p:spPr bwMode="auto">
          <a:xfrm flipV="1">
            <a:off x="2447925" y="4919663"/>
            <a:ext cx="1833563" cy="1250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0695" name="AutoShape 23"/>
          <p:cNvCxnSpPr>
            <a:cxnSpLocks noChangeShapeType="1"/>
            <a:stCxn id="540678" idx="6"/>
            <a:endCxn id="540676" idx="1"/>
          </p:cNvCxnSpPr>
          <p:nvPr/>
        </p:nvCxnSpPr>
        <p:spPr bwMode="auto">
          <a:xfrm flipV="1">
            <a:off x="2386013" y="2943225"/>
            <a:ext cx="5626100" cy="114300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0696" name="AutoShape 24"/>
          <p:cNvCxnSpPr>
            <a:cxnSpLocks noChangeShapeType="1"/>
            <a:stCxn id="540680" idx="6"/>
            <a:endCxn id="540677" idx="3"/>
          </p:cNvCxnSpPr>
          <p:nvPr/>
        </p:nvCxnSpPr>
        <p:spPr bwMode="auto">
          <a:xfrm>
            <a:off x="2447925" y="6170613"/>
            <a:ext cx="5875338" cy="1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0697" name="AutoShape 25"/>
          <p:cNvCxnSpPr>
            <a:cxnSpLocks noChangeShapeType="1"/>
            <a:stCxn id="540676" idx="5"/>
            <a:endCxn id="540677" idx="0"/>
          </p:cNvCxnSpPr>
          <p:nvPr/>
        </p:nvCxnSpPr>
        <p:spPr bwMode="auto">
          <a:xfrm>
            <a:off x="8224838" y="3171825"/>
            <a:ext cx="204787" cy="272732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40698" name="Text Box 26"/>
          <p:cNvSpPr txBox="1">
            <a:spLocks noChangeArrowheads="1"/>
          </p:cNvSpPr>
          <p:nvPr/>
        </p:nvSpPr>
        <p:spPr bwMode="auto">
          <a:xfrm>
            <a:off x="4859338" y="2906713"/>
            <a:ext cx="4016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24</a:t>
            </a:r>
          </a:p>
        </p:txBody>
      </p:sp>
      <p:sp>
        <p:nvSpPr>
          <p:cNvPr id="540699" name="Text Box 27"/>
          <p:cNvSpPr txBox="1">
            <a:spLocks noChangeArrowheads="1"/>
          </p:cNvSpPr>
          <p:nvPr/>
        </p:nvSpPr>
        <p:spPr bwMode="auto">
          <a:xfrm>
            <a:off x="4794250" y="3606800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18</a:t>
            </a:r>
          </a:p>
        </p:txBody>
      </p:sp>
      <p:sp>
        <p:nvSpPr>
          <p:cNvPr id="540700" name="Text Box 28"/>
          <p:cNvSpPr txBox="1">
            <a:spLocks noChangeArrowheads="1"/>
          </p:cNvSpPr>
          <p:nvPr/>
        </p:nvSpPr>
        <p:spPr bwMode="auto">
          <a:xfrm>
            <a:off x="5991225" y="3952875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</a:t>
            </a:r>
          </a:p>
        </p:txBody>
      </p:sp>
      <p:sp>
        <p:nvSpPr>
          <p:cNvPr id="540701" name="Text Box 29"/>
          <p:cNvSpPr txBox="1">
            <a:spLocks noChangeArrowheads="1"/>
          </p:cNvSpPr>
          <p:nvPr/>
        </p:nvSpPr>
        <p:spPr bwMode="auto">
          <a:xfrm>
            <a:off x="1208088" y="3135313"/>
            <a:ext cx="3254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9</a:t>
            </a:r>
          </a:p>
        </p:txBody>
      </p:sp>
      <p:sp>
        <p:nvSpPr>
          <p:cNvPr id="540702" name="Text Box 30"/>
          <p:cNvSpPr txBox="1">
            <a:spLocks noChangeArrowheads="1"/>
          </p:cNvSpPr>
          <p:nvPr/>
        </p:nvSpPr>
        <p:spPr bwMode="auto">
          <a:xfrm>
            <a:off x="1763713" y="3792538"/>
            <a:ext cx="3254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14</a:t>
            </a:r>
          </a:p>
        </p:txBody>
      </p:sp>
      <p:sp>
        <p:nvSpPr>
          <p:cNvPr id="540703" name="Text Box 31"/>
          <p:cNvSpPr txBox="1">
            <a:spLocks noChangeArrowheads="1"/>
          </p:cNvSpPr>
          <p:nvPr/>
        </p:nvSpPr>
        <p:spPr bwMode="auto">
          <a:xfrm>
            <a:off x="1293813" y="4806950"/>
            <a:ext cx="325437" cy="306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15</a:t>
            </a:r>
          </a:p>
        </p:txBody>
      </p:sp>
      <p:sp>
        <p:nvSpPr>
          <p:cNvPr id="540704" name="Text Box 32"/>
          <p:cNvSpPr txBox="1">
            <a:spLocks noChangeArrowheads="1"/>
          </p:cNvSpPr>
          <p:nvPr/>
        </p:nvSpPr>
        <p:spPr bwMode="auto">
          <a:xfrm>
            <a:off x="2579688" y="4984750"/>
            <a:ext cx="325437" cy="306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5</a:t>
            </a:r>
          </a:p>
        </p:txBody>
      </p:sp>
      <p:sp>
        <p:nvSpPr>
          <p:cNvPr id="540705" name="Text Box 33"/>
          <p:cNvSpPr txBox="1">
            <a:spLocks noChangeArrowheads="1"/>
          </p:cNvSpPr>
          <p:nvPr/>
        </p:nvSpPr>
        <p:spPr bwMode="auto">
          <a:xfrm>
            <a:off x="3517900" y="4494213"/>
            <a:ext cx="417513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30</a:t>
            </a:r>
          </a:p>
        </p:txBody>
      </p:sp>
      <p:sp>
        <p:nvSpPr>
          <p:cNvPr id="540706" name="Text Box 34"/>
          <p:cNvSpPr txBox="1">
            <a:spLocks noChangeArrowheads="1"/>
          </p:cNvSpPr>
          <p:nvPr/>
        </p:nvSpPr>
        <p:spPr bwMode="auto">
          <a:xfrm>
            <a:off x="3162300" y="5445125"/>
            <a:ext cx="4016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20</a:t>
            </a:r>
          </a:p>
        </p:txBody>
      </p:sp>
      <p:sp>
        <p:nvSpPr>
          <p:cNvPr id="540707" name="Text Box 35"/>
          <p:cNvSpPr txBox="1">
            <a:spLocks noChangeArrowheads="1"/>
          </p:cNvSpPr>
          <p:nvPr/>
        </p:nvSpPr>
        <p:spPr bwMode="auto">
          <a:xfrm>
            <a:off x="4614863" y="6115050"/>
            <a:ext cx="398462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44</a:t>
            </a:r>
          </a:p>
        </p:txBody>
      </p:sp>
      <p:sp>
        <p:nvSpPr>
          <p:cNvPr id="540708" name="Text Box 36"/>
          <p:cNvSpPr txBox="1">
            <a:spLocks noChangeArrowheads="1"/>
          </p:cNvSpPr>
          <p:nvPr/>
        </p:nvSpPr>
        <p:spPr bwMode="auto">
          <a:xfrm>
            <a:off x="6038850" y="5416550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16</a:t>
            </a:r>
          </a:p>
        </p:txBody>
      </p:sp>
      <p:sp>
        <p:nvSpPr>
          <p:cNvPr id="540709" name="Text Box 37"/>
          <p:cNvSpPr txBox="1">
            <a:spLocks noChangeArrowheads="1"/>
          </p:cNvSpPr>
          <p:nvPr/>
        </p:nvSpPr>
        <p:spPr bwMode="auto">
          <a:xfrm>
            <a:off x="5943600" y="4625975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11</a:t>
            </a:r>
          </a:p>
        </p:txBody>
      </p:sp>
      <p:sp>
        <p:nvSpPr>
          <p:cNvPr id="540710" name="Text Box 38"/>
          <p:cNvSpPr txBox="1">
            <a:spLocks noChangeArrowheads="1"/>
          </p:cNvSpPr>
          <p:nvPr/>
        </p:nvSpPr>
        <p:spPr bwMode="auto">
          <a:xfrm>
            <a:off x="7440613" y="3921125"/>
            <a:ext cx="325437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6</a:t>
            </a:r>
          </a:p>
        </p:txBody>
      </p:sp>
      <p:sp>
        <p:nvSpPr>
          <p:cNvPr id="540711" name="Text Box 39"/>
          <p:cNvSpPr txBox="1">
            <a:spLocks noChangeArrowheads="1"/>
          </p:cNvSpPr>
          <p:nvPr/>
        </p:nvSpPr>
        <p:spPr bwMode="auto">
          <a:xfrm>
            <a:off x="8175625" y="4478338"/>
            <a:ext cx="325438" cy="306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19</a:t>
            </a:r>
          </a:p>
        </p:txBody>
      </p:sp>
      <p:sp>
        <p:nvSpPr>
          <p:cNvPr id="540712" name="Text Box 40"/>
          <p:cNvSpPr txBox="1">
            <a:spLocks noChangeArrowheads="1"/>
          </p:cNvSpPr>
          <p:nvPr/>
        </p:nvSpPr>
        <p:spPr bwMode="auto">
          <a:xfrm>
            <a:off x="7535863" y="5207000"/>
            <a:ext cx="325437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6</a:t>
            </a:r>
          </a:p>
        </p:txBody>
      </p:sp>
      <p:sp>
        <p:nvSpPr>
          <p:cNvPr id="540713" name="Text Box 41"/>
          <p:cNvSpPr txBox="1">
            <a:spLocks noChangeArrowheads="1"/>
          </p:cNvSpPr>
          <p:nvPr/>
        </p:nvSpPr>
        <p:spPr bwMode="auto">
          <a:xfrm>
            <a:off x="2305050" y="63357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>
                <a:solidFill>
                  <a:srgbClr val="006600"/>
                </a:solidFill>
              </a:rPr>
              <a:t> </a:t>
            </a:r>
            <a:r>
              <a:rPr lang="en-US" altLang="en-US" sz="1600" b="1">
                <a:solidFill>
                  <a:srgbClr val="006600"/>
                </a:solidFill>
                <a:sym typeface="Symbol" panose="05050102010706020507" pitchFamily="18" charset="2"/>
              </a:rPr>
              <a:t>15</a:t>
            </a:r>
            <a:endParaRPr lang="en-US" altLang="en-US" sz="1600" b="1">
              <a:solidFill>
                <a:srgbClr val="006600"/>
              </a:solidFill>
            </a:endParaRPr>
          </a:p>
        </p:txBody>
      </p:sp>
      <p:sp>
        <p:nvSpPr>
          <p:cNvPr id="540714" name="Text Box 42"/>
          <p:cNvSpPr txBox="1">
            <a:spLocks noChangeArrowheads="1"/>
          </p:cNvSpPr>
          <p:nvPr/>
        </p:nvSpPr>
        <p:spPr bwMode="auto">
          <a:xfrm>
            <a:off x="2160588" y="2514600"/>
            <a:ext cx="538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9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0715" name="Text Box 43"/>
          <p:cNvSpPr txBox="1">
            <a:spLocks noChangeArrowheads="1"/>
          </p:cNvSpPr>
          <p:nvPr/>
        </p:nvSpPr>
        <p:spPr bwMode="auto">
          <a:xfrm>
            <a:off x="7815263" y="2366963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0716" name="Text Box 44"/>
          <p:cNvSpPr txBox="1">
            <a:spLocks noChangeArrowheads="1"/>
          </p:cNvSpPr>
          <p:nvPr/>
        </p:nvSpPr>
        <p:spPr bwMode="auto">
          <a:xfrm>
            <a:off x="8129588" y="6253163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6600"/>
                </a:solidFill>
              </a:rPr>
              <a:t> </a:t>
            </a:r>
            <a:r>
              <a:rPr lang="en-US" altLang="en-US" b="1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540717" name="Text Box 45"/>
          <p:cNvSpPr txBox="1">
            <a:spLocks noChangeArrowheads="1"/>
          </p:cNvSpPr>
          <p:nvPr/>
        </p:nvSpPr>
        <p:spPr bwMode="auto">
          <a:xfrm>
            <a:off x="4122738" y="4440238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6600"/>
                </a:solidFill>
              </a:rPr>
              <a:t> </a:t>
            </a:r>
            <a:r>
              <a:rPr lang="en-US" altLang="en-US" b="1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540718" name="Text Box 46"/>
          <p:cNvSpPr txBox="1">
            <a:spLocks noChangeArrowheads="1"/>
          </p:cNvSpPr>
          <p:nvPr/>
        </p:nvSpPr>
        <p:spPr bwMode="auto">
          <a:xfrm>
            <a:off x="3025775" y="3741738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14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0719" name="Text Box 47"/>
          <p:cNvSpPr txBox="1">
            <a:spLocks noChangeArrowheads="1"/>
          </p:cNvSpPr>
          <p:nvPr/>
        </p:nvSpPr>
        <p:spPr bwMode="auto">
          <a:xfrm>
            <a:off x="6731000" y="4132263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6600"/>
                </a:solidFill>
              </a:rPr>
              <a:t> </a:t>
            </a:r>
            <a:r>
              <a:rPr lang="en-US" altLang="en-US" b="1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540720" name="Text Box 48"/>
          <p:cNvSpPr txBox="1">
            <a:spLocks noChangeArrowheads="1"/>
          </p:cNvSpPr>
          <p:nvPr/>
        </p:nvSpPr>
        <p:spPr bwMode="auto">
          <a:xfrm>
            <a:off x="169863" y="3105150"/>
            <a:ext cx="538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0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0721" name="Text Box 49"/>
          <p:cNvSpPr txBox="1">
            <a:spLocks noChangeArrowheads="1"/>
          </p:cNvSpPr>
          <p:nvPr/>
        </p:nvSpPr>
        <p:spPr bwMode="auto">
          <a:xfrm>
            <a:off x="3321304" y="1796860"/>
            <a:ext cx="3368675" cy="7937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46038" rIns="182880" bIns="46038">
            <a:spAutoFit/>
          </a:bodyPr>
          <a:lstStyle/>
          <a:p>
            <a:pPr>
              <a:spcBef>
                <a:spcPct val="20000"/>
              </a:spcBef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lang="en-US" altLang="en-US"/>
              <a:t>S = { s, 2 }</a:t>
            </a:r>
          </a:p>
          <a:p>
            <a:pPr>
              <a:spcBef>
                <a:spcPct val="20000"/>
              </a:spcBef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lang="en-US" altLang="en-US"/>
              <a:t>PQ = { 3, 4, 5, 6, 7, t }</a:t>
            </a:r>
          </a:p>
        </p:txBody>
      </p:sp>
      <p:sp>
        <p:nvSpPr>
          <p:cNvPr id="540722" name="Text Box 50"/>
          <p:cNvSpPr txBox="1">
            <a:spLocks noChangeArrowheads="1"/>
          </p:cNvSpPr>
          <p:nvPr/>
        </p:nvSpPr>
        <p:spPr bwMode="auto">
          <a:xfrm>
            <a:off x="1901825" y="2501900"/>
            <a:ext cx="53816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0723" name="Text Box 51"/>
          <p:cNvSpPr txBox="1">
            <a:spLocks noChangeArrowheads="1"/>
          </p:cNvSpPr>
          <p:nvPr/>
        </p:nvSpPr>
        <p:spPr bwMode="auto">
          <a:xfrm>
            <a:off x="2132013" y="2555875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0724" name="Text Box 52"/>
          <p:cNvSpPr txBox="1">
            <a:spLocks noChangeArrowheads="1"/>
          </p:cNvSpPr>
          <p:nvPr/>
        </p:nvSpPr>
        <p:spPr bwMode="auto">
          <a:xfrm>
            <a:off x="2000250" y="6335713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6600"/>
                </a:solidFill>
              </a:rPr>
              <a:t> </a:t>
            </a:r>
            <a:r>
              <a:rPr lang="en-US" altLang="en-US" b="1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540725" name="Text Box 53"/>
          <p:cNvSpPr txBox="1">
            <a:spLocks noChangeArrowheads="1"/>
          </p:cNvSpPr>
          <p:nvPr/>
        </p:nvSpPr>
        <p:spPr bwMode="auto">
          <a:xfrm>
            <a:off x="2720975" y="3741738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0726" name="Text Box 54"/>
          <p:cNvSpPr txBox="1">
            <a:spLocks noChangeArrowheads="1"/>
          </p:cNvSpPr>
          <p:nvPr/>
        </p:nvSpPr>
        <p:spPr bwMode="auto">
          <a:xfrm>
            <a:off x="2949575" y="3786188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0727" name="Text Box 55"/>
          <p:cNvSpPr txBox="1">
            <a:spLocks noChangeArrowheads="1"/>
          </p:cNvSpPr>
          <p:nvPr/>
        </p:nvSpPr>
        <p:spPr bwMode="auto">
          <a:xfrm>
            <a:off x="2212975" y="6405563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0730" name="Text Box 58"/>
          <p:cNvSpPr txBox="1">
            <a:spLocks noChangeArrowheads="1"/>
          </p:cNvSpPr>
          <p:nvPr/>
        </p:nvSpPr>
        <p:spPr bwMode="auto">
          <a:xfrm>
            <a:off x="8012113" y="2428875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0731" name="Text Box 59"/>
          <p:cNvSpPr txBox="1">
            <a:spLocks noChangeArrowheads="1"/>
          </p:cNvSpPr>
          <p:nvPr/>
        </p:nvSpPr>
        <p:spPr bwMode="auto">
          <a:xfrm>
            <a:off x="8108950" y="23860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33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0732" name="Freeform 60"/>
          <p:cNvSpPr>
            <a:spLocks/>
          </p:cNvSpPr>
          <p:nvPr/>
        </p:nvSpPr>
        <p:spPr bwMode="auto">
          <a:xfrm>
            <a:off x="133350" y="2224088"/>
            <a:ext cx="3113088" cy="1858962"/>
          </a:xfrm>
          <a:custGeom>
            <a:avLst/>
            <a:gdLst>
              <a:gd name="T0" fmla="*/ 3 w 1961"/>
              <a:gd name="T1" fmla="*/ 824 h 1171"/>
              <a:gd name="T2" fmla="*/ 34 w 1961"/>
              <a:gd name="T3" fmla="*/ 666 h 1171"/>
              <a:gd name="T4" fmla="*/ 121 w 1961"/>
              <a:gd name="T5" fmla="*/ 469 h 1171"/>
              <a:gd name="T6" fmla="*/ 153 w 1961"/>
              <a:gd name="T7" fmla="*/ 414 h 1171"/>
              <a:gd name="T8" fmla="*/ 271 w 1961"/>
              <a:gd name="T9" fmla="*/ 359 h 1171"/>
              <a:gd name="T10" fmla="*/ 350 w 1961"/>
              <a:gd name="T11" fmla="*/ 295 h 1171"/>
              <a:gd name="T12" fmla="*/ 500 w 1961"/>
              <a:gd name="T13" fmla="*/ 177 h 1171"/>
              <a:gd name="T14" fmla="*/ 650 w 1961"/>
              <a:gd name="T15" fmla="*/ 130 h 1171"/>
              <a:gd name="T16" fmla="*/ 950 w 1961"/>
              <a:gd name="T17" fmla="*/ 75 h 1171"/>
              <a:gd name="T18" fmla="*/ 1131 w 1961"/>
              <a:gd name="T19" fmla="*/ 43 h 1171"/>
              <a:gd name="T20" fmla="*/ 1565 w 1961"/>
              <a:gd name="T21" fmla="*/ 43 h 1171"/>
              <a:gd name="T22" fmla="*/ 1754 w 1961"/>
              <a:gd name="T23" fmla="*/ 82 h 1171"/>
              <a:gd name="T24" fmla="*/ 1786 w 1961"/>
              <a:gd name="T25" fmla="*/ 98 h 1171"/>
              <a:gd name="T26" fmla="*/ 1833 w 1961"/>
              <a:gd name="T27" fmla="*/ 114 h 1171"/>
              <a:gd name="T28" fmla="*/ 1920 w 1961"/>
              <a:gd name="T29" fmla="*/ 240 h 1171"/>
              <a:gd name="T30" fmla="*/ 1841 w 1961"/>
              <a:gd name="T31" fmla="*/ 603 h 1171"/>
              <a:gd name="T32" fmla="*/ 1747 w 1961"/>
              <a:gd name="T33" fmla="*/ 698 h 1171"/>
              <a:gd name="T34" fmla="*/ 1612 w 1961"/>
              <a:gd name="T35" fmla="*/ 769 h 1171"/>
              <a:gd name="T36" fmla="*/ 1455 w 1961"/>
              <a:gd name="T37" fmla="*/ 800 h 1171"/>
              <a:gd name="T38" fmla="*/ 1036 w 1961"/>
              <a:gd name="T39" fmla="*/ 840 h 1171"/>
              <a:gd name="T40" fmla="*/ 879 w 1961"/>
              <a:gd name="T41" fmla="*/ 871 h 1171"/>
              <a:gd name="T42" fmla="*/ 673 w 1961"/>
              <a:gd name="T43" fmla="*/ 1037 h 1171"/>
              <a:gd name="T44" fmla="*/ 547 w 1961"/>
              <a:gd name="T45" fmla="*/ 1132 h 1171"/>
              <a:gd name="T46" fmla="*/ 271 w 1961"/>
              <a:gd name="T47" fmla="*/ 1171 h 1171"/>
              <a:gd name="T48" fmla="*/ 121 w 1961"/>
              <a:gd name="T49" fmla="*/ 1124 h 1171"/>
              <a:gd name="T50" fmla="*/ 50 w 1961"/>
              <a:gd name="T51" fmla="*/ 982 h 1171"/>
              <a:gd name="T52" fmla="*/ 34 w 1961"/>
              <a:gd name="T53" fmla="*/ 919 h 1171"/>
              <a:gd name="T54" fmla="*/ 3 w 1961"/>
              <a:gd name="T55" fmla="*/ 824 h 1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61" h="1171">
                <a:moveTo>
                  <a:pt x="3" y="824"/>
                </a:moveTo>
                <a:cubicBezTo>
                  <a:pt x="9" y="747"/>
                  <a:pt x="0" y="721"/>
                  <a:pt x="34" y="666"/>
                </a:cubicBezTo>
                <a:cubicBezTo>
                  <a:pt x="53" y="592"/>
                  <a:pt x="84" y="534"/>
                  <a:pt x="121" y="469"/>
                </a:cubicBezTo>
                <a:cubicBezTo>
                  <a:pt x="128" y="456"/>
                  <a:pt x="140" y="425"/>
                  <a:pt x="153" y="414"/>
                </a:cubicBezTo>
                <a:cubicBezTo>
                  <a:pt x="189" y="383"/>
                  <a:pt x="227" y="372"/>
                  <a:pt x="271" y="359"/>
                </a:cubicBezTo>
                <a:cubicBezTo>
                  <a:pt x="332" y="297"/>
                  <a:pt x="301" y="311"/>
                  <a:pt x="350" y="295"/>
                </a:cubicBezTo>
                <a:cubicBezTo>
                  <a:pt x="402" y="258"/>
                  <a:pt x="447" y="213"/>
                  <a:pt x="500" y="177"/>
                </a:cubicBezTo>
                <a:cubicBezTo>
                  <a:pt x="545" y="147"/>
                  <a:pt x="600" y="145"/>
                  <a:pt x="650" y="130"/>
                </a:cubicBezTo>
                <a:cubicBezTo>
                  <a:pt x="750" y="100"/>
                  <a:pt x="845" y="83"/>
                  <a:pt x="950" y="75"/>
                </a:cubicBezTo>
                <a:cubicBezTo>
                  <a:pt x="1011" y="65"/>
                  <a:pt x="1070" y="52"/>
                  <a:pt x="1131" y="43"/>
                </a:cubicBezTo>
                <a:cubicBezTo>
                  <a:pt x="1260" y="0"/>
                  <a:pt x="1469" y="39"/>
                  <a:pt x="1565" y="43"/>
                </a:cubicBezTo>
                <a:cubicBezTo>
                  <a:pt x="1628" y="56"/>
                  <a:pt x="1691" y="68"/>
                  <a:pt x="1754" y="82"/>
                </a:cubicBezTo>
                <a:cubicBezTo>
                  <a:pt x="1765" y="87"/>
                  <a:pt x="1775" y="94"/>
                  <a:pt x="1786" y="98"/>
                </a:cubicBezTo>
                <a:cubicBezTo>
                  <a:pt x="1801" y="104"/>
                  <a:pt x="1833" y="114"/>
                  <a:pt x="1833" y="114"/>
                </a:cubicBezTo>
                <a:cubicBezTo>
                  <a:pt x="1862" y="157"/>
                  <a:pt x="1890" y="197"/>
                  <a:pt x="1920" y="240"/>
                </a:cubicBezTo>
                <a:cubicBezTo>
                  <a:pt x="1916" y="374"/>
                  <a:pt x="1961" y="523"/>
                  <a:pt x="1841" y="603"/>
                </a:cubicBezTo>
                <a:cubicBezTo>
                  <a:pt x="1814" y="640"/>
                  <a:pt x="1785" y="672"/>
                  <a:pt x="1747" y="698"/>
                </a:cubicBezTo>
                <a:cubicBezTo>
                  <a:pt x="1717" y="742"/>
                  <a:pt x="1663" y="759"/>
                  <a:pt x="1612" y="769"/>
                </a:cubicBezTo>
                <a:cubicBezTo>
                  <a:pt x="1561" y="790"/>
                  <a:pt x="1509" y="789"/>
                  <a:pt x="1455" y="800"/>
                </a:cubicBezTo>
                <a:cubicBezTo>
                  <a:pt x="1310" y="831"/>
                  <a:pt x="1188" y="835"/>
                  <a:pt x="1036" y="840"/>
                </a:cubicBezTo>
                <a:cubicBezTo>
                  <a:pt x="982" y="847"/>
                  <a:pt x="931" y="855"/>
                  <a:pt x="879" y="871"/>
                </a:cubicBezTo>
                <a:cubicBezTo>
                  <a:pt x="809" y="923"/>
                  <a:pt x="740" y="980"/>
                  <a:pt x="673" y="1037"/>
                </a:cubicBezTo>
                <a:cubicBezTo>
                  <a:pt x="646" y="1060"/>
                  <a:pt x="582" y="1123"/>
                  <a:pt x="547" y="1132"/>
                </a:cubicBezTo>
                <a:cubicBezTo>
                  <a:pt x="453" y="1156"/>
                  <a:pt x="370" y="1165"/>
                  <a:pt x="271" y="1171"/>
                </a:cubicBezTo>
                <a:cubicBezTo>
                  <a:pt x="207" y="1165"/>
                  <a:pt x="172" y="1158"/>
                  <a:pt x="121" y="1124"/>
                </a:cubicBezTo>
                <a:cubicBezTo>
                  <a:pt x="103" y="1072"/>
                  <a:pt x="74" y="1030"/>
                  <a:pt x="50" y="982"/>
                </a:cubicBezTo>
                <a:cubicBezTo>
                  <a:pt x="41" y="964"/>
                  <a:pt x="38" y="937"/>
                  <a:pt x="34" y="919"/>
                </a:cubicBezTo>
                <a:cubicBezTo>
                  <a:pt x="26" y="887"/>
                  <a:pt x="13" y="855"/>
                  <a:pt x="3" y="824"/>
                </a:cubicBezTo>
                <a:close/>
              </a:path>
            </a:pathLst>
          </a:custGeom>
          <a:solidFill>
            <a:srgbClr val="0033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40733" name="AutoShape 61"/>
          <p:cNvSpPr>
            <a:spLocks noChangeArrowheads="1"/>
          </p:cNvSpPr>
          <p:nvPr/>
        </p:nvSpPr>
        <p:spPr bwMode="auto">
          <a:xfrm rot="2984085">
            <a:off x="3509963" y="3498850"/>
            <a:ext cx="174625" cy="314325"/>
          </a:xfrm>
          <a:prstGeom prst="down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540734" name="Text Box 62"/>
          <p:cNvSpPr txBox="1">
            <a:spLocks noChangeArrowheads="1"/>
          </p:cNvSpPr>
          <p:nvPr/>
        </p:nvSpPr>
        <p:spPr bwMode="auto">
          <a:xfrm>
            <a:off x="3465513" y="3195638"/>
            <a:ext cx="1277937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accent1"/>
                </a:solidFill>
              </a:rPr>
              <a:t>delmin</a:t>
            </a:r>
          </a:p>
        </p:txBody>
      </p:sp>
    </p:spTree>
    <p:extLst>
      <p:ext uri="{BB962C8B-B14F-4D97-AF65-F5344CB8AC3E}">
        <p14:creationId xmlns:p14="http://schemas.microsoft.com/office/powerpoint/2010/main" val="46551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8C570-88A2-4A04-9DB2-A3275D3C6B7C}" type="slidenum">
              <a:rPr lang="en-US" altLang="en-US"/>
              <a:pPr/>
              <a:t>71</a:t>
            </a:fld>
            <a:endParaRPr lang="en-US" altLang="en-US" sz="1400"/>
          </a:p>
        </p:txBody>
      </p:sp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Dijkstra's Shortest Path Algorithm</a:t>
            </a:r>
          </a:p>
        </p:txBody>
      </p:sp>
      <p:sp>
        <p:nvSpPr>
          <p:cNvPr id="541699" name="Oval 3"/>
          <p:cNvSpPr>
            <a:spLocks noChangeArrowheads="1"/>
          </p:cNvSpPr>
          <p:nvPr/>
        </p:nvSpPr>
        <p:spPr bwMode="auto">
          <a:xfrm>
            <a:off x="300038" y="3400425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s</a:t>
            </a:r>
          </a:p>
        </p:txBody>
      </p:sp>
      <p:sp>
        <p:nvSpPr>
          <p:cNvPr id="541700" name="Oval 4"/>
          <p:cNvSpPr>
            <a:spLocks noChangeArrowheads="1"/>
          </p:cNvSpPr>
          <p:nvPr/>
        </p:nvSpPr>
        <p:spPr bwMode="auto">
          <a:xfrm>
            <a:off x="7967663" y="2906713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3</a:t>
            </a:r>
          </a:p>
        </p:txBody>
      </p:sp>
      <p:sp>
        <p:nvSpPr>
          <p:cNvPr id="541701" name="Oval 5"/>
          <p:cNvSpPr>
            <a:spLocks noChangeArrowheads="1"/>
          </p:cNvSpPr>
          <p:nvPr/>
        </p:nvSpPr>
        <p:spPr bwMode="auto">
          <a:xfrm>
            <a:off x="8278813" y="5907088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t</a:t>
            </a:r>
          </a:p>
        </p:txBody>
      </p:sp>
      <p:sp>
        <p:nvSpPr>
          <p:cNvPr id="541702" name="Oval 6"/>
          <p:cNvSpPr>
            <a:spLocks noChangeArrowheads="1"/>
          </p:cNvSpPr>
          <p:nvPr/>
        </p:nvSpPr>
        <p:spPr bwMode="auto">
          <a:xfrm>
            <a:off x="2076450" y="2906713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2</a:t>
            </a:r>
          </a:p>
        </p:txBody>
      </p:sp>
      <p:sp>
        <p:nvSpPr>
          <p:cNvPr id="541703" name="Oval 7"/>
          <p:cNvSpPr>
            <a:spLocks noChangeArrowheads="1"/>
          </p:cNvSpPr>
          <p:nvPr/>
        </p:nvSpPr>
        <p:spPr bwMode="auto">
          <a:xfrm>
            <a:off x="2882900" y="407670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6</a:t>
            </a:r>
          </a:p>
        </p:txBody>
      </p:sp>
      <p:sp>
        <p:nvSpPr>
          <p:cNvPr id="541704" name="Oval 8"/>
          <p:cNvSpPr>
            <a:spLocks noChangeArrowheads="1"/>
          </p:cNvSpPr>
          <p:nvPr/>
        </p:nvSpPr>
        <p:spPr bwMode="auto">
          <a:xfrm>
            <a:off x="2138363" y="601980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7</a:t>
            </a:r>
          </a:p>
        </p:txBody>
      </p:sp>
      <p:sp>
        <p:nvSpPr>
          <p:cNvPr id="541705" name="Oval 9"/>
          <p:cNvSpPr>
            <a:spLocks noChangeArrowheads="1"/>
          </p:cNvSpPr>
          <p:nvPr/>
        </p:nvSpPr>
        <p:spPr bwMode="auto">
          <a:xfrm>
            <a:off x="7024688" y="442595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4</a:t>
            </a:r>
          </a:p>
        </p:txBody>
      </p:sp>
      <p:sp>
        <p:nvSpPr>
          <p:cNvPr id="541706" name="Oval 10"/>
          <p:cNvSpPr>
            <a:spLocks noChangeArrowheads="1"/>
          </p:cNvSpPr>
          <p:nvPr/>
        </p:nvSpPr>
        <p:spPr bwMode="auto">
          <a:xfrm>
            <a:off x="4289425" y="476885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5</a:t>
            </a:r>
          </a:p>
        </p:txBody>
      </p:sp>
      <p:cxnSp>
        <p:nvCxnSpPr>
          <p:cNvPr id="541707" name="AutoShape 11"/>
          <p:cNvCxnSpPr>
            <a:cxnSpLocks noChangeShapeType="1"/>
            <a:stCxn id="541699" idx="7"/>
            <a:endCxn id="541702" idx="2"/>
          </p:cNvCxnSpPr>
          <p:nvPr/>
        </p:nvCxnSpPr>
        <p:spPr bwMode="auto">
          <a:xfrm flipV="1">
            <a:off x="557213" y="3057525"/>
            <a:ext cx="1511300" cy="379413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1708" name="AutoShape 12"/>
          <p:cNvCxnSpPr>
            <a:cxnSpLocks noChangeShapeType="1"/>
            <a:stCxn id="541699" idx="6"/>
            <a:endCxn id="541703" idx="1"/>
          </p:cNvCxnSpPr>
          <p:nvPr/>
        </p:nvCxnSpPr>
        <p:spPr bwMode="auto">
          <a:xfrm>
            <a:off x="609600" y="3551238"/>
            <a:ext cx="2317750" cy="56197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1709" name="AutoShape 13"/>
          <p:cNvCxnSpPr>
            <a:cxnSpLocks noChangeShapeType="1"/>
            <a:stCxn id="541699" idx="5"/>
            <a:endCxn id="541704" idx="0"/>
          </p:cNvCxnSpPr>
          <p:nvPr/>
        </p:nvCxnSpPr>
        <p:spPr bwMode="auto">
          <a:xfrm>
            <a:off x="557213" y="3665538"/>
            <a:ext cx="1731962" cy="234632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1710" name="AutoShape 14"/>
          <p:cNvCxnSpPr>
            <a:cxnSpLocks noChangeShapeType="1"/>
            <a:stCxn id="541703" idx="7"/>
            <a:endCxn id="541700" idx="2"/>
          </p:cNvCxnSpPr>
          <p:nvPr/>
        </p:nvCxnSpPr>
        <p:spPr bwMode="auto">
          <a:xfrm flipV="1">
            <a:off x="3140075" y="3057525"/>
            <a:ext cx="4819650" cy="10556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1711" name="AutoShape 15"/>
          <p:cNvCxnSpPr>
            <a:cxnSpLocks noChangeShapeType="1"/>
            <a:stCxn id="541705" idx="7"/>
            <a:endCxn id="541700" idx="4"/>
          </p:cNvCxnSpPr>
          <p:nvPr/>
        </p:nvCxnSpPr>
        <p:spPr bwMode="auto">
          <a:xfrm flipV="1">
            <a:off x="7281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1712" name="AutoShape 16"/>
          <p:cNvCxnSpPr>
            <a:cxnSpLocks noChangeShapeType="1"/>
            <a:stCxn id="541703" idx="5"/>
            <a:endCxn id="541706" idx="1"/>
          </p:cNvCxnSpPr>
          <p:nvPr/>
        </p:nvCxnSpPr>
        <p:spPr bwMode="auto">
          <a:xfrm>
            <a:off x="3140075" y="4341813"/>
            <a:ext cx="1193800" cy="463550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1713" name="AutoShape 17"/>
          <p:cNvCxnSpPr>
            <a:cxnSpLocks noChangeShapeType="1"/>
            <a:stCxn id="541706" idx="5"/>
            <a:endCxn id="541701" idx="2"/>
          </p:cNvCxnSpPr>
          <p:nvPr/>
        </p:nvCxnSpPr>
        <p:spPr bwMode="auto">
          <a:xfrm>
            <a:off x="4546600" y="5033963"/>
            <a:ext cx="3724275" cy="102393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1714" name="AutoShape 18"/>
          <p:cNvCxnSpPr>
            <a:cxnSpLocks noChangeShapeType="1"/>
            <a:stCxn id="541706" idx="6"/>
            <a:endCxn id="541705" idx="2"/>
          </p:cNvCxnSpPr>
          <p:nvPr/>
        </p:nvCxnSpPr>
        <p:spPr bwMode="auto">
          <a:xfrm flipV="1">
            <a:off x="4598988" y="4576763"/>
            <a:ext cx="2417762" cy="3429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1715" name="AutoShape 19"/>
          <p:cNvCxnSpPr>
            <a:cxnSpLocks noChangeShapeType="1"/>
            <a:stCxn id="541705" idx="4"/>
            <a:endCxn id="541701" idx="1"/>
          </p:cNvCxnSpPr>
          <p:nvPr/>
        </p:nvCxnSpPr>
        <p:spPr bwMode="auto">
          <a:xfrm>
            <a:off x="7175500" y="4735513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1716" name="AutoShape 20"/>
          <p:cNvCxnSpPr>
            <a:cxnSpLocks noChangeShapeType="1"/>
            <a:stCxn id="541700" idx="3"/>
            <a:endCxn id="541706" idx="7"/>
          </p:cNvCxnSpPr>
          <p:nvPr/>
        </p:nvCxnSpPr>
        <p:spPr bwMode="auto">
          <a:xfrm flipH="1">
            <a:off x="4546600" y="3171825"/>
            <a:ext cx="3465513" cy="163353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1717" name="AutoShape 21"/>
          <p:cNvCxnSpPr>
            <a:cxnSpLocks noChangeShapeType="1"/>
            <a:stCxn id="541703" idx="4"/>
            <a:endCxn id="541704" idx="7"/>
          </p:cNvCxnSpPr>
          <p:nvPr/>
        </p:nvCxnSpPr>
        <p:spPr bwMode="auto">
          <a:xfrm flipH="1">
            <a:off x="2395538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1718" name="AutoShape 22"/>
          <p:cNvCxnSpPr>
            <a:cxnSpLocks noChangeShapeType="1"/>
            <a:stCxn id="541704" idx="6"/>
            <a:endCxn id="541706" idx="2"/>
          </p:cNvCxnSpPr>
          <p:nvPr/>
        </p:nvCxnSpPr>
        <p:spPr bwMode="auto">
          <a:xfrm flipV="1">
            <a:off x="2447925" y="4919663"/>
            <a:ext cx="1833563" cy="1250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1719" name="AutoShape 23"/>
          <p:cNvCxnSpPr>
            <a:cxnSpLocks noChangeShapeType="1"/>
            <a:stCxn id="541702" idx="6"/>
            <a:endCxn id="541700" idx="1"/>
          </p:cNvCxnSpPr>
          <p:nvPr/>
        </p:nvCxnSpPr>
        <p:spPr bwMode="auto">
          <a:xfrm flipV="1">
            <a:off x="2386013" y="2943225"/>
            <a:ext cx="5626100" cy="114300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1720" name="AutoShape 24"/>
          <p:cNvCxnSpPr>
            <a:cxnSpLocks noChangeShapeType="1"/>
            <a:stCxn id="541704" idx="6"/>
            <a:endCxn id="541701" idx="3"/>
          </p:cNvCxnSpPr>
          <p:nvPr/>
        </p:nvCxnSpPr>
        <p:spPr bwMode="auto">
          <a:xfrm>
            <a:off x="2447925" y="6170613"/>
            <a:ext cx="5875338" cy="1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1721" name="AutoShape 25"/>
          <p:cNvCxnSpPr>
            <a:cxnSpLocks noChangeShapeType="1"/>
            <a:stCxn id="541700" idx="5"/>
            <a:endCxn id="541701" idx="0"/>
          </p:cNvCxnSpPr>
          <p:nvPr/>
        </p:nvCxnSpPr>
        <p:spPr bwMode="auto">
          <a:xfrm>
            <a:off x="8224838" y="3171825"/>
            <a:ext cx="204787" cy="272732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41722" name="Text Box 26"/>
          <p:cNvSpPr txBox="1">
            <a:spLocks noChangeArrowheads="1"/>
          </p:cNvSpPr>
          <p:nvPr/>
        </p:nvSpPr>
        <p:spPr bwMode="auto">
          <a:xfrm>
            <a:off x="4859338" y="2906713"/>
            <a:ext cx="4016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24</a:t>
            </a:r>
          </a:p>
        </p:txBody>
      </p:sp>
      <p:sp>
        <p:nvSpPr>
          <p:cNvPr id="541723" name="Text Box 27"/>
          <p:cNvSpPr txBox="1">
            <a:spLocks noChangeArrowheads="1"/>
          </p:cNvSpPr>
          <p:nvPr/>
        </p:nvSpPr>
        <p:spPr bwMode="auto">
          <a:xfrm>
            <a:off x="4794250" y="3606800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18</a:t>
            </a:r>
          </a:p>
        </p:txBody>
      </p:sp>
      <p:sp>
        <p:nvSpPr>
          <p:cNvPr id="541724" name="Text Box 28"/>
          <p:cNvSpPr txBox="1">
            <a:spLocks noChangeArrowheads="1"/>
          </p:cNvSpPr>
          <p:nvPr/>
        </p:nvSpPr>
        <p:spPr bwMode="auto">
          <a:xfrm>
            <a:off x="5991225" y="3952875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</a:t>
            </a:r>
          </a:p>
        </p:txBody>
      </p:sp>
      <p:sp>
        <p:nvSpPr>
          <p:cNvPr id="541725" name="Text Box 29"/>
          <p:cNvSpPr txBox="1">
            <a:spLocks noChangeArrowheads="1"/>
          </p:cNvSpPr>
          <p:nvPr/>
        </p:nvSpPr>
        <p:spPr bwMode="auto">
          <a:xfrm>
            <a:off x="1208088" y="3135313"/>
            <a:ext cx="3254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9</a:t>
            </a:r>
          </a:p>
        </p:txBody>
      </p:sp>
      <p:sp>
        <p:nvSpPr>
          <p:cNvPr id="541726" name="Text Box 30"/>
          <p:cNvSpPr txBox="1">
            <a:spLocks noChangeArrowheads="1"/>
          </p:cNvSpPr>
          <p:nvPr/>
        </p:nvSpPr>
        <p:spPr bwMode="auto">
          <a:xfrm>
            <a:off x="1763713" y="3792538"/>
            <a:ext cx="3254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14</a:t>
            </a:r>
          </a:p>
        </p:txBody>
      </p:sp>
      <p:sp>
        <p:nvSpPr>
          <p:cNvPr id="541727" name="Text Box 31"/>
          <p:cNvSpPr txBox="1">
            <a:spLocks noChangeArrowheads="1"/>
          </p:cNvSpPr>
          <p:nvPr/>
        </p:nvSpPr>
        <p:spPr bwMode="auto">
          <a:xfrm>
            <a:off x="1293813" y="4806950"/>
            <a:ext cx="325437" cy="306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15</a:t>
            </a:r>
          </a:p>
        </p:txBody>
      </p:sp>
      <p:sp>
        <p:nvSpPr>
          <p:cNvPr id="541728" name="Text Box 32"/>
          <p:cNvSpPr txBox="1">
            <a:spLocks noChangeArrowheads="1"/>
          </p:cNvSpPr>
          <p:nvPr/>
        </p:nvSpPr>
        <p:spPr bwMode="auto">
          <a:xfrm>
            <a:off x="2579688" y="4984750"/>
            <a:ext cx="325437" cy="306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5</a:t>
            </a:r>
          </a:p>
        </p:txBody>
      </p:sp>
      <p:sp>
        <p:nvSpPr>
          <p:cNvPr id="541729" name="Text Box 33"/>
          <p:cNvSpPr txBox="1">
            <a:spLocks noChangeArrowheads="1"/>
          </p:cNvSpPr>
          <p:nvPr/>
        </p:nvSpPr>
        <p:spPr bwMode="auto">
          <a:xfrm>
            <a:off x="3517900" y="4494213"/>
            <a:ext cx="417513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30</a:t>
            </a:r>
          </a:p>
        </p:txBody>
      </p:sp>
      <p:sp>
        <p:nvSpPr>
          <p:cNvPr id="541730" name="Text Box 34"/>
          <p:cNvSpPr txBox="1">
            <a:spLocks noChangeArrowheads="1"/>
          </p:cNvSpPr>
          <p:nvPr/>
        </p:nvSpPr>
        <p:spPr bwMode="auto">
          <a:xfrm>
            <a:off x="3162300" y="5445125"/>
            <a:ext cx="4016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20</a:t>
            </a:r>
          </a:p>
        </p:txBody>
      </p:sp>
      <p:sp>
        <p:nvSpPr>
          <p:cNvPr id="541731" name="Text Box 35"/>
          <p:cNvSpPr txBox="1">
            <a:spLocks noChangeArrowheads="1"/>
          </p:cNvSpPr>
          <p:nvPr/>
        </p:nvSpPr>
        <p:spPr bwMode="auto">
          <a:xfrm>
            <a:off x="4614863" y="6115050"/>
            <a:ext cx="398462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44</a:t>
            </a:r>
          </a:p>
        </p:txBody>
      </p:sp>
      <p:sp>
        <p:nvSpPr>
          <p:cNvPr id="541732" name="Text Box 36"/>
          <p:cNvSpPr txBox="1">
            <a:spLocks noChangeArrowheads="1"/>
          </p:cNvSpPr>
          <p:nvPr/>
        </p:nvSpPr>
        <p:spPr bwMode="auto">
          <a:xfrm>
            <a:off x="6038850" y="5416550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16</a:t>
            </a:r>
          </a:p>
        </p:txBody>
      </p:sp>
      <p:sp>
        <p:nvSpPr>
          <p:cNvPr id="541733" name="Text Box 37"/>
          <p:cNvSpPr txBox="1">
            <a:spLocks noChangeArrowheads="1"/>
          </p:cNvSpPr>
          <p:nvPr/>
        </p:nvSpPr>
        <p:spPr bwMode="auto">
          <a:xfrm>
            <a:off x="5943600" y="4625975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11</a:t>
            </a:r>
          </a:p>
        </p:txBody>
      </p:sp>
      <p:sp>
        <p:nvSpPr>
          <p:cNvPr id="541734" name="Text Box 38"/>
          <p:cNvSpPr txBox="1">
            <a:spLocks noChangeArrowheads="1"/>
          </p:cNvSpPr>
          <p:nvPr/>
        </p:nvSpPr>
        <p:spPr bwMode="auto">
          <a:xfrm>
            <a:off x="7440613" y="3921125"/>
            <a:ext cx="325437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6</a:t>
            </a:r>
          </a:p>
        </p:txBody>
      </p:sp>
      <p:sp>
        <p:nvSpPr>
          <p:cNvPr id="541735" name="Text Box 39"/>
          <p:cNvSpPr txBox="1">
            <a:spLocks noChangeArrowheads="1"/>
          </p:cNvSpPr>
          <p:nvPr/>
        </p:nvSpPr>
        <p:spPr bwMode="auto">
          <a:xfrm>
            <a:off x="8175625" y="4478338"/>
            <a:ext cx="325438" cy="306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19</a:t>
            </a:r>
          </a:p>
        </p:txBody>
      </p:sp>
      <p:sp>
        <p:nvSpPr>
          <p:cNvPr id="541736" name="Text Box 40"/>
          <p:cNvSpPr txBox="1">
            <a:spLocks noChangeArrowheads="1"/>
          </p:cNvSpPr>
          <p:nvPr/>
        </p:nvSpPr>
        <p:spPr bwMode="auto">
          <a:xfrm>
            <a:off x="7535863" y="5207000"/>
            <a:ext cx="325437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6</a:t>
            </a:r>
          </a:p>
        </p:txBody>
      </p:sp>
      <p:sp>
        <p:nvSpPr>
          <p:cNvPr id="541737" name="Text Box 41"/>
          <p:cNvSpPr txBox="1">
            <a:spLocks noChangeArrowheads="1"/>
          </p:cNvSpPr>
          <p:nvPr/>
        </p:nvSpPr>
        <p:spPr bwMode="auto">
          <a:xfrm>
            <a:off x="2305050" y="63357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>
                <a:solidFill>
                  <a:srgbClr val="006600"/>
                </a:solidFill>
              </a:rPr>
              <a:t> </a:t>
            </a:r>
            <a:r>
              <a:rPr lang="en-US" altLang="en-US" sz="1600" b="1">
                <a:solidFill>
                  <a:srgbClr val="006600"/>
                </a:solidFill>
                <a:sym typeface="Symbol" panose="05050102010706020507" pitchFamily="18" charset="2"/>
              </a:rPr>
              <a:t>15</a:t>
            </a:r>
            <a:endParaRPr lang="en-US" altLang="en-US" sz="1600" b="1">
              <a:solidFill>
                <a:srgbClr val="006600"/>
              </a:solidFill>
            </a:endParaRPr>
          </a:p>
        </p:txBody>
      </p:sp>
      <p:sp>
        <p:nvSpPr>
          <p:cNvPr id="541738" name="Text Box 42"/>
          <p:cNvSpPr txBox="1">
            <a:spLocks noChangeArrowheads="1"/>
          </p:cNvSpPr>
          <p:nvPr/>
        </p:nvSpPr>
        <p:spPr bwMode="auto">
          <a:xfrm>
            <a:off x="2160588" y="2514600"/>
            <a:ext cx="538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9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1739" name="Text Box 43"/>
          <p:cNvSpPr txBox="1">
            <a:spLocks noChangeArrowheads="1"/>
          </p:cNvSpPr>
          <p:nvPr/>
        </p:nvSpPr>
        <p:spPr bwMode="auto">
          <a:xfrm>
            <a:off x="7815263" y="2366963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1740" name="Text Box 44"/>
          <p:cNvSpPr txBox="1">
            <a:spLocks noChangeArrowheads="1"/>
          </p:cNvSpPr>
          <p:nvPr/>
        </p:nvSpPr>
        <p:spPr bwMode="auto">
          <a:xfrm>
            <a:off x="8129588" y="6253163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6600"/>
                </a:solidFill>
              </a:rPr>
              <a:t> </a:t>
            </a:r>
            <a:r>
              <a:rPr lang="en-US" altLang="en-US" b="1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541741" name="Text Box 45"/>
          <p:cNvSpPr txBox="1">
            <a:spLocks noChangeArrowheads="1"/>
          </p:cNvSpPr>
          <p:nvPr/>
        </p:nvSpPr>
        <p:spPr bwMode="auto">
          <a:xfrm>
            <a:off x="4122738" y="4440238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1742" name="Text Box 46"/>
          <p:cNvSpPr txBox="1">
            <a:spLocks noChangeArrowheads="1"/>
          </p:cNvSpPr>
          <p:nvPr/>
        </p:nvSpPr>
        <p:spPr bwMode="auto">
          <a:xfrm>
            <a:off x="3025775" y="3741738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14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1743" name="Text Box 47"/>
          <p:cNvSpPr txBox="1">
            <a:spLocks noChangeArrowheads="1"/>
          </p:cNvSpPr>
          <p:nvPr/>
        </p:nvSpPr>
        <p:spPr bwMode="auto">
          <a:xfrm>
            <a:off x="6731000" y="4132263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1744" name="Text Box 48"/>
          <p:cNvSpPr txBox="1">
            <a:spLocks noChangeArrowheads="1"/>
          </p:cNvSpPr>
          <p:nvPr/>
        </p:nvSpPr>
        <p:spPr bwMode="auto">
          <a:xfrm>
            <a:off x="169863" y="3105150"/>
            <a:ext cx="538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0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1745" name="Text Box 49"/>
          <p:cNvSpPr txBox="1">
            <a:spLocks noChangeArrowheads="1"/>
          </p:cNvSpPr>
          <p:nvPr/>
        </p:nvSpPr>
        <p:spPr bwMode="auto">
          <a:xfrm>
            <a:off x="3537573" y="1696911"/>
            <a:ext cx="3368675" cy="7937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46038" rIns="182880" bIns="46038">
            <a:spAutoFit/>
          </a:bodyPr>
          <a:lstStyle/>
          <a:p>
            <a:pPr>
              <a:spcBef>
                <a:spcPct val="20000"/>
              </a:spcBef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lang="en-US" altLang="en-US"/>
              <a:t>S = { s, 2, 6 }</a:t>
            </a:r>
          </a:p>
          <a:p>
            <a:pPr>
              <a:spcBef>
                <a:spcPct val="20000"/>
              </a:spcBef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lang="en-US" altLang="en-US"/>
              <a:t>PQ = { 3, 4, 5, 7, t }</a:t>
            </a:r>
          </a:p>
        </p:txBody>
      </p:sp>
      <p:sp>
        <p:nvSpPr>
          <p:cNvPr id="541746" name="Text Box 50"/>
          <p:cNvSpPr txBox="1">
            <a:spLocks noChangeArrowheads="1"/>
          </p:cNvSpPr>
          <p:nvPr/>
        </p:nvSpPr>
        <p:spPr bwMode="auto">
          <a:xfrm>
            <a:off x="1901825" y="2501900"/>
            <a:ext cx="53816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1747" name="Text Box 51"/>
          <p:cNvSpPr txBox="1">
            <a:spLocks noChangeArrowheads="1"/>
          </p:cNvSpPr>
          <p:nvPr/>
        </p:nvSpPr>
        <p:spPr bwMode="auto">
          <a:xfrm>
            <a:off x="2132013" y="2555875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1748" name="Text Box 52"/>
          <p:cNvSpPr txBox="1">
            <a:spLocks noChangeArrowheads="1"/>
          </p:cNvSpPr>
          <p:nvPr/>
        </p:nvSpPr>
        <p:spPr bwMode="auto">
          <a:xfrm>
            <a:off x="2000250" y="6335713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6600"/>
                </a:solidFill>
              </a:rPr>
              <a:t> </a:t>
            </a:r>
            <a:r>
              <a:rPr lang="en-US" altLang="en-US" b="1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541749" name="Text Box 53"/>
          <p:cNvSpPr txBox="1">
            <a:spLocks noChangeArrowheads="1"/>
          </p:cNvSpPr>
          <p:nvPr/>
        </p:nvSpPr>
        <p:spPr bwMode="auto">
          <a:xfrm>
            <a:off x="2720975" y="3741738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1750" name="Text Box 54"/>
          <p:cNvSpPr txBox="1">
            <a:spLocks noChangeArrowheads="1"/>
          </p:cNvSpPr>
          <p:nvPr/>
        </p:nvSpPr>
        <p:spPr bwMode="auto">
          <a:xfrm>
            <a:off x="2949575" y="3786188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1751" name="Text Box 55"/>
          <p:cNvSpPr txBox="1">
            <a:spLocks noChangeArrowheads="1"/>
          </p:cNvSpPr>
          <p:nvPr/>
        </p:nvSpPr>
        <p:spPr bwMode="auto">
          <a:xfrm>
            <a:off x="2212975" y="6405563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1754" name="Text Box 58"/>
          <p:cNvSpPr txBox="1">
            <a:spLocks noChangeArrowheads="1"/>
          </p:cNvSpPr>
          <p:nvPr/>
        </p:nvSpPr>
        <p:spPr bwMode="auto">
          <a:xfrm>
            <a:off x="8012113" y="2428875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1755" name="Text Box 59"/>
          <p:cNvSpPr txBox="1">
            <a:spLocks noChangeArrowheads="1"/>
          </p:cNvSpPr>
          <p:nvPr/>
        </p:nvSpPr>
        <p:spPr bwMode="auto">
          <a:xfrm>
            <a:off x="8108950" y="23860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33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1760" name="Freeform 64"/>
          <p:cNvSpPr>
            <a:spLocks/>
          </p:cNvSpPr>
          <p:nvPr/>
        </p:nvSpPr>
        <p:spPr bwMode="auto">
          <a:xfrm>
            <a:off x="165100" y="2273300"/>
            <a:ext cx="3670300" cy="2419350"/>
          </a:xfrm>
          <a:custGeom>
            <a:avLst/>
            <a:gdLst>
              <a:gd name="T0" fmla="*/ 0 w 2312"/>
              <a:gd name="T1" fmla="*/ 704 h 1524"/>
              <a:gd name="T2" fmla="*/ 72 w 2312"/>
              <a:gd name="T3" fmla="*/ 528 h 1524"/>
              <a:gd name="T4" fmla="*/ 168 w 2312"/>
              <a:gd name="T5" fmla="*/ 456 h 1524"/>
              <a:gd name="T6" fmla="*/ 232 w 2312"/>
              <a:gd name="T7" fmla="*/ 416 h 1524"/>
              <a:gd name="T8" fmla="*/ 360 w 2312"/>
              <a:gd name="T9" fmla="*/ 384 h 1524"/>
              <a:gd name="T10" fmla="*/ 496 w 2312"/>
              <a:gd name="T11" fmla="*/ 344 h 1524"/>
              <a:gd name="T12" fmla="*/ 608 w 2312"/>
              <a:gd name="T13" fmla="*/ 312 h 1524"/>
              <a:gd name="T14" fmla="*/ 760 w 2312"/>
              <a:gd name="T15" fmla="*/ 288 h 1524"/>
              <a:gd name="T16" fmla="*/ 928 w 2312"/>
              <a:gd name="T17" fmla="*/ 256 h 1524"/>
              <a:gd name="T18" fmla="*/ 1056 w 2312"/>
              <a:gd name="T19" fmla="*/ 152 h 1524"/>
              <a:gd name="T20" fmla="*/ 1328 w 2312"/>
              <a:gd name="T21" fmla="*/ 32 h 1524"/>
              <a:gd name="T22" fmla="*/ 1416 w 2312"/>
              <a:gd name="T23" fmla="*/ 0 h 1524"/>
              <a:gd name="T24" fmla="*/ 1648 w 2312"/>
              <a:gd name="T25" fmla="*/ 16 h 1524"/>
              <a:gd name="T26" fmla="*/ 1704 w 2312"/>
              <a:gd name="T27" fmla="*/ 24 h 1524"/>
              <a:gd name="T28" fmla="*/ 1752 w 2312"/>
              <a:gd name="T29" fmla="*/ 56 h 1524"/>
              <a:gd name="T30" fmla="*/ 1840 w 2312"/>
              <a:gd name="T31" fmla="*/ 88 h 1524"/>
              <a:gd name="T32" fmla="*/ 1984 w 2312"/>
              <a:gd name="T33" fmla="*/ 152 h 1524"/>
              <a:gd name="T34" fmla="*/ 2072 w 2312"/>
              <a:gd name="T35" fmla="*/ 264 h 1524"/>
              <a:gd name="T36" fmla="*/ 2176 w 2312"/>
              <a:gd name="T37" fmla="*/ 344 h 1524"/>
              <a:gd name="T38" fmla="*/ 2280 w 2312"/>
              <a:gd name="T39" fmla="*/ 512 h 1524"/>
              <a:gd name="T40" fmla="*/ 2312 w 2312"/>
              <a:gd name="T41" fmla="*/ 704 h 1524"/>
              <a:gd name="T42" fmla="*/ 2304 w 2312"/>
              <a:gd name="T43" fmla="*/ 1072 h 1524"/>
              <a:gd name="T44" fmla="*/ 2280 w 2312"/>
              <a:gd name="T45" fmla="*/ 1168 h 1524"/>
              <a:gd name="T46" fmla="*/ 2152 w 2312"/>
              <a:gd name="T47" fmla="*/ 1296 h 1524"/>
              <a:gd name="T48" fmla="*/ 2104 w 2312"/>
              <a:gd name="T49" fmla="*/ 1328 h 1524"/>
              <a:gd name="T50" fmla="*/ 2080 w 2312"/>
              <a:gd name="T51" fmla="*/ 1344 h 1524"/>
              <a:gd name="T52" fmla="*/ 1960 w 2312"/>
              <a:gd name="T53" fmla="*/ 1472 h 1524"/>
              <a:gd name="T54" fmla="*/ 1904 w 2312"/>
              <a:gd name="T55" fmla="*/ 1496 h 1524"/>
              <a:gd name="T56" fmla="*/ 1840 w 2312"/>
              <a:gd name="T57" fmla="*/ 1512 h 1524"/>
              <a:gd name="T58" fmla="*/ 1472 w 2312"/>
              <a:gd name="T59" fmla="*/ 1496 h 1524"/>
              <a:gd name="T60" fmla="*/ 1424 w 2312"/>
              <a:gd name="T61" fmla="*/ 1464 h 1524"/>
              <a:gd name="T62" fmla="*/ 1176 w 2312"/>
              <a:gd name="T63" fmla="*/ 1424 h 1524"/>
              <a:gd name="T64" fmla="*/ 1080 w 2312"/>
              <a:gd name="T65" fmla="*/ 1328 h 1524"/>
              <a:gd name="T66" fmla="*/ 864 w 2312"/>
              <a:gd name="T67" fmla="*/ 1264 h 1524"/>
              <a:gd name="T68" fmla="*/ 608 w 2312"/>
              <a:gd name="T69" fmla="*/ 1216 h 1524"/>
              <a:gd name="T70" fmla="*/ 440 w 2312"/>
              <a:gd name="T71" fmla="*/ 1176 h 1524"/>
              <a:gd name="T72" fmla="*/ 296 w 2312"/>
              <a:gd name="T73" fmla="*/ 1144 h 1524"/>
              <a:gd name="T74" fmla="*/ 232 w 2312"/>
              <a:gd name="T75" fmla="*/ 1088 h 1524"/>
              <a:gd name="T76" fmla="*/ 160 w 2312"/>
              <a:gd name="T77" fmla="*/ 1032 h 1524"/>
              <a:gd name="T78" fmla="*/ 64 w 2312"/>
              <a:gd name="T79" fmla="*/ 952 h 1524"/>
              <a:gd name="T80" fmla="*/ 0 w 2312"/>
              <a:gd name="T81" fmla="*/ 704 h 1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12" h="1524">
                <a:moveTo>
                  <a:pt x="0" y="704"/>
                </a:moveTo>
                <a:cubicBezTo>
                  <a:pt x="21" y="641"/>
                  <a:pt x="35" y="583"/>
                  <a:pt x="72" y="528"/>
                </a:cubicBezTo>
                <a:cubicBezTo>
                  <a:pt x="94" y="495"/>
                  <a:pt x="136" y="477"/>
                  <a:pt x="168" y="456"/>
                </a:cubicBezTo>
                <a:cubicBezTo>
                  <a:pt x="205" y="431"/>
                  <a:pt x="184" y="445"/>
                  <a:pt x="232" y="416"/>
                </a:cubicBezTo>
                <a:cubicBezTo>
                  <a:pt x="264" y="397"/>
                  <a:pt x="328" y="400"/>
                  <a:pt x="360" y="384"/>
                </a:cubicBezTo>
                <a:cubicBezTo>
                  <a:pt x="404" y="362"/>
                  <a:pt x="449" y="356"/>
                  <a:pt x="496" y="344"/>
                </a:cubicBezTo>
                <a:cubicBezTo>
                  <a:pt x="533" y="335"/>
                  <a:pt x="570" y="319"/>
                  <a:pt x="608" y="312"/>
                </a:cubicBezTo>
                <a:cubicBezTo>
                  <a:pt x="658" y="303"/>
                  <a:pt x="709" y="295"/>
                  <a:pt x="760" y="288"/>
                </a:cubicBezTo>
                <a:cubicBezTo>
                  <a:pt x="797" y="283"/>
                  <a:pt x="884" y="278"/>
                  <a:pt x="928" y="256"/>
                </a:cubicBezTo>
                <a:cubicBezTo>
                  <a:pt x="974" y="233"/>
                  <a:pt x="1012" y="182"/>
                  <a:pt x="1056" y="152"/>
                </a:cubicBezTo>
                <a:cubicBezTo>
                  <a:pt x="1140" y="96"/>
                  <a:pt x="1233" y="64"/>
                  <a:pt x="1328" y="32"/>
                </a:cubicBezTo>
                <a:cubicBezTo>
                  <a:pt x="1359" y="22"/>
                  <a:pt x="1384" y="8"/>
                  <a:pt x="1416" y="0"/>
                </a:cubicBezTo>
                <a:cubicBezTo>
                  <a:pt x="1493" y="5"/>
                  <a:pt x="1571" y="10"/>
                  <a:pt x="1648" y="16"/>
                </a:cubicBezTo>
                <a:cubicBezTo>
                  <a:pt x="1667" y="18"/>
                  <a:pt x="1686" y="17"/>
                  <a:pt x="1704" y="24"/>
                </a:cubicBezTo>
                <a:cubicBezTo>
                  <a:pt x="1722" y="31"/>
                  <a:pt x="1736" y="45"/>
                  <a:pt x="1752" y="56"/>
                </a:cubicBezTo>
                <a:cubicBezTo>
                  <a:pt x="1775" y="71"/>
                  <a:pt x="1815" y="75"/>
                  <a:pt x="1840" y="88"/>
                </a:cubicBezTo>
                <a:cubicBezTo>
                  <a:pt x="1887" y="111"/>
                  <a:pt x="1934" y="135"/>
                  <a:pt x="1984" y="152"/>
                </a:cubicBezTo>
                <a:cubicBezTo>
                  <a:pt x="2019" y="187"/>
                  <a:pt x="2044" y="225"/>
                  <a:pt x="2072" y="264"/>
                </a:cubicBezTo>
                <a:cubicBezTo>
                  <a:pt x="2096" y="297"/>
                  <a:pt x="2143" y="322"/>
                  <a:pt x="2176" y="344"/>
                </a:cubicBezTo>
                <a:cubicBezTo>
                  <a:pt x="2205" y="403"/>
                  <a:pt x="2250" y="453"/>
                  <a:pt x="2280" y="512"/>
                </a:cubicBezTo>
                <a:cubicBezTo>
                  <a:pt x="2308" y="568"/>
                  <a:pt x="2305" y="644"/>
                  <a:pt x="2312" y="704"/>
                </a:cubicBezTo>
                <a:cubicBezTo>
                  <a:pt x="2309" y="827"/>
                  <a:pt x="2309" y="949"/>
                  <a:pt x="2304" y="1072"/>
                </a:cubicBezTo>
                <a:cubicBezTo>
                  <a:pt x="2303" y="1098"/>
                  <a:pt x="2293" y="1145"/>
                  <a:pt x="2280" y="1168"/>
                </a:cubicBezTo>
                <a:cubicBezTo>
                  <a:pt x="2248" y="1225"/>
                  <a:pt x="2205" y="1261"/>
                  <a:pt x="2152" y="1296"/>
                </a:cubicBezTo>
                <a:cubicBezTo>
                  <a:pt x="2136" y="1307"/>
                  <a:pt x="2120" y="1317"/>
                  <a:pt x="2104" y="1328"/>
                </a:cubicBezTo>
                <a:cubicBezTo>
                  <a:pt x="2096" y="1333"/>
                  <a:pt x="2080" y="1344"/>
                  <a:pt x="2080" y="1344"/>
                </a:cubicBezTo>
                <a:cubicBezTo>
                  <a:pt x="2040" y="1405"/>
                  <a:pt x="2021" y="1431"/>
                  <a:pt x="1960" y="1472"/>
                </a:cubicBezTo>
                <a:cubicBezTo>
                  <a:pt x="1943" y="1483"/>
                  <a:pt x="1923" y="1490"/>
                  <a:pt x="1904" y="1496"/>
                </a:cubicBezTo>
                <a:cubicBezTo>
                  <a:pt x="1883" y="1503"/>
                  <a:pt x="1840" y="1512"/>
                  <a:pt x="1840" y="1512"/>
                </a:cubicBezTo>
                <a:cubicBezTo>
                  <a:pt x="1717" y="1508"/>
                  <a:pt x="1591" y="1524"/>
                  <a:pt x="1472" y="1496"/>
                </a:cubicBezTo>
                <a:cubicBezTo>
                  <a:pt x="1453" y="1492"/>
                  <a:pt x="1443" y="1469"/>
                  <a:pt x="1424" y="1464"/>
                </a:cubicBezTo>
                <a:cubicBezTo>
                  <a:pt x="1343" y="1444"/>
                  <a:pt x="1259" y="1436"/>
                  <a:pt x="1176" y="1424"/>
                </a:cubicBezTo>
                <a:cubicBezTo>
                  <a:pt x="1137" y="1398"/>
                  <a:pt x="1120" y="1355"/>
                  <a:pt x="1080" y="1328"/>
                </a:cubicBezTo>
                <a:cubicBezTo>
                  <a:pt x="1016" y="1285"/>
                  <a:pt x="939" y="1273"/>
                  <a:pt x="864" y="1264"/>
                </a:cubicBezTo>
                <a:cubicBezTo>
                  <a:pt x="779" y="1236"/>
                  <a:pt x="697" y="1226"/>
                  <a:pt x="608" y="1216"/>
                </a:cubicBezTo>
                <a:cubicBezTo>
                  <a:pt x="551" y="1209"/>
                  <a:pt x="496" y="1189"/>
                  <a:pt x="440" y="1176"/>
                </a:cubicBezTo>
                <a:cubicBezTo>
                  <a:pt x="392" y="1165"/>
                  <a:pt x="342" y="1159"/>
                  <a:pt x="296" y="1144"/>
                </a:cubicBezTo>
                <a:cubicBezTo>
                  <a:pt x="277" y="1116"/>
                  <a:pt x="264" y="1099"/>
                  <a:pt x="232" y="1088"/>
                </a:cubicBezTo>
                <a:cubicBezTo>
                  <a:pt x="194" y="1050"/>
                  <a:pt x="217" y="1070"/>
                  <a:pt x="160" y="1032"/>
                </a:cubicBezTo>
                <a:cubicBezTo>
                  <a:pt x="118" y="1004"/>
                  <a:pt x="110" y="967"/>
                  <a:pt x="64" y="952"/>
                </a:cubicBezTo>
                <a:cubicBezTo>
                  <a:pt x="17" y="881"/>
                  <a:pt x="20" y="785"/>
                  <a:pt x="0" y="704"/>
                </a:cubicBezTo>
                <a:close/>
              </a:path>
            </a:pathLst>
          </a:custGeom>
          <a:solidFill>
            <a:srgbClr val="0033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41761" name="Text Box 65"/>
          <p:cNvSpPr txBox="1">
            <a:spLocks noChangeArrowheads="1"/>
          </p:cNvSpPr>
          <p:nvPr/>
        </p:nvSpPr>
        <p:spPr bwMode="auto">
          <a:xfrm>
            <a:off x="4121150" y="42021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44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1762" name="Text Box 66"/>
          <p:cNvSpPr txBox="1">
            <a:spLocks noChangeArrowheads="1"/>
          </p:cNvSpPr>
          <p:nvPr/>
        </p:nvSpPr>
        <p:spPr bwMode="auto">
          <a:xfrm>
            <a:off x="4346575" y="4475163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1763" name="Text Box 67"/>
          <p:cNvSpPr txBox="1">
            <a:spLocks noChangeArrowheads="1"/>
          </p:cNvSpPr>
          <p:nvPr/>
        </p:nvSpPr>
        <p:spPr bwMode="auto">
          <a:xfrm>
            <a:off x="8382000" y="2438400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1764" name="Text Box 68"/>
          <p:cNvSpPr txBox="1">
            <a:spLocks noChangeArrowheads="1"/>
          </p:cNvSpPr>
          <p:nvPr/>
        </p:nvSpPr>
        <p:spPr bwMode="auto">
          <a:xfrm>
            <a:off x="8001000" y="2057400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32</a:t>
            </a:r>
            <a:endParaRPr lang="en-US" altLang="en-US" sz="160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54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56843-1FF3-4915-B314-E67EF453F0BD}" type="slidenum">
              <a:rPr lang="en-US" altLang="en-US"/>
              <a:pPr/>
              <a:t>72</a:t>
            </a:fld>
            <a:endParaRPr lang="en-US" altLang="en-US" sz="1400"/>
          </a:p>
        </p:txBody>
      </p:sp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Dijkstra's Shortest Path Algorithm</a:t>
            </a:r>
          </a:p>
        </p:txBody>
      </p:sp>
      <p:sp>
        <p:nvSpPr>
          <p:cNvPr id="542723" name="Oval 3"/>
          <p:cNvSpPr>
            <a:spLocks noChangeArrowheads="1"/>
          </p:cNvSpPr>
          <p:nvPr/>
        </p:nvSpPr>
        <p:spPr bwMode="auto">
          <a:xfrm>
            <a:off x="300038" y="3400425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s</a:t>
            </a:r>
          </a:p>
        </p:txBody>
      </p:sp>
      <p:sp>
        <p:nvSpPr>
          <p:cNvPr id="542724" name="Oval 4"/>
          <p:cNvSpPr>
            <a:spLocks noChangeArrowheads="1"/>
          </p:cNvSpPr>
          <p:nvPr/>
        </p:nvSpPr>
        <p:spPr bwMode="auto">
          <a:xfrm>
            <a:off x="7967663" y="2906713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3</a:t>
            </a:r>
          </a:p>
        </p:txBody>
      </p:sp>
      <p:sp>
        <p:nvSpPr>
          <p:cNvPr id="542725" name="Oval 5"/>
          <p:cNvSpPr>
            <a:spLocks noChangeArrowheads="1"/>
          </p:cNvSpPr>
          <p:nvPr/>
        </p:nvSpPr>
        <p:spPr bwMode="auto">
          <a:xfrm>
            <a:off x="8278813" y="5907088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t</a:t>
            </a:r>
          </a:p>
        </p:txBody>
      </p:sp>
      <p:sp>
        <p:nvSpPr>
          <p:cNvPr id="542726" name="Oval 6"/>
          <p:cNvSpPr>
            <a:spLocks noChangeArrowheads="1"/>
          </p:cNvSpPr>
          <p:nvPr/>
        </p:nvSpPr>
        <p:spPr bwMode="auto">
          <a:xfrm>
            <a:off x="2076450" y="2906713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2</a:t>
            </a:r>
          </a:p>
        </p:txBody>
      </p:sp>
      <p:sp>
        <p:nvSpPr>
          <p:cNvPr id="542727" name="Oval 7"/>
          <p:cNvSpPr>
            <a:spLocks noChangeArrowheads="1"/>
          </p:cNvSpPr>
          <p:nvPr/>
        </p:nvSpPr>
        <p:spPr bwMode="auto">
          <a:xfrm>
            <a:off x="2882900" y="407670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6</a:t>
            </a:r>
          </a:p>
        </p:txBody>
      </p:sp>
      <p:sp>
        <p:nvSpPr>
          <p:cNvPr id="542728" name="Oval 8"/>
          <p:cNvSpPr>
            <a:spLocks noChangeArrowheads="1"/>
          </p:cNvSpPr>
          <p:nvPr/>
        </p:nvSpPr>
        <p:spPr bwMode="auto">
          <a:xfrm>
            <a:off x="2138363" y="601980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7</a:t>
            </a:r>
          </a:p>
        </p:txBody>
      </p:sp>
      <p:sp>
        <p:nvSpPr>
          <p:cNvPr id="542729" name="Oval 9"/>
          <p:cNvSpPr>
            <a:spLocks noChangeArrowheads="1"/>
          </p:cNvSpPr>
          <p:nvPr/>
        </p:nvSpPr>
        <p:spPr bwMode="auto">
          <a:xfrm>
            <a:off x="7024688" y="442595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4</a:t>
            </a:r>
          </a:p>
        </p:txBody>
      </p:sp>
      <p:sp>
        <p:nvSpPr>
          <p:cNvPr id="542730" name="Oval 10"/>
          <p:cNvSpPr>
            <a:spLocks noChangeArrowheads="1"/>
          </p:cNvSpPr>
          <p:nvPr/>
        </p:nvSpPr>
        <p:spPr bwMode="auto">
          <a:xfrm>
            <a:off x="4289425" y="476885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5</a:t>
            </a:r>
          </a:p>
        </p:txBody>
      </p:sp>
      <p:cxnSp>
        <p:nvCxnSpPr>
          <p:cNvPr id="542731" name="AutoShape 11"/>
          <p:cNvCxnSpPr>
            <a:cxnSpLocks noChangeShapeType="1"/>
            <a:stCxn id="542723" idx="7"/>
            <a:endCxn id="542726" idx="2"/>
          </p:cNvCxnSpPr>
          <p:nvPr/>
        </p:nvCxnSpPr>
        <p:spPr bwMode="auto">
          <a:xfrm flipV="1">
            <a:off x="557213" y="3057525"/>
            <a:ext cx="1511300" cy="379413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2732" name="AutoShape 12"/>
          <p:cNvCxnSpPr>
            <a:cxnSpLocks noChangeShapeType="1"/>
            <a:stCxn id="542723" idx="6"/>
            <a:endCxn id="542727" idx="1"/>
          </p:cNvCxnSpPr>
          <p:nvPr/>
        </p:nvCxnSpPr>
        <p:spPr bwMode="auto">
          <a:xfrm>
            <a:off x="609600" y="3551238"/>
            <a:ext cx="2317750" cy="56197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2733" name="AutoShape 13"/>
          <p:cNvCxnSpPr>
            <a:cxnSpLocks noChangeShapeType="1"/>
            <a:stCxn id="542723" idx="5"/>
            <a:endCxn id="542728" idx="0"/>
          </p:cNvCxnSpPr>
          <p:nvPr/>
        </p:nvCxnSpPr>
        <p:spPr bwMode="auto">
          <a:xfrm>
            <a:off x="557213" y="3665538"/>
            <a:ext cx="1731962" cy="234632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2734" name="AutoShape 14"/>
          <p:cNvCxnSpPr>
            <a:cxnSpLocks noChangeShapeType="1"/>
            <a:stCxn id="542727" idx="7"/>
            <a:endCxn id="542724" idx="2"/>
          </p:cNvCxnSpPr>
          <p:nvPr/>
        </p:nvCxnSpPr>
        <p:spPr bwMode="auto">
          <a:xfrm flipV="1">
            <a:off x="3140075" y="3057525"/>
            <a:ext cx="4819650" cy="10556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2735" name="AutoShape 15"/>
          <p:cNvCxnSpPr>
            <a:cxnSpLocks noChangeShapeType="1"/>
            <a:stCxn id="542729" idx="7"/>
            <a:endCxn id="542724" idx="4"/>
          </p:cNvCxnSpPr>
          <p:nvPr/>
        </p:nvCxnSpPr>
        <p:spPr bwMode="auto">
          <a:xfrm flipV="1">
            <a:off x="7281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2736" name="AutoShape 16"/>
          <p:cNvCxnSpPr>
            <a:cxnSpLocks noChangeShapeType="1"/>
            <a:stCxn id="542727" idx="5"/>
            <a:endCxn id="542730" idx="1"/>
          </p:cNvCxnSpPr>
          <p:nvPr/>
        </p:nvCxnSpPr>
        <p:spPr bwMode="auto">
          <a:xfrm>
            <a:off x="3140075" y="4341813"/>
            <a:ext cx="1193800" cy="463550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2737" name="AutoShape 17"/>
          <p:cNvCxnSpPr>
            <a:cxnSpLocks noChangeShapeType="1"/>
            <a:stCxn id="542730" idx="5"/>
            <a:endCxn id="542725" idx="2"/>
          </p:cNvCxnSpPr>
          <p:nvPr/>
        </p:nvCxnSpPr>
        <p:spPr bwMode="auto">
          <a:xfrm>
            <a:off x="4546600" y="5033963"/>
            <a:ext cx="3724275" cy="102393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2738" name="AutoShape 18"/>
          <p:cNvCxnSpPr>
            <a:cxnSpLocks noChangeShapeType="1"/>
            <a:stCxn id="542730" idx="6"/>
            <a:endCxn id="542729" idx="2"/>
          </p:cNvCxnSpPr>
          <p:nvPr/>
        </p:nvCxnSpPr>
        <p:spPr bwMode="auto">
          <a:xfrm flipV="1">
            <a:off x="4598988" y="4576763"/>
            <a:ext cx="2417762" cy="3429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2739" name="AutoShape 19"/>
          <p:cNvCxnSpPr>
            <a:cxnSpLocks noChangeShapeType="1"/>
            <a:stCxn id="542729" idx="4"/>
            <a:endCxn id="542725" idx="1"/>
          </p:cNvCxnSpPr>
          <p:nvPr/>
        </p:nvCxnSpPr>
        <p:spPr bwMode="auto">
          <a:xfrm>
            <a:off x="7175500" y="4735513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2740" name="AutoShape 20"/>
          <p:cNvCxnSpPr>
            <a:cxnSpLocks noChangeShapeType="1"/>
            <a:stCxn id="542724" idx="3"/>
            <a:endCxn id="542730" idx="7"/>
          </p:cNvCxnSpPr>
          <p:nvPr/>
        </p:nvCxnSpPr>
        <p:spPr bwMode="auto">
          <a:xfrm flipH="1">
            <a:off x="4546600" y="3171825"/>
            <a:ext cx="3465513" cy="163353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2741" name="AutoShape 21"/>
          <p:cNvCxnSpPr>
            <a:cxnSpLocks noChangeShapeType="1"/>
            <a:stCxn id="542727" idx="4"/>
            <a:endCxn id="542728" idx="7"/>
          </p:cNvCxnSpPr>
          <p:nvPr/>
        </p:nvCxnSpPr>
        <p:spPr bwMode="auto">
          <a:xfrm flipH="1">
            <a:off x="2395538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2742" name="AutoShape 22"/>
          <p:cNvCxnSpPr>
            <a:cxnSpLocks noChangeShapeType="1"/>
            <a:stCxn id="542728" idx="6"/>
            <a:endCxn id="542730" idx="2"/>
          </p:cNvCxnSpPr>
          <p:nvPr/>
        </p:nvCxnSpPr>
        <p:spPr bwMode="auto">
          <a:xfrm flipV="1">
            <a:off x="2447925" y="4919663"/>
            <a:ext cx="1833563" cy="1250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2743" name="AutoShape 23"/>
          <p:cNvCxnSpPr>
            <a:cxnSpLocks noChangeShapeType="1"/>
            <a:stCxn id="542726" idx="6"/>
            <a:endCxn id="542724" idx="1"/>
          </p:cNvCxnSpPr>
          <p:nvPr/>
        </p:nvCxnSpPr>
        <p:spPr bwMode="auto">
          <a:xfrm flipV="1">
            <a:off x="2386013" y="2943225"/>
            <a:ext cx="5626100" cy="114300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2744" name="AutoShape 24"/>
          <p:cNvCxnSpPr>
            <a:cxnSpLocks noChangeShapeType="1"/>
            <a:stCxn id="542728" idx="6"/>
            <a:endCxn id="542725" idx="3"/>
          </p:cNvCxnSpPr>
          <p:nvPr/>
        </p:nvCxnSpPr>
        <p:spPr bwMode="auto">
          <a:xfrm>
            <a:off x="2447925" y="6170613"/>
            <a:ext cx="5875338" cy="1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2745" name="AutoShape 25"/>
          <p:cNvCxnSpPr>
            <a:cxnSpLocks noChangeShapeType="1"/>
            <a:stCxn id="542724" idx="5"/>
            <a:endCxn id="542725" idx="0"/>
          </p:cNvCxnSpPr>
          <p:nvPr/>
        </p:nvCxnSpPr>
        <p:spPr bwMode="auto">
          <a:xfrm>
            <a:off x="8224838" y="3171825"/>
            <a:ext cx="204787" cy="272732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42746" name="Text Box 26"/>
          <p:cNvSpPr txBox="1">
            <a:spLocks noChangeArrowheads="1"/>
          </p:cNvSpPr>
          <p:nvPr/>
        </p:nvSpPr>
        <p:spPr bwMode="auto">
          <a:xfrm>
            <a:off x="4859338" y="2906713"/>
            <a:ext cx="4016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24</a:t>
            </a:r>
          </a:p>
        </p:txBody>
      </p:sp>
      <p:sp>
        <p:nvSpPr>
          <p:cNvPr id="542747" name="Text Box 27"/>
          <p:cNvSpPr txBox="1">
            <a:spLocks noChangeArrowheads="1"/>
          </p:cNvSpPr>
          <p:nvPr/>
        </p:nvSpPr>
        <p:spPr bwMode="auto">
          <a:xfrm>
            <a:off x="4794250" y="3606800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18</a:t>
            </a:r>
          </a:p>
        </p:txBody>
      </p:sp>
      <p:sp>
        <p:nvSpPr>
          <p:cNvPr id="542748" name="Text Box 28"/>
          <p:cNvSpPr txBox="1">
            <a:spLocks noChangeArrowheads="1"/>
          </p:cNvSpPr>
          <p:nvPr/>
        </p:nvSpPr>
        <p:spPr bwMode="auto">
          <a:xfrm>
            <a:off x="5991225" y="3952875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</a:t>
            </a:r>
          </a:p>
        </p:txBody>
      </p:sp>
      <p:sp>
        <p:nvSpPr>
          <p:cNvPr id="542749" name="Text Box 29"/>
          <p:cNvSpPr txBox="1">
            <a:spLocks noChangeArrowheads="1"/>
          </p:cNvSpPr>
          <p:nvPr/>
        </p:nvSpPr>
        <p:spPr bwMode="auto">
          <a:xfrm>
            <a:off x="1208088" y="3135313"/>
            <a:ext cx="3254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9</a:t>
            </a:r>
          </a:p>
        </p:txBody>
      </p:sp>
      <p:sp>
        <p:nvSpPr>
          <p:cNvPr id="542750" name="Text Box 30"/>
          <p:cNvSpPr txBox="1">
            <a:spLocks noChangeArrowheads="1"/>
          </p:cNvSpPr>
          <p:nvPr/>
        </p:nvSpPr>
        <p:spPr bwMode="auto">
          <a:xfrm>
            <a:off x="1763713" y="3792538"/>
            <a:ext cx="3254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14</a:t>
            </a:r>
          </a:p>
        </p:txBody>
      </p:sp>
      <p:sp>
        <p:nvSpPr>
          <p:cNvPr id="542751" name="Text Box 31"/>
          <p:cNvSpPr txBox="1">
            <a:spLocks noChangeArrowheads="1"/>
          </p:cNvSpPr>
          <p:nvPr/>
        </p:nvSpPr>
        <p:spPr bwMode="auto">
          <a:xfrm>
            <a:off x="1293813" y="4806950"/>
            <a:ext cx="325437" cy="306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15</a:t>
            </a:r>
          </a:p>
        </p:txBody>
      </p:sp>
      <p:sp>
        <p:nvSpPr>
          <p:cNvPr id="542752" name="Text Box 32"/>
          <p:cNvSpPr txBox="1">
            <a:spLocks noChangeArrowheads="1"/>
          </p:cNvSpPr>
          <p:nvPr/>
        </p:nvSpPr>
        <p:spPr bwMode="auto">
          <a:xfrm>
            <a:off x="2579688" y="4984750"/>
            <a:ext cx="325437" cy="306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5</a:t>
            </a:r>
          </a:p>
        </p:txBody>
      </p:sp>
      <p:sp>
        <p:nvSpPr>
          <p:cNvPr id="542753" name="Text Box 33"/>
          <p:cNvSpPr txBox="1">
            <a:spLocks noChangeArrowheads="1"/>
          </p:cNvSpPr>
          <p:nvPr/>
        </p:nvSpPr>
        <p:spPr bwMode="auto">
          <a:xfrm>
            <a:off x="3517900" y="4494213"/>
            <a:ext cx="417513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30</a:t>
            </a:r>
          </a:p>
        </p:txBody>
      </p:sp>
      <p:sp>
        <p:nvSpPr>
          <p:cNvPr id="542754" name="Text Box 34"/>
          <p:cNvSpPr txBox="1">
            <a:spLocks noChangeArrowheads="1"/>
          </p:cNvSpPr>
          <p:nvPr/>
        </p:nvSpPr>
        <p:spPr bwMode="auto">
          <a:xfrm>
            <a:off x="3162300" y="5445125"/>
            <a:ext cx="4016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20</a:t>
            </a:r>
          </a:p>
        </p:txBody>
      </p:sp>
      <p:sp>
        <p:nvSpPr>
          <p:cNvPr id="542755" name="Text Box 35"/>
          <p:cNvSpPr txBox="1">
            <a:spLocks noChangeArrowheads="1"/>
          </p:cNvSpPr>
          <p:nvPr/>
        </p:nvSpPr>
        <p:spPr bwMode="auto">
          <a:xfrm>
            <a:off x="4614863" y="6115050"/>
            <a:ext cx="398462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44</a:t>
            </a:r>
          </a:p>
        </p:txBody>
      </p:sp>
      <p:sp>
        <p:nvSpPr>
          <p:cNvPr id="542756" name="Text Box 36"/>
          <p:cNvSpPr txBox="1">
            <a:spLocks noChangeArrowheads="1"/>
          </p:cNvSpPr>
          <p:nvPr/>
        </p:nvSpPr>
        <p:spPr bwMode="auto">
          <a:xfrm>
            <a:off x="6038850" y="5416550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16</a:t>
            </a:r>
          </a:p>
        </p:txBody>
      </p:sp>
      <p:sp>
        <p:nvSpPr>
          <p:cNvPr id="542757" name="Text Box 37"/>
          <p:cNvSpPr txBox="1">
            <a:spLocks noChangeArrowheads="1"/>
          </p:cNvSpPr>
          <p:nvPr/>
        </p:nvSpPr>
        <p:spPr bwMode="auto">
          <a:xfrm>
            <a:off x="5943600" y="4625975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11</a:t>
            </a:r>
          </a:p>
        </p:txBody>
      </p:sp>
      <p:sp>
        <p:nvSpPr>
          <p:cNvPr id="542758" name="Text Box 38"/>
          <p:cNvSpPr txBox="1">
            <a:spLocks noChangeArrowheads="1"/>
          </p:cNvSpPr>
          <p:nvPr/>
        </p:nvSpPr>
        <p:spPr bwMode="auto">
          <a:xfrm>
            <a:off x="7440613" y="3921125"/>
            <a:ext cx="325437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6</a:t>
            </a:r>
          </a:p>
        </p:txBody>
      </p:sp>
      <p:sp>
        <p:nvSpPr>
          <p:cNvPr id="542759" name="Text Box 39"/>
          <p:cNvSpPr txBox="1">
            <a:spLocks noChangeArrowheads="1"/>
          </p:cNvSpPr>
          <p:nvPr/>
        </p:nvSpPr>
        <p:spPr bwMode="auto">
          <a:xfrm>
            <a:off x="8175625" y="4478338"/>
            <a:ext cx="325438" cy="306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19</a:t>
            </a:r>
          </a:p>
        </p:txBody>
      </p:sp>
      <p:sp>
        <p:nvSpPr>
          <p:cNvPr id="542760" name="Text Box 40"/>
          <p:cNvSpPr txBox="1">
            <a:spLocks noChangeArrowheads="1"/>
          </p:cNvSpPr>
          <p:nvPr/>
        </p:nvSpPr>
        <p:spPr bwMode="auto">
          <a:xfrm>
            <a:off x="7535863" y="5207000"/>
            <a:ext cx="325437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6</a:t>
            </a:r>
          </a:p>
        </p:txBody>
      </p:sp>
      <p:sp>
        <p:nvSpPr>
          <p:cNvPr id="542761" name="Text Box 41"/>
          <p:cNvSpPr txBox="1">
            <a:spLocks noChangeArrowheads="1"/>
          </p:cNvSpPr>
          <p:nvPr/>
        </p:nvSpPr>
        <p:spPr bwMode="auto">
          <a:xfrm>
            <a:off x="2305050" y="63357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>
                <a:solidFill>
                  <a:srgbClr val="006600"/>
                </a:solidFill>
              </a:rPr>
              <a:t> </a:t>
            </a:r>
            <a:r>
              <a:rPr lang="en-US" altLang="en-US" sz="1600" b="1">
                <a:solidFill>
                  <a:srgbClr val="006600"/>
                </a:solidFill>
                <a:sym typeface="Symbol" panose="05050102010706020507" pitchFamily="18" charset="2"/>
              </a:rPr>
              <a:t>15</a:t>
            </a:r>
            <a:endParaRPr lang="en-US" altLang="en-US" sz="1600" b="1">
              <a:solidFill>
                <a:srgbClr val="006600"/>
              </a:solidFill>
            </a:endParaRPr>
          </a:p>
        </p:txBody>
      </p:sp>
      <p:sp>
        <p:nvSpPr>
          <p:cNvPr id="542762" name="Text Box 42"/>
          <p:cNvSpPr txBox="1">
            <a:spLocks noChangeArrowheads="1"/>
          </p:cNvSpPr>
          <p:nvPr/>
        </p:nvSpPr>
        <p:spPr bwMode="auto">
          <a:xfrm>
            <a:off x="2160588" y="2514600"/>
            <a:ext cx="538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9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2764" name="Text Box 44"/>
          <p:cNvSpPr txBox="1">
            <a:spLocks noChangeArrowheads="1"/>
          </p:cNvSpPr>
          <p:nvPr/>
        </p:nvSpPr>
        <p:spPr bwMode="auto">
          <a:xfrm>
            <a:off x="8129588" y="6253163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6600"/>
                </a:solidFill>
              </a:rPr>
              <a:t> </a:t>
            </a:r>
            <a:r>
              <a:rPr lang="en-US" altLang="en-US" b="1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542765" name="Text Box 45"/>
          <p:cNvSpPr txBox="1">
            <a:spLocks noChangeArrowheads="1"/>
          </p:cNvSpPr>
          <p:nvPr/>
        </p:nvSpPr>
        <p:spPr bwMode="auto">
          <a:xfrm>
            <a:off x="4122738" y="4440238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2766" name="Text Box 46"/>
          <p:cNvSpPr txBox="1">
            <a:spLocks noChangeArrowheads="1"/>
          </p:cNvSpPr>
          <p:nvPr/>
        </p:nvSpPr>
        <p:spPr bwMode="auto">
          <a:xfrm>
            <a:off x="3025775" y="3741738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14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2767" name="Text Box 47"/>
          <p:cNvSpPr txBox="1">
            <a:spLocks noChangeArrowheads="1"/>
          </p:cNvSpPr>
          <p:nvPr/>
        </p:nvSpPr>
        <p:spPr bwMode="auto">
          <a:xfrm>
            <a:off x="6731000" y="4132263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2768" name="Text Box 48"/>
          <p:cNvSpPr txBox="1">
            <a:spLocks noChangeArrowheads="1"/>
          </p:cNvSpPr>
          <p:nvPr/>
        </p:nvSpPr>
        <p:spPr bwMode="auto">
          <a:xfrm>
            <a:off x="169863" y="3105150"/>
            <a:ext cx="538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0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2769" name="Text Box 49"/>
          <p:cNvSpPr txBox="1">
            <a:spLocks noChangeArrowheads="1"/>
          </p:cNvSpPr>
          <p:nvPr/>
        </p:nvSpPr>
        <p:spPr bwMode="auto">
          <a:xfrm>
            <a:off x="3526397" y="1660525"/>
            <a:ext cx="3368675" cy="7937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46038" rIns="182880" bIns="46038">
            <a:spAutoFit/>
          </a:bodyPr>
          <a:lstStyle/>
          <a:p>
            <a:pPr>
              <a:spcBef>
                <a:spcPct val="20000"/>
              </a:spcBef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lang="en-US" altLang="en-US"/>
              <a:t>S = { s, 2, 6 }</a:t>
            </a:r>
          </a:p>
          <a:p>
            <a:pPr>
              <a:spcBef>
                <a:spcPct val="20000"/>
              </a:spcBef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lang="en-US" altLang="en-US"/>
              <a:t>PQ = { 3, 4, 5, 7, t }</a:t>
            </a:r>
          </a:p>
        </p:txBody>
      </p:sp>
      <p:sp>
        <p:nvSpPr>
          <p:cNvPr id="542770" name="Text Box 50"/>
          <p:cNvSpPr txBox="1">
            <a:spLocks noChangeArrowheads="1"/>
          </p:cNvSpPr>
          <p:nvPr/>
        </p:nvSpPr>
        <p:spPr bwMode="auto">
          <a:xfrm>
            <a:off x="1901825" y="2501900"/>
            <a:ext cx="53816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2771" name="Text Box 51"/>
          <p:cNvSpPr txBox="1">
            <a:spLocks noChangeArrowheads="1"/>
          </p:cNvSpPr>
          <p:nvPr/>
        </p:nvSpPr>
        <p:spPr bwMode="auto">
          <a:xfrm>
            <a:off x="2132013" y="2555875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2772" name="Text Box 52"/>
          <p:cNvSpPr txBox="1">
            <a:spLocks noChangeArrowheads="1"/>
          </p:cNvSpPr>
          <p:nvPr/>
        </p:nvSpPr>
        <p:spPr bwMode="auto">
          <a:xfrm>
            <a:off x="2000250" y="6335713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6600"/>
                </a:solidFill>
              </a:rPr>
              <a:t> </a:t>
            </a:r>
            <a:r>
              <a:rPr lang="en-US" altLang="en-US" b="1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542773" name="Text Box 53"/>
          <p:cNvSpPr txBox="1">
            <a:spLocks noChangeArrowheads="1"/>
          </p:cNvSpPr>
          <p:nvPr/>
        </p:nvSpPr>
        <p:spPr bwMode="auto">
          <a:xfrm>
            <a:off x="2720975" y="3741738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2774" name="Text Box 54"/>
          <p:cNvSpPr txBox="1">
            <a:spLocks noChangeArrowheads="1"/>
          </p:cNvSpPr>
          <p:nvPr/>
        </p:nvSpPr>
        <p:spPr bwMode="auto">
          <a:xfrm>
            <a:off x="2949575" y="3786188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2775" name="Text Box 55"/>
          <p:cNvSpPr txBox="1">
            <a:spLocks noChangeArrowheads="1"/>
          </p:cNvSpPr>
          <p:nvPr/>
        </p:nvSpPr>
        <p:spPr bwMode="auto">
          <a:xfrm>
            <a:off x="2212975" y="6405563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2778" name="Freeform 58"/>
          <p:cNvSpPr>
            <a:spLocks/>
          </p:cNvSpPr>
          <p:nvPr/>
        </p:nvSpPr>
        <p:spPr bwMode="auto">
          <a:xfrm>
            <a:off x="165100" y="2273300"/>
            <a:ext cx="3670300" cy="2419350"/>
          </a:xfrm>
          <a:custGeom>
            <a:avLst/>
            <a:gdLst>
              <a:gd name="T0" fmla="*/ 0 w 2312"/>
              <a:gd name="T1" fmla="*/ 704 h 1524"/>
              <a:gd name="T2" fmla="*/ 72 w 2312"/>
              <a:gd name="T3" fmla="*/ 528 h 1524"/>
              <a:gd name="T4" fmla="*/ 168 w 2312"/>
              <a:gd name="T5" fmla="*/ 456 h 1524"/>
              <a:gd name="T6" fmla="*/ 232 w 2312"/>
              <a:gd name="T7" fmla="*/ 416 h 1524"/>
              <a:gd name="T8" fmla="*/ 360 w 2312"/>
              <a:gd name="T9" fmla="*/ 384 h 1524"/>
              <a:gd name="T10" fmla="*/ 496 w 2312"/>
              <a:gd name="T11" fmla="*/ 344 h 1524"/>
              <a:gd name="T12" fmla="*/ 608 w 2312"/>
              <a:gd name="T13" fmla="*/ 312 h 1524"/>
              <a:gd name="T14" fmla="*/ 760 w 2312"/>
              <a:gd name="T15" fmla="*/ 288 h 1524"/>
              <a:gd name="T16" fmla="*/ 928 w 2312"/>
              <a:gd name="T17" fmla="*/ 256 h 1524"/>
              <a:gd name="T18" fmla="*/ 1056 w 2312"/>
              <a:gd name="T19" fmla="*/ 152 h 1524"/>
              <a:gd name="T20" fmla="*/ 1328 w 2312"/>
              <a:gd name="T21" fmla="*/ 32 h 1524"/>
              <a:gd name="T22" fmla="*/ 1416 w 2312"/>
              <a:gd name="T23" fmla="*/ 0 h 1524"/>
              <a:gd name="T24" fmla="*/ 1648 w 2312"/>
              <a:gd name="T25" fmla="*/ 16 h 1524"/>
              <a:gd name="T26" fmla="*/ 1704 w 2312"/>
              <a:gd name="T27" fmla="*/ 24 h 1524"/>
              <a:gd name="T28" fmla="*/ 1752 w 2312"/>
              <a:gd name="T29" fmla="*/ 56 h 1524"/>
              <a:gd name="T30" fmla="*/ 1840 w 2312"/>
              <a:gd name="T31" fmla="*/ 88 h 1524"/>
              <a:gd name="T32" fmla="*/ 1984 w 2312"/>
              <a:gd name="T33" fmla="*/ 152 h 1524"/>
              <a:gd name="T34" fmla="*/ 2072 w 2312"/>
              <a:gd name="T35" fmla="*/ 264 h 1524"/>
              <a:gd name="T36" fmla="*/ 2176 w 2312"/>
              <a:gd name="T37" fmla="*/ 344 h 1524"/>
              <a:gd name="T38" fmla="*/ 2280 w 2312"/>
              <a:gd name="T39" fmla="*/ 512 h 1524"/>
              <a:gd name="T40" fmla="*/ 2312 w 2312"/>
              <a:gd name="T41" fmla="*/ 704 h 1524"/>
              <a:gd name="T42" fmla="*/ 2304 w 2312"/>
              <a:gd name="T43" fmla="*/ 1072 h 1524"/>
              <a:gd name="T44" fmla="*/ 2280 w 2312"/>
              <a:gd name="T45" fmla="*/ 1168 h 1524"/>
              <a:gd name="T46" fmla="*/ 2152 w 2312"/>
              <a:gd name="T47" fmla="*/ 1296 h 1524"/>
              <a:gd name="T48" fmla="*/ 2104 w 2312"/>
              <a:gd name="T49" fmla="*/ 1328 h 1524"/>
              <a:gd name="T50" fmla="*/ 2080 w 2312"/>
              <a:gd name="T51" fmla="*/ 1344 h 1524"/>
              <a:gd name="T52" fmla="*/ 1960 w 2312"/>
              <a:gd name="T53" fmla="*/ 1472 h 1524"/>
              <a:gd name="T54" fmla="*/ 1904 w 2312"/>
              <a:gd name="T55" fmla="*/ 1496 h 1524"/>
              <a:gd name="T56" fmla="*/ 1840 w 2312"/>
              <a:gd name="T57" fmla="*/ 1512 h 1524"/>
              <a:gd name="T58" fmla="*/ 1472 w 2312"/>
              <a:gd name="T59" fmla="*/ 1496 h 1524"/>
              <a:gd name="T60" fmla="*/ 1424 w 2312"/>
              <a:gd name="T61" fmla="*/ 1464 h 1524"/>
              <a:gd name="T62" fmla="*/ 1176 w 2312"/>
              <a:gd name="T63" fmla="*/ 1424 h 1524"/>
              <a:gd name="T64" fmla="*/ 1080 w 2312"/>
              <a:gd name="T65" fmla="*/ 1328 h 1524"/>
              <a:gd name="T66" fmla="*/ 864 w 2312"/>
              <a:gd name="T67" fmla="*/ 1264 h 1524"/>
              <a:gd name="T68" fmla="*/ 608 w 2312"/>
              <a:gd name="T69" fmla="*/ 1216 h 1524"/>
              <a:gd name="T70" fmla="*/ 440 w 2312"/>
              <a:gd name="T71" fmla="*/ 1176 h 1524"/>
              <a:gd name="T72" fmla="*/ 296 w 2312"/>
              <a:gd name="T73" fmla="*/ 1144 h 1524"/>
              <a:gd name="T74" fmla="*/ 232 w 2312"/>
              <a:gd name="T75" fmla="*/ 1088 h 1524"/>
              <a:gd name="T76" fmla="*/ 160 w 2312"/>
              <a:gd name="T77" fmla="*/ 1032 h 1524"/>
              <a:gd name="T78" fmla="*/ 64 w 2312"/>
              <a:gd name="T79" fmla="*/ 952 h 1524"/>
              <a:gd name="T80" fmla="*/ 0 w 2312"/>
              <a:gd name="T81" fmla="*/ 704 h 1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12" h="1524">
                <a:moveTo>
                  <a:pt x="0" y="704"/>
                </a:moveTo>
                <a:cubicBezTo>
                  <a:pt x="21" y="641"/>
                  <a:pt x="35" y="583"/>
                  <a:pt x="72" y="528"/>
                </a:cubicBezTo>
                <a:cubicBezTo>
                  <a:pt x="94" y="495"/>
                  <a:pt x="136" y="477"/>
                  <a:pt x="168" y="456"/>
                </a:cubicBezTo>
                <a:cubicBezTo>
                  <a:pt x="205" y="431"/>
                  <a:pt x="184" y="445"/>
                  <a:pt x="232" y="416"/>
                </a:cubicBezTo>
                <a:cubicBezTo>
                  <a:pt x="264" y="397"/>
                  <a:pt x="328" y="400"/>
                  <a:pt x="360" y="384"/>
                </a:cubicBezTo>
                <a:cubicBezTo>
                  <a:pt x="404" y="362"/>
                  <a:pt x="449" y="356"/>
                  <a:pt x="496" y="344"/>
                </a:cubicBezTo>
                <a:cubicBezTo>
                  <a:pt x="533" y="335"/>
                  <a:pt x="570" y="319"/>
                  <a:pt x="608" y="312"/>
                </a:cubicBezTo>
                <a:cubicBezTo>
                  <a:pt x="658" y="303"/>
                  <a:pt x="709" y="295"/>
                  <a:pt x="760" y="288"/>
                </a:cubicBezTo>
                <a:cubicBezTo>
                  <a:pt x="797" y="283"/>
                  <a:pt x="884" y="278"/>
                  <a:pt x="928" y="256"/>
                </a:cubicBezTo>
                <a:cubicBezTo>
                  <a:pt x="974" y="233"/>
                  <a:pt x="1012" y="182"/>
                  <a:pt x="1056" y="152"/>
                </a:cubicBezTo>
                <a:cubicBezTo>
                  <a:pt x="1140" y="96"/>
                  <a:pt x="1233" y="64"/>
                  <a:pt x="1328" y="32"/>
                </a:cubicBezTo>
                <a:cubicBezTo>
                  <a:pt x="1359" y="22"/>
                  <a:pt x="1384" y="8"/>
                  <a:pt x="1416" y="0"/>
                </a:cubicBezTo>
                <a:cubicBezTo>
                  <a:pt x="1493" y="5"/>
                  <a:pt x="1571" y="10"/>
                  <a:pt x="1648" y="16"/>
                </a:cubicBezTo>
                <a:cubicBezTo>
                  <a:pt x="1667" y="18"/>
                  <a:pt x="1686" y="17"/>
                  <a:pt x="1704" y="24"/>
                </a:cubicBezTo>
                <a:cubicBezTo>
                  <a:pt x="1722" y="31"/>
                  <a:pt x="1736" y="45"/>
                  <a:pt x="1752" y="56"/>
                </a:cubicBezTo>
                <a:cubicBezTo>
                  <a:pt x="1775" y="71"/>
                  <a:pt x="1815" y="75"/>
                  <a:pt x="1840" y="88"/>
                </a:cubicBezTo>
                <a:cubicBezTo>
                  <a:pt x="1887" y="111"/>
                  <a:pt x="1934" y="135"/>
                  <a:pt x="1984" y="152"/>
                </a:cubicBezTo>
                <a:cubicBezTo>
                  <a:pt x="2019" y="187"/>
                  <a:pt x="2044" y="225"/>
                  <a:pt x="2072" y="264"/>
                </a:cubicBezTo>
                <a:cubicBezTo>
                  <a:pt x="2096" y="297"/>
                  <a:pt x="2143" y="322"/>
                  <a:pt x="2176" y="344"/>
                </a:cubicBezTo>
                <a:cubicBezTo>
                  <a:pt x="2205" y="403"/>
                  <a:pt x="2250" y="453"/>
                  <a:pt x="2280" y="512"/>
                </a:cubicBezTo>
                <a:cubicBezTo>
                  <a:pt x="2308" y="568"/>
                  <a:pt x="2305" y="644"/>
                  <a:pt x="2312" y="704"/>
                </a:cubicBezTo>
                <a:cubicBezTo>
                  <a:pt x="2309" y="827"/>
                  <a:pt x="2309" y="949"/>
                  <a:pt x="2304" y="1072"/>
                </a:cubicBezTo>
                <a:cubicBezTo>
                  <a:pt x="2303" y="1098"/>
                  <a:pt x="2293" y="1145"/>
                  <a:pt x="2280" y="1168"/>
                </a:cubicBezTo>
                <a:cubicBezTo>
                  <a:pt x="2248" y="1225"/>
                  <a:pt x="2205" y="1261"/>
                  <a:pt x="2152" y="1296"/>
                </a:cubicBezTo>
                <a:cubicBezTo>
                  <a:pt x="2136" y="1307"/>
                  <a:pt x="2120" y="1317"/>
                  <a:pt x="2104" y="1328"/>
                </a:cubicBezTo>
                <a:cubicBezTo>
                  <a:pt x="2096" y="1333"/>
                  <a:pt x="2080" y="1344"/>
                  <a:pt x="2080" y="1344"/>
                </a:cubicBezTo>
                <a:cubicBezTo>
                  <a:pt x="2040" y="1405"/>
                  <a:pt x="2021" y="1431"/>
                  <a:pt x="1960" y="1472"/>
                </a:cubicBezTo>
                <a:cubicBezTo>
                  <a:pt x="1943" y="1483"/>
                  <a:pt x="1923" y="1490"/>
                  <a:pt x="1904" y="1496"/>
                </a:cubicBezTo>
                <a:cubicBezTo>
                  <a:pt x="1883" y="1503"/>
                  <a:pt x="1840" y="1512"/>
                  <a:pt x="1840" y="1512"/>
                </a:cubicBezTo>
                <a:cubicBezTo>
                  <a:pt x="1717" y="1508"/>
                  <a:pt x="1591" y="1524"/>
                  <a:pt x="1472" y="1496"/>
                </a:cubicBezTo>
                <a:cubicBezTo>
                  <a:pt x="1453" y="1492"/>
                  <a:pt x="1443" y="1469"/>
                  <a:pt x="1424" y="1464"/>
                </a:cubicBezTo>
                <a:cubicBezTo>
                  <a:pt x="1343" y="1444"/>
                  <a:pt x="1259" y="1436"/>
                  <a:pt x="1176" y="1424"/>
                </a:cubicBezTo>
                <a:cubicBezTo>
                  <a:pt x="1137" y="1398"/>
                  <a:pt x="1120" y="1355"/>
                  <a:pt x="1080" y="1328"/>
                </a:cubicBezTo>
                <a:cubicBezTo>
                  <a:pt x="1016" y="1285"/>
                  <a:pt x="939" y="1273"/>
                  <a:pt x="864" y="1264"/>
                </a:cubicBezTo>
                <a:cubicBezTo>
                  <a:pt x="779" y="1236"/>
                  <a:pt x="697" y="1226"/>
                  <a:pt x="608" y="1216"/>
                </a:cubicBezTo>
                <a:cubicBezTo>
                  <a:pt x="551" y="1209"/>
                  <a:pt x="496" y="1189"/>
                  <a:pt x="440" y="1176"/>
                </a:cubicBezTo>
                <a:cubicBezTo>
                  <a:pt x="392" y="1165"/>
                  <a:pt x="342" y="1159"/>
                  <a:pt x="296" y="1144"/>
                </a:cubicBezTo>
                <a:cubicBezTo>
                  <a:pt x="277" y="1116"/>
                  <a:pt x="264" y="1099"/>
                  <a:pt x="232" y="1088"/>
                </a:cubicBezTo>
                <a:cubicBezTo>
                  <a:pt x="194" y="1050"/>
                  <a:pt x="217" y="1070"/>
                  <a:pt x="160" y="1032"/>
                </a:cubicBezTo>
                <a:cubicBezTo>
                  <a:pt x="118" y="1004"/>
                  <a:pt x="110" y="967"/>
                  <a:pt x="64" y="952"/>
                </a:cubicBezTo>
                <a:cubicBezTo>
                  <a:pt x="17" y="881"/>
                  <a:pt x="20" y="785"/>
                  <a:pt x="0" y="704"/>
                </a:cubicBezTo>
                <a:close/>
              </a:path>
            </a:pathLst>
          </a:custGeom>
          <a:solidFill>
            <a:srgbClr val="0033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42779" name="Text Box 59"/>
          <p:cNvSpPr txBox="1">
            <a:spLocks noChangeArrowheads="1"/>
          </p:cNvSpPr>
          <p:nvPr/>
        </p:nvSpPr>
        <p:spPr bwMode="auto">
          <a:xfrm>
            <a:off x="4121150" y="42021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44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2780" name="Text Box 60"/>
          <p:cNvSpPr txBox="1">
            <a:spLocks noChangeArrowheads="1"/>
          </p:cNvSpPr>
          <p:nvPr/>
        </p:nvSpPr>
        <p:spPr bwMode="auto">
          <a:xfrm>
            <a:off x="4346575" y="4475163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2781" name="AutoShape 61"/>
          <p:cNvSpPr>
            <a:spLocks noChangeArrowheads="1"/>
          </p:cNvSpPr>
          <p:nvPr/>
        </p:nvSpPr>
        <p:spPr bwMode="auto">
          <a:xfrm rot="5400000">
            <a:off x="2951163" y="6381750"/>
            <a:ext cx="174625" cy="314325"/>
          </a:xfrm>
          <a:prstGeom prst="down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542782" name="Text Box 62"/>
          <p:cNvSpPr txBox="1">
            <a:spLocks noChangeArrowheads="1"/>
          </p:cNvSpPr>
          <p:nvPr/>
        </p:nvSpPr>
        <p:spPr bwMode="auto">
          <a:xfrm>
            <a:off x="3224213" y="6324600"/>
            <a:ext cx="1277937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accent1"/>
                </a:solidFill>
              </a:rPr>
              <a:t>delmin</a:t>
            </a:r>
          </a:p>
        </p:txBody>
      </p:sp>
      <p:sp>
        <p:nvSpPr>
          <p:cNvPr id="542788" name="Text Box 68"/>
          <p:cNvSpPr txBox="1">
            <a:spLocks noChangeArrowheads="1"/>
          </p:cNvSpPr>
          <p:nvPr/>
        </p:nvSpPr>
        <p:spPr bwMode="auto">
          <a:xfrm>
            <a:off x="7815263" y="2366963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2789" name="Text Box 69"/>
          <p:cNvSpPr txBox="1">
            <a:spLocks noChangeArrowheads="1"/>
          </p:cNvSpPr>
          <p:nvPr/>
        </p:nvSpPr>
        <p:spPr bwMode="auto">
          <a:xfrm>
            <a:off x="8012113" y="2428875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2790" name="Text Box 70"/>
          <p:cNvSpPr txBox="1">
            <a:spLocks noChangeArrowheads="1"/>
          </p:cNvSpPr>
          <p:nvPr/>
        </p:nvSpPr>
        <p:spPr bwMode="auto">
          <a:xfrm>
            <a:off x="8108950" y="23860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33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2791" name="Text Box 71"/>
          <p:cNvSpPr txBox="1">
            <a:spLocks noChangeArrowheads="1"/>
          </p:cNvSpPr>
          <p:nvPr/>
        </p:nvSpPr>
        <p:spPr bwMode="auto">
          <a:xfrm>
            <a:off x="8382000" y="2438400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2792" name="Text Box 72"/>
          <p:cNvSpPr txBox="1">
            <a:spLocks noChangeArrowheads="1"/>
          </p:cNvSpPr>
          <p:nvPr/>
        </p:nvSpPr>
        <p:spPr bwMode="auto">
          <a:xfrm>
            <a:off x="8001000" y="2057400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32</a:t>
            </a:r>
            <a:endParaRPr lang="en-US" altLang="en-US" sz="160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62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10370-B6F8-4763-AA18-D0458812ACA3}" type="slidenum">
              <a:rPr lang="en-US" altLang="en-US"/>
              <a:pPr/>
              <a:t>73</a:t>
            </a:fld>
            <a:endParaRPr lang="en-US" altLang="en-US" sz="1400"/>
          </a:p>
        </p:txBody>
      </p:sp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Dijkstra's Shortest Path Algorithm</a:t>
            </a:r>
          </a:p>
        </p:txBody>
      </p:sp>
      <p:sp>
        <p:nvSpPr>
          <p:cNvPr id="543747" name="Oval 3"/>
          <p:cNvSpPr>
            <a:spLocks noChangeArrowheads="1"/>
          </p:cNvSpPr>
          <p:nvPr/>
        </p:nvSpPr>
        <p:spPr bwMode="auto">
          <a:xfrm>
            <a:off x="300038" y="3400425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s</a:t>
            </a:r>
          </a:p>
        </p:txBody>
      </p:sp>
      <p:sp>
        <p:nvSpPr>
          <p:cNvPr id="543748" name="Oval 4"/>
          <p:cNvSpPr>
            <a:spLocks noChangeArrowheads="1"/>
          </p:cNvSpPr>
          <p:nvPr/>
        </p:nvSpPr>
        <p:spPr bwMode="auto">
          <a:xfrm>
            <a:off x="7967663" y="2906713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3</a:t>
            </a:r>
          </a:p>
        </p:txBody>
      </p:sp>
      <p:sp>
        <p:nvSpPr>
          <p:cNvPr id="543749" name="Oval 5"/>
          <p:cNvSpPr>
            <a:spLocks noChangeArrowheads="1"/>
          </p:cNvSpPr>
          <p:nvPr/>
        </p:nvSpPr>
        <p:spPr bwMode="auto">
          <a:xfrm>
            <a:off x="8278813" y="5907088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t</a:t>
            </a:r>
          </a:p>
        </p:txBody>
      </p:sp>
      <p:sp>
        <p:nvSpPr>
          <p:cNvPr id="543750" name="Oval 6"/>
          <p:cNvSpPr>
            <a:spLocks noChangeArrowheads="1"/>
          </p:cNvSpPr>
          <p:nvPr/>
        </p:nvSpPr>
        <p:spPr bwMode="auto">
          <a:xfrm>
            <a:off x="2076450" y="2906713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2</a:t>
            </a:r>
          </a:p>
        </p:txBody>
      </p:sp>
      <p:sp>
        <p:nvSpPr>
          <p:cNvPr id="543751" name="Oval 7"/>
          <p:cNvSpPr>
            <a:spLocks noChangeArrowheads="1"/>
          </p:cNvSpPr>
          <p:nvPr/>
        </p:nvSpPr>
        <p:spPr bwMode="auto">
          <a:xfrm>
            <a:off x="2882900" y="407670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6</a:t>
            </a:r>
          </a:p>
        </p:txBody>
      </p:sp>
      <p:sp>
        <p:nvSpPr>
          <p:cNvPr id="543752" name="Oval 8"/>
          <p:cNvSpPr>
            <a:spLocks noChangeArrowheads="1"/>
          </p:cNvSpPr>
          <p:nvPr/>
        </p:nvSpPr>
        <p:spPr bwMode="auto">
          <a:xfrm>
            <a:off x="2138363" y="601980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7</a:t>
            </a:r>
          </a:p>
        </p:txBody>
      </p:sp>
      <p:sp>
        <p:nvSpPr>
          <p:cNvPr id="543753" name="Oval 9"/>
          <p:cNvSpPr>
            <a:spLocks noChangeArrowheads="1"/>
          </p:cNvSpPr>
          <p:nvPr/>
        </p:nvSpPr>
        <p:spPr bwMode="auto">
          <a:xfrm>
            <a:off x="7024688" y="442595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4</a:t>
            </a:r>
          </a:p>
        </p:txBody>
      </p:sp>
      <p:sp>
        <p:nvSpPr>
          <p:cNvPr id="543754" name="Oval 10"/>
          <p:cNvSpPr>
            <a:spLocks noChangeArrowheads="1"/>
          </p:cNvSpPr>
          <p:nvPr/>
        </p:nvSpPr>
        <p:spPr bwMode="auto">
          <a:xfrm>
            <a:off x="4289425" y="476885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5</a:t>
            </a:r>
          </a:p>
        </p:txBody>
      </p:sp>
      <p:cxnSp>
        <p:nvCxnSpPr>
          <p:cNvPr id="543755" name="AutoShape 11"/>
          <p:cNvCxnSpPr>
            <a:cxnSpLocks noChangeShapeType="1"/>
            <a:stCxn id="543747" idx="7"/>
            <a:endCxn id="543750" idx="2"/>
          </p:cNvCxnSpPr>
          <p:nvPr/>
        </p:nvCxnSpPr>
        <p:spPr bwMode="auto">
          <a:xfrm flipV="1">
            <a:off x="557213" y="3057525"/>
            <a:ext cx="1511300" cy="379413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3756" name="AutoShape 12"/>
          <p:cNvCxnSpPr>
            <a:cxnSpLocks noChangeShapeType="1"/>
            <a:stCxn id="543747" idx="6"/>
            <a:endCxn id="543751" idx="1"/>
          </p:cNvCxnSpPr>
          <p:nvPr/>
        </p:nvCxnSpPr>
        <p:spPr bwMode="auto">
          <a:xfrm>
            <a:off x="609600" y="3551238"/>
            <a:ext cx="2317750" cy="56197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3757" name="AutoShape 13"/>
          <p:cNvCxnSpPr>
            <a:cxnSpLocks noChangeShapeType="1"/>
            <a:stCxn id="543747" idx="5"/>
            <a:endCxn id="543752" idx="0"/>
          </p:cNvCxnSpPr>
          <p:nvPr/>
        </p:nvCxnSpPr>
        <p:spPr bwMode="auto">
          <a:xfrm>
            <a:off x="557213" y="3665538"/>
            <a:ext cx="1731962" cy="234632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3758" name="AutoShape 14"/>
          <p:cNvCxnSpPr>
            <a:cxnSpLocks noChangeShapeType="1"/>
            <a:stCxn id="543751" idx="7"/>
            <a:endCxn id="543748" idx="2"/>
          </p:cNvCxnSpPr>
          <p:nvPr/>
        </p:nvCxnSpPr>
        <p:spPr bwMode="auto">
          <a:xfrm flipV="1">
            <a:off x="3140075" y="3057525"/>
            <a:ext cx="4819650" cy="10556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3759" name="AutoShape 15"/>
          <p:cNvCxnSpPr>
            <a:cxnSpLocks noChangeShapeType="1"/>
            <a:stCxn id="543753" idx="7"/>
            <a:endCxn id="543748" idx="4"/>
          </p:cNvCxnSpPr>
          <p:nvPr/>
        </p:nvCxnSpPr>
        <p:spPr bwMode="auto">
          <a:xfrm flipV="1">
            <a:off x="7281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3760" name="AutoShape 16"/>
          <p:cNvCxnSpPr>
            <a:cxnSpLocks noChangeShapeType="1"/>
            <a:stCxn id="543751" idx="5"/>
            <a:endCxn id="543754" idx="1"/>
          </p:cNvCxnSpPr>
          <p:nvPr/>
        </p:nvCxnSpPr>
        <p:spPr bwMode="auto">
          <a:xfrm>
            <a:off x="3140075" y="4341813"/>
            <a:ext cx="1193800" cy="463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3761" name="AutoShape 17"/>
          <p:cNvCxnSpPr>
            <a:cxnSpLocks noChangeShapeType="1"/>
            <a:stCxn id="543754" idx="5"/>
            <a:endCxn id="543749" idx="2"/>
          </p:cNvCxnSpPr>
          <p:nvPr/>
        </p:nvCxnSpPr>
        <p:spPr bwMode="auto">
          <a:xfrm>
            <a:off x="4546600" y="5033963"/>
            <a:ext cx="3724275" cy="102393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3762" name="AutoShape 18"/>
          <p:cNvCxnSpPr>
            <a:cxnSpLocks noChangeShapeType="1"/>
            <a:stCxn id="543754" idx="6"/>
            <a:endCxn id="543753" idx="2"/>
          </p:cNvCxnSpPr>
          <p:nvPr/>
        </p:nvCxnSpPr>
        <p:spPr bwMode="auto">
          <a:xfrm flipV="1">
            <a:off x="4598988" y="4576763"/>
            <a:ext cx="2417762" cy="3429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3763" name="AutoShape 19"/>
          <p:cNvCxnSpPr>
            <a:cxnSpLocks noChangeShapeType="1"/>
            <a:stCxn id="543753" idx="4"/>
            <a:endCxn id="543749" idx="1"/>
          </p:cNvCxnSpPr>
          <p:nvPr/>
        </p:nvCxnSpPr>
        <p:spPr bwMode="auto">
          <a:xfrm>
            <a:off x="7175500" y="4735513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3764" name="AutoShape 20"/>
          <p:cNvCxnSpPr>
            <a:cxnSpLocks noChangeShapeType="1"/>
            <a:stCxn id="543748" idx="3"/>
            <a:endCxn id="543754" idx="7"/>
          </p:cNvCxnSpPr>
          <p:nvPr/>
        </p:nvCxnSpPr>
        <p:spPr bwMode="auto">
          <a:xfrm flipH="1">
            <a:off x="4546600" y="3171825"/>
            <a:ext cx="3465513" cy="163353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3765" name="AutoShape 21"/>
          <p:cNvCxnSpPr>
            <a:cxnSpLocks noChangeShapeType="1"/>
            <a:stCxn id="543751" idx="4"/>
            <a:endCxn id="543752" idx="7"/>
          </p:cNvCxnSpPr>
          <p:nvPr/>
        </p:nvCxnSpPr>
        <p:spPr bwMode="auto">
          <a:xfrm flipH="1">
            <a:off x="2395538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3766" name="AutoShape 22"/>
          <p:cNvCxnSpPr>
            <a:cxnSpLocks noChangeShapeType="1"/>
            <a:stCxn id="543752" idx="6"/>
            <a:endCxn id="543754" idx="2"/>
          </p:cNvCxnSpPr>
          <p:nvPr/>
        </p:nvCxnSpPr>
        <p:spPr bwMode="auto">
          <a:xfrm flipV="1">
            <a:off x="2447925" y="4919663"/>
            <a:ext cx="1833563" cy="1250950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3767" name="AutoShape 23"/>
          <p:cNvCxnSpPr>
            <a:cxnSpLocks noChangeShapeType="1"/>
            <a:stCxn id="543750" idx="6"/>
            <a:endCxn id="543748" idx="1"/>
          </p:cNvCxnSpPr>
          <p:nvPr/>
        </p:nvCxnSpPr>
        <p:spPr bwMode="auto">
          <a:xfrm flipV="1">
            <a:off x="2386013" y="2943225"/>
            <a:ext cx="5626100" cy="114300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3768" name="AutoShape 24"/>
          <p:cNvCxnSpPr>
            <a:cxnSpLocks noChangeShapeType="1"/>
            <a:stCxn id="543752" idx="6"/>
            <a:endCxn id="543749" idx="3"/>
          </p:cNvCxnSpPr>
          <p:nvPr/>
        </p:nvCxnSpPr>
        <p:spPr bwMode="auto">
          <a:xfrm>
            <a:off x="2447925" y="6170613"/>
            <a:ext cx="5875338" cy="1587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3769" name="AutoShape 25"/>
          <p:cNvCxnSpPr>
            <a:cxnSpLocks noChangeShapeType="1"/>
            <a:stCxn id="543748" idx="5"/>
            <a:endCxn id="543749" idx="0"/>
          </p:cNvCxnSpPr>
          <p:nvPr/>
        </p:nvCxnSpPr>
        <p:spPr bwMode="auto">
          <a:xfrm>
            <a:off x="8224838" y="3171825"/>
            <a:ext cx="204787" cy="272732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43771" name="Text Box 27"/>
          <p:cNvSpPr txBox="1">
            <a:spLocks noChangeArrowheads="1"/>
          </p:cNvSpPr>
          <p:nvPr/>
        </p:nvSpPr>
        <p:spPr bwMode="auto">
          <a:xfrm>
            <a:off x="4794250" y="3606800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18</a:t>
            </a:r>
          </a:p>
        </p:txBody>
      </p:sp>
      <p:sp>
        <p:nvSpPr>
          <p:cNvPr id="543772" name="Text Box 28"/>
          <p:cNvSpPr txBox="1">
            <a:spLocks noChangeArrowheads="1"/>
          </p:cNvSpPr>
          <p:nvPr/>
        </p:nvSpPr>
        <p:spPr bwMode="auto">
          <a:xfrm>
            <a:off x="5991225" y="3952875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</a:t>
            </a:r>
          </a:p>
        </p:txBody>
      </p:sp>
      <p:sp>
        <p:nvSpPr>
          <p:cNvPr id="543773" name="Text Box 29"/>
          <p:cNvSpPr txBox="1">
            <a:spLocks noChangeArrowheads="1"/>
          </p:cNvSpPr>
          <p:nvPr/>
        </p:nvSpPr>
        <p:spPr bwMode="auto">
          <a:xfrm>
            <a:off x="1208088" y="3135313"/>
            <a:ext cx="3254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9</a:t>
            </a:r>
          </a:p>
        </p:txBody>
      </p:sp>
      <p:sp>
        <p:nvSpPr>
          <p:cNvPr id="543774" name="Text Box 30"/>
          <p:cNvSpPr txBox="1">
            <a:spLocks noChangeArrowheads="1"/>
          </p:cNvSpPr>
          <p:nvPr/>
        </p:nvSpPr>
        <p:spPr bwMode="auto">
          <a:xfrm>
            <a:off x="1763713" y="3792538"/>
            <a:ext cx="3254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14</a:t>
            </a:r>
          </a:p>
        </p:txBody>
      </p:sp>
      <p:sp>
        <p:nvSpPr>
          <p:cNvPr id="543775" name="Text Box 31"/>
          <p:cNvSpPr txBox="1">
            <a:spLocks noChangeArrowheads="1"/>
          </p:cNvSpPr>
          <p:nvPr/>
        </p:nvSpPr>
        <p:spPr bwMode="auto">
          <a:xfrm>
            <a:off x="1293813" y="4806950"/>
            <a:ext cx="325437" cy="306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15</a:t>
            </a:r>
          </a:p>
        </p:txBody>
      </p:sp>
      <p:sp>
        <p:nvSpPr>
          <p:cNvPr id="543776" name="Text Box 32"/>
          <p:cNvSpPr txBox="1">
            <a:spLocks noChangeArrowheads="1"/>
          </p:cNvSpPr>
          <p:nvPr/>
        </p:nvSpPr>
        <p:spPr bwMode="auto">
          <a:xfrm>
            <a:off x="2579688" y="4984750"/>
            <a:ext cx="325437" cy="306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5</a:t>
            </a:r>
          </a:p>
        </p:txBody>
      </p:sp>
      <p:sp>
        <p:nvSpPr>
          <p:cNvPr id="543777" name="Text Box 33"/>
          <p:cNvSpPr txBox="1">
            <a:spLocks noChangeArrowheads="1"/>
          </p:cNvSpPr>
          <p:nvPr/>
        </p:nvSpPr>
        <p:spPr bwMode="auto">
          <a:xfrm>
            <a:off x="3517900" y="4494213"/>
            <a:ext cx="417513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30</a:t>
            </a:r>
          </a:p>
        </p:txBody>
      </p:sp>
      <p:sp>
        <p:nvSpPr>
          <p:cNvPr id="543778" name="Text Box 34"/>
          <p:cNvSpPr txBox="1">
            <a:spLocks noChangeArrowheads="1"/>
          </p:cNvSpPr>
          <p:nvPr/>
        </p:nvSpPr>
        <p:spPr bwMode="auto">
          <a:xfrm>
            <a:off x="3162300" y="5445125"/>
            <a:ext cx="4016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20</a:t>
            </a:r>
          </a:p>
        </p:txBody>
      </p:sp>
      <p:sp>
        <p:nvSpPr>
          <p:cNvPr id="543779" name="Text Box 35"/>
          <p:cNvSpPr txBox="1">
            <a:spLocks noChangeArrowheads="1"/>
          </p:cNvSpPr>
          <p:nvPr/>
        </p:nvSpPr>
        <p:spPr bwMode="auto">
          <a:xfrm>
            <a:off x="4614863" y="6115050"/>
            <a:ext cx="398462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44</a:t>
            </a:r>
          </a:p>
        </p:txBody>
      </p:sp>
      <p:sp>
        <p:nvSpPr>
          <p:cNvPr id="543780" name="Text Box 36"/>
          <p:cNvSpPr txBox="1">
            <a:spLocks noChangeArrowheads="1"/>
          </p:cNvSpPr>
          <p:nvPr/>
        </p:nvSpPr>
        <p:spPr bwMode="auto">
          <a:xfrm>
            <a:off x="6038850" y="5416550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16</a:t>
            </a:r>
          </a:p>
        </p:txBody>
      </p:sp>
      <p:sp>
        <p:nvSpPr>
          <p:cNvPr id="543781" name="Text Box 37"/>
          <p:cNvSpPr txBox="1">
            <a:spLocks noChangeArrowheads="1"/>
          </p:cNvSpPr>
          <p:nvPr/>
        </p:nvSpPr>
        <p:spPr bwMode="auto">
          <a:xfrm>
            <a:off x="5943600" y="4625975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11</a:t>
            </a:r>
          </a:p>
        </p:txBody>
      </p:sp>
      <p:sp>
        <p:nvSpPr>
          <p:cNvPr id="543782" name="Text Box 38"/>
          <p:cNvSpPr txBox="1">
            <a:spLocks noChangeArrowheads="1"/>
          </p:cNvSpPr>
          <p:nvPr/>
        </p:nvSpPr>
        <p:spPr bwMode="auto">
          <a:xfrm>
            <a:off x="7440613" y="3921125"/>
            <a:ext cx="325437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6</a:t>
            </a:r>
          </a:p>
        </p:txBody>
      </p:sp>
      <p:sp>
        <p:nvSpPr>
          <p:cNvPr id="543783" name="Text Box 39"/>
          <p:cNvSpPr txBox="1">
            <a:spLocks noChangeArrowheads="1"/>
          </p:cNvSpPr>
          <p:nvPr/>
        </p:nvSpPr>
        <p:spPr bwMode="auto">
          <a:xfrm>
            <a:off x="8175625" y="4478338"/>
            <a:ext cx="325438" cy="306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19</a:t>
            </a:r>
          </a:p>
        </p:txBody>
      </p:sp>
      <p:sp>
        <p:nvSpPr>
          <p:cNvPr id="543784" name="Text Box 40"/>
          <p:cNvSpPr txBox="1">
            <a:spLocks noChangeArrowheads="1"/>
          </p:cNvSpPr>
          <p:nvPr/>
        </p:nvSpPr>
        <p:spPr bwMode="auto">
          <a:xfrm>
            <a:off x="7535863" y="5207000"/>
            <a:ext cx="325437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6</a:t>
            </a:r>
          </a:p>
        </p:txBody>
      </p:sp>
      <p:sp>
        <p:nvSpPr>
          <p:cNvPr id="543785" name="Text Box 41"/>
          <p:cNvSpPr txBox="1">
            <a:spLocks noChangeArrowheads="1"/>
          </p:cNvSpPr>
          <p:nvPr/>
        </p:nvSpPr>
        <p:spPr bwMode="auto">
          <a:xfrm>
            <a:off x="2305050" y="63357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15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3786" name="Text Box 42"/>
          <p:cNvSpPr txBox="1">
            <a:spLocks noChangeArrowheads="1"/>
          </p:cNvSpPr>
          <p:nvPr/>
        </p:nvSpPr>
        <p:spPr bwMode="auto">
          <a:xfrm>
            <a:off x="2160588" y="2514600"/>
            <a:ext cx="538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9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3788" name="Text Box 44"/>
          <p:cNvSpPr txBox="1">
            <a:spLocks noChangeArrowheads="1"/>
          </p:cNvSpPr>
          <p:nvPr/>
        </p:nvSpPr>
        <p:spPr bwMode="auto">
          <a:xfrm>
            <a:off x="8129588" y="6253163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3789" name="Text Box 45"/>
          <p:cNvSpPr txBox="1">
            <a:spLocks noChangeArrowheads="1"/>
          </p:cNvSpPr>
          <p:nvPr/>
        </p:nvSpPr>
        <p:spPr bwMode="auto">
          <a:xfrm>
            <a:off x="4122738" y="4440238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3790" name="Text Box 46"/>
          <p:cNvSpPr txBox="1">
            <a:spLocks noChangeArrowheads="1"/>
          </p:cNvSpPr>
          <p:nvPr/>
        </p:nvSpPr>
        <p:spPr bwMode="auto">
          <a:xfrm>
            <a:off x="3025775" y="3741738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14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3791" name="Text Box 47"/>
          <p:cNvSpPr txBox="1">
            <a:spLocks noChangeArrowheads="1"/>
          </p:cNvSpPr>
          <p:nvPr/>
        </p:nvSpPr>
        <p:spPr bwMode="auto">
          <a:xfrm>
            <a:off x="6731000" y="4132263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3792" name="Text Box 48"/>
          <p:cNvSpPr txBox="1">
            <a:spLocks noChangeArrowheads="1"/>
          </p:cNvSpPr>
          <p:nvPr/>
        </p:nvSpPr>
        <p:spPr bwMode="auto">
          <a:xfrm>
            <a:off x="169863" y="3105150"/>
            <a:ext cx="538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0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3793" name="Text Box 49"/>
          <p:cNvSpPr txBox="1">
            <a:spLocks noChangeArrowheads="1"/>
          </p:cNvSpPr>
          <p:nvPr/>
        </p:nvSpPr>
        <p:spPr bwMode="auto">
          <a:xfrm>
            <a:off x="3457100" y="1758950"/>
            <a:ext cx="3368675" cy="7937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46038" rIns="182880" bIns="46038">
            <a:spAutoFit/>
          </a:bodyPr>
          <a:lstStyle/>
          <a:p>
            <a:pPr>
              <a:spcBef>
                <a:spcPct val="20000"/>
              </a:spcBef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lang="en-US" altLang="en-US"/>
              <a:t>S = { s, 2, 6, 7 }</a:t>
            </a:r>
          </a:p>
          <a:p>
            <a:pPr>
              <a:spcBef>
                <a:spcPct val="20000"/>
              </a:spcBef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lang="en-US" altLang="en-US"/>
              <a:t>PQ = { 3, 4, 5, t }</a:t>
            </a:r>
          </a:p>
        </p:txBody>
      </p:sp>
      <p:sp>
        <p:nvSpPr>
          <p:cNvPr id="543794" name="Text Box 50"/>
          <p:cNvSpPr txBox="1">
            <a:spLocks noChangeArrowheads="1"/>
          </p:cNvSpPr>
          <p:nvPr/>
        </p:nvSpPr>
        <p:spPr bwMode="auto">
          <a:xfrm>
            <a:off x="1901825" y="2501900"/>
            <a:ext cx="53816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3795" name="Text Box 51"/>
          <p:cNvSpPr txBox="1">
            <a:spLocks noChangeArrowheads="1"/>
          </p:cNvSpPr>
          <p:nvPr/>
        </p:nvSpPr>
        <p:spPr bwMode="auto">
          <a:xfrm>
            <a:off x="2132013" y="2555875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3796" name="Text Box 52"/>
          <p:cNvSpPr txBox="1">
            <a:spLocks noChangeArrowheads="1"/>
          </p:cNvSpPr>
          <p:nvPr/>
        </p:nvSpPr>
        <p:spPr bwMode="auto">
          <a:xfrm>
            <a:off x="2000250" y="6335713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3797" name="Text Box 53"/>
          <p:cNvSpPr txBox="1">
            <a:spLocks noChangeArrowheads="1"/>
          </p:cNvSpPr>
          <p:nvPr/>
        </p:nvSpPr>
        <p:spPr bwMode="auto">
          <a:xfrm>
            <a:off x="2720975" y="3741738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3798" name="Text Box 54"/>
          <p:cNvSpPr txBox="1">
            <a:spLocks noChangeArrowheads="1"/>
          </p:cNvSpPr>
          <p:nvPr/>
        </p:nvSpPr>
        <p:spPr bwMode="auto">
          <a:xfrm>
            <a:off x="2949575" y="3786188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3799" name="Text Box 55"/>
          <p:cNvSpPr txBox="1">
            <a:spLocks noChangeArrowheads="1"/>
          </p:cNvSpPr>
          <p:nvPr/>
        </p:nvSpPr>
        <p:spPr bwMode="auto">
          <a:xfrm>
            <a:off x="2212975" y="6405563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3803" name="Text Box 59"/>
          <p:cNvSpPr txBox="1">
            <a:spLocks noChangeArrowheads="1"/>
          </p:cNvSpPr>
          <p:nvPr/>
        </p:nvSpPr>
        <p:spPr bwMode="auto">
          <a:xfrm>
            <a:off x="4121150" y="42021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44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3804" name="Text Box 60"/>
          <p:cNvSpPr txBox="1">
            <a:spLocks noChangeArrowheads="1"/>
          </p:cNvSpPr>
          <p:nvPr/>
        </p:nvSpPr>
        <p:spPr bwMode="auto">
          <a:xfrm>
            <a:off x="4346575" y="4475163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3807" name="Text Box 63"/>
          <p:cNvSpPr txBox="1">
            <a:spLocks noChangeArrowheads="1"/>
          </p:cNvSpPr>
          <p:nvPr/>
        </p:nvSpPr>
        <p:spPr bwMode="auto">
          <a:xfrm>
            <a:off x="4438650" y="41894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35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3808" name="Text Box 64"/>
          <p:cNvSpPr txBox="1">
            <a:spLocks noChangeArrowheads="1"/>
          </p:cNvSpPr>
          <p:nvPr/>
        </p:nvSpPr>
        <p:spPr bwMode="auto">
          <a:xfrm>
            <a:off x="4359275" y="4246563"/>
            <a:ext cx="2762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X</a:t>
            </a:r>
          </a:p>
        </p:txBody>
      </p:sp>
      <p:sp>
        <p:nvSpPr>
          <p:cNvPr id="543811" name="Text Box 67"/>
          <p:cNvSpPr txBox="1">
            <a:spLocks noChangeArrowheads="1"/>
          </p:cNvSpPr>
          <p:nvPr/>
        </p:nvSpPr>
        <p:spPr bwMode="auto">
          <a:xfrm>
            <a:off x="7829550" y="6280150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59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3812" name="Text Box 68"/>
          <p:cNvSpPr txBox="1">
            <a:spLocks noChangeArrowheads="1"/>
          </p:cNvSpPr>
          <p:nvPr/>
        </p:nvSpPr>
        <p:spPr bwMode="auto">
          <a:xfrm>
            <a:off x="8347075" y="6324600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3814" name="Freeform 70"/>
          <p:cNvSpPr>
            <a:spLocks/>
          </p:cNvSpPr>
          <p:nvPr/>
        </p:nvSpPr>
        <p:spPr bwMode="auto">
          <a:xfrm>
            <a:off x="190500" y="2298700"/>
            <a:ext cx="3632200" cy="4454525"/>
          </a:xfrm>
          <a:custGeom>
            <a:avLst/>
            <a:gdLst>
              <a:gd name="T0" fmla="*/ 0 w 2288"/>
              <a:gd name="T1" fmla="*/ 736 h 2806"/>
              <a:gd name="T2" fmla="*/ 32 w 2288"/>
              <a:gd name="T3" fmla="*/ 640 h 2806"/>
              <a:gd name="T4" fmla="*/ 248 w 2288"/>
              <a:gd name="T5" fmla="*/ 376 h 2806"/>
              <a:gd name="T6" fmla="*/ 304 w 2288"/>
              <a:gd name="T7" fmla="*/ 344 h 2806"/>
              <a:gd name="T8" fmla="*/ 336 w 2288"/>
              <a:gd name="T9" fmla="*/ 320 h 2806"/>
              <a:gd name="T10" fmla="*/ 544 w 2288"/>
              <a:gd name="T11" fmla="*/ 240 h 2806"/>
              <a:gd name="T12" fmla="*/ 728 w 2288"/>
              <a:gd name="T13" fmla="*/ 152 h 2806"/>
              <a:gd name="T14" fmla="*/ 880 w 2288"/>
              <a:gd name="T15" fmla="*/ 80 h 2806"/>
              <a:gd name="T16" fmla="*/ 1160 w 2288"/>
              <a:gd name="T17" fmla="*/ 0 h 2806"/>
              <a:gd name="T18" fmla="*/ 1608 w 2288"/>
              <a:gd name="T19" fmla="*/ 24 h 2806"/>
              <a:gd name="T20" fmla="*/ 1768 w 2288"/>
              <a:gd name="T21" fmla="*/ 88 h 2806"/>
              <a:gd name="T22" fmla="*/ 1872 w 2288"/>
              <a:gd name="T23" fmla="*/ 136 h 2806"/>
              <a:gd name="T24" fmla="*/ 1952 w 2288"/>
              <a:gd name="T25" fmla="*/ 208 h 2806"/>
              <a:gd name="T26" fmla="*/ 2016 w 2288"/>
              <a:gd name="T27" fmla="*/ 256 h 2806"/>
              <a:gd name="T28" fmla="*/ 2072 w 2288"/>
              <a:gd name="T29" fmla="*/ 328 h 2806"/>
              <a:gd name="T30" fmla="*/ 2152 w 2288"/>
              <a:gd name="T31" fmla="*/ 360 h 2806"/>
              <a:gd name="T32" fmla="*/ 2208 w 2288"/>
              <a:gd name="T33" fmla="*/ 464 h 2806"/>
              <a:gd name="T34" fmla="*/ 2232 w 2288"/>
              <a:gd name="T35" fmla="*/ 648 h 2806"/>
              <a:gd name="T36" fmla="*/ 2264 w 2288"/>
              <a:gd name="T37" fmla="*/ 728 h 2806"/>
              <a:gd name="T38" fmla="*/ 2288 w 2288"/>
              <a:gd name="T39" fmla="*/ 872 h 2806"/>
              <a:gd name="T40" fmla="*/ 2280 w 2288"/>
              <a:gd name="T41" fmla="*/ 984 h 2806"/>
              <a:gd name="T42" fmla="*/ 2232 w 2288"/>
              <a:gd name="T43" fmla="*/ 1064 h 2806"/>
              <a:gd name="T44" fmla="*/ 2168 w 2288"/>
              <a:gd name="T45" fmla="*/ 1184 h 2806"/>
              <a:gd name="T46" fmla="*/ 2152 w 2288"/>
              <a:gd name="T47" fmla="*/ 1304 h 2806"/>
              <a:gd name="T48" fmla="*/ 2112 w 2288"/>
              <a:gd name="T49" fmla="*/ 1336 h 2806"/>
              <a:gd name="T50" fmla="*/ 2016 w 2288"/>
              <a:gd name="T51" fmla="*/ 1392 h 2806"/>
              <a:gd name="T52" fmla="*/ 1976 w 2288"/>
              <a:gd name="T53" fmla="*/ 1432 h 2806"/>
              <a:gd name="T54" fmla="*/ 1928 w 2288"/>
              <a:gd name="T55" fmla="*/ 1480 h 2806"/>
              <a:gd name="T56" fmla="*/ 1864 w 2288"/>
              <a:gd name="T57" fmla="*/ 1520 h 2806"/>
              <a:gd name="T58" fmla="*/ 1808 w 2288"/>
              <a:gd name="T59" fmla="*/ 1592 h 2806"/>
              <a:gd name="T60" fmla="*/ 1704 w 2288"/>
              <a:gd name="T61" fmla="*/ 1936 h 2806"/>
              <a:gd name="T62" fmla="*/ 1696 w 2288"/>
              <a:gd name="T63" fmla="*/ 2576 h 2806"/>
              <a:gd name="T64" fmla="*/ 1624 w 2288"/>
              <a:gd name="T65" fmla="*/ 2752 h 2806"/>
              <a:gd name="T66" fmla="*/ 1552 w 2288"/>
              <a:gd name="T67" fmla="*/ 2792 h 2806"/>
              <a:gd name="T68" fmla="*/ 1528 w 2288"/>
              <a:gd name="T69" fmla="*/ 2800 h 2806"/>
              <a:gd name="T70" fmla="*/ 1208 w 2288"/>
              <a:gd name="T71" fmla="*/ 2760 h 2806"/>
              <a:gd name="T72" fmla="*/ 1056 w 2288"/>
              <a:gd name="T73" fmla="*/ 2672 h 2806"/>
              <a:gd name="T74" fmla="*/ 1000 w 2288"/>
              <a:gd name="T75" fmla="*/ 2560 h 2806"/>
              <a:gd name="T76" fmla="*/ 888 w 2288"/>
              <a:gd name="T77" fmla="*/ 2448 h 2806"/>
              <a:gd name="T78" fmla="*/ 760 w 2288"/>
              <a:gd name="T79" fmla="*/ 2280 h 2806"/>
              <a:gd name="T80" fmla="*/ 696 w 2288"/>
              <a:gd name="T81" fmla="*/ 2112 h 2806"/>
              <a:gd name="T82" fmla="*/ 672 w 2288"/>
              <a:gd name="T83" fmla="*/ 2032 h 2806"/>
              <a:gd name="T84" fmla="*/ 616 w 2288"/>
              <a:gd name="T85" fmla="*/ 1944 h 2806"/>
              <a:gd name="T86" fmla="*/ 592 w 2288"/>
              <a:gd name="T87" fmla="*/ 1832 h 2806"/>
              <a:gd name="T88" fmla="*/ 560 w 2288"/>
              <a:gd name="T89" fmla="*/ 1800 h 2806"/>
              <a:gd name="T90" fmla="*/ 472 w 2288"/>
              <a:gd name="T91" fmla="*/ 1608 h 2806"/>
              <a:gd name="T92" fmla="*/ 432 w 2288"/>
              <a:gd name="T93" fmla="*/ 1520 h 2806"/>
              <a:gd name="T94" fmla="*/ 392 w 2288"/>
              <a:gd name="T95" fmla="*/ 1432 h 2806"/>
              <a:gd name="T96" fmla="*/ 208 w 2288"/>
              <a:gd name="T97" fmla="*/ 1096 h 2806"/>
              <a:gd name="T98" fmla="*/ 152 w 2288"/>
              <a:gd name="T99" fmla="*/ 1000 h 2806"/>
              <a:gd name="T100" fmla="*/ 136 w 2288"/>
              <a:gd name="T101" fmla="*/ 952 h 2806"/>
              <a:gd name="T102" fmla="*/ 120 w 2288"/>
              <a:gd name="T103" fmla="*/ 928 h 2806"/>
              <a:gd name="T104" fmla="*/ 72 w 2288"/>
              <a:gd name="T105" fmla="*/ 896 h 2806"/>
              <a:gd name="T106" fmla="*/ 56 w 2288"/>
              <a:gd name="T107" fmla="*/ 872 h 2806"/>
              <a:gd name="T108" fmla="*/ 48 w 2288"/>
              <a:gd name="T109" fmla="*/ 848 h 2806"/>
              <a:gd name="T110" fmla="*/ 16 w 2288"/>
              <a:gd name="T111" fmla="*/ 800 h 2806"/>
              <a:gd name="T112" fmla="*/ 0 w 2288"/>
              <a:gd name="T113" fmla="*/ 73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288" h="2806">
                <a:moveTo>
                  <a:pt x="0" y="736"/>
                </a:moveTo>
                <a:cubicBezTo>
                  <a:pt x="7" y="699"/>
                  <a:pt x="11" y="671"/>
                  <a:pt x="32" y="640"/>
                </a:cubicBezTo>
                <a:cubicBezTo>
                  <a:pt x="57" y="542"/>
                  <a:pt x="149" y="409"/>
                  <a:pt x="248" y="376"/>
                </a:cubicBezTo>
                <a:cubicBezTo>
                  <a:pt x="302" y="322"/>
                  <a:pt x="240" y="376"/>
                  <a:pt x="304" y="344"/>
                </a:cubicBezTo>
                <a:cubicBezTo>
                  <a:pt x="316" y="338"/>
                  <a:pt x="324" y="327"/>
                  <a:pt x="336" y="320"/>
                </a:cubicBezTo>
                <a:cubicBezTo>
                  <a:pt x="400" y="283"/>
                  <a:pt x="471" y="255"/>
                  <a:pt x="544" y="240"/>
                </a:cubicBezTo>
                <a:cubicBezTo>
                  <a:pt x="602" y="211"/>
                  <a:pt x="667" y="172"/>
                  <a:pt x="728" y="152"/>
                </a:cubicBezTo>
                <a:cubicBezTo>
                  <a:pt x="762" y="118"/>
                  <a:pt x="833" y="89"/>
                  <a:pt x="880" y="80"/>
                </a:cubicBezTo>
                <a:cubicBezTo>
                  <a:pt x="972" y="34"/>
                  <a:pt x="1058" y="15"/>
                  <a:pt x="1160" y="0"/>
                </a:cubicBezTo>
                <a:cubicBezTo>
                  <a:pt x="1309" y="4"/>
                  <a:pt x="1460" y="3"/>
                  <a:pt x="1608" y="24"/>
                </a:cubicBezTo>
                <a:cubicBezTo>
                  <a:pt x="1662" y="42"/>
                  <a:pt x="1715" y="65"/>
                  <a:pt x="1768" y="88"/>
                </a:cubicBezTo>
                <a:cubicBezTo>
                  <a:pt x="1801" y="102"/>
                  <a:pt x="1844" y="111"/>
                  <a:pt x="1872" y="136"/>
                </a:cubicBezTo>
                <a:cubicBezTo>
                  <a:pt x="1926" y="184"/>
                  <a:pt x="1904" y="176"/>
                  <a:pt x="1952" y="208"/>
                </a:cubicBezTo>
                <a:cubicBezTo>
                  <a:pt x="1985" y="230"/>
                  <a:pt x="1993" y="227"/>
                  <a:pt x="2016" y="256"/>
                </a:cubicBezTo>
                <a:cubicBezTo>
                  <a:pt x="2027" y="270"/>
                  <a:pt x="2051" y="316"/>
                  <a:pt x="2072" y="328"/>
                </a:cubicBezTo>
                <a:cubicBezTo>
                  <a:pt x="2097" y="342"/>
                  <a:pt x="2126" y="347"/>
                  <a:pt x="2152" y="360"/>
                </a:cubicBezTo>
                <a:cubicBezTo>
                  <a:pt x="2175" y="391"/>
                  <a:pt x="2196" y="427"/>
                  <a:pt x="2208" y="464"/>
                </a:cubicBezTo>
                <a:cubicBezTo>
                  <a:pt x="2214" y="520"/>
                  <a:pt x="2215" y="593"/>
                  <a:pt x="2232" y="648"/>
                </a:cubicBezTo>
                <a:cubicBezTo>
                  <a:pt x="2240" y="675"/>
                  <a:pt x="2257" y="698"/>
                  <a:pt x="2264" y="728"/>
                </a:cubicBezTo>
                <a:cubicBezTo>
                  <a:pt x="2269" y="779"/>
                  <a:pt x="2272" y="824"/>
                  <a:pt x="2288" y="872"/>
                </a:cubicBezTo>
                <a:cubicBezTo>
                  <a:pt x="2285" y="909"/>
                  <a:pt x="2286" y="947"/>
                  <a:pt x="2280" y="984"/>
                </a:cubicBezTo>
                <a:cubicBezTo>
                  <a:pt x="2277" y="1000"/>
                  <a:pt x="2235" y="1059"/>
                  <a:pt x="2232" y="1064"/>
                </a:cubicBezTo>
                <a:cubicBezTo>
                  <a:pt x="2206" y="1103"/>
                  <a:pt x="2194" y="1145"/>
                  <a:pt x="2168" y="1184"/>
                </a:cubicBezTo>
                <a:cubicBezTo>
                  <a:pt x="2161" y="1224"/>
                  <a:pt x="2162" y="1265"/>
                  <a:pt x="2152" y="1304"/>
                </a:cubicBezTo>
                <a:cubicBezTo>
                  <a:pt x="2144" y="1336"/>
                  <a:pt x="2134" y="1324"/>
                  <a:pt x="2112" y="1336"/>
                </a:cubicBezTo>
                <a:cubicBezTo>
                  <a:pt x="2076" y="1356"/>
                  <a:pt x="2054" y="1379"/>
                  <a:pt x="2016" y="1392"/>
                </a:cubicBezTo>
                <a:cubicBezTo>
                  <a:pt x="2000" y="1439"/>
                  <a:pt x="2021" y="1396"/>
                  <a:pt x="1976" y="1432"/>
                </a:cubicBezTo>
                <a:cubicBezTo>
                  <a:pt x="1958" y="1446"/>
                  <a:pt x="1948" y="1470"/>
                  <a:pt x="1928" y="1480"/>
                </a:cubicBezTo>
                <a:cubicBezTo>
                  <a:pt x="1906" y="1491"/>
                  <a:pt x="1881" y="1501"/>
                  <a:pt x="1864" y="1520"/>
                </a:cubicBezTo>
                <a:cubicBezTo>
                  <a:pt x="1844" y="1543"/>
                  <a:pt x="1827" y="1569"/>
                  <a:pt x="1808" y="1592"/>
                </a:cubicBezTo>
                <a:cubicBezTo>
                  <a:pt x="1740" y="1674"/>
                  <a:pt x="1737" y="1836"/>
                  <a:pt x="1704" y="1936"/>
                </a:cubicBezTo>
                <a:cubicBezTo>
                  <a:pt x="1701" y="2149"/>
                  <a:pt x="1701" y="2363"/>
                  <a:pt x="1696" y="2576"/>
                </a:cubicBezTo>
                <a:cubicBezTo>
                  <a:pt x="1695" y="2616"/>
                  <a:pt x="1649" y="2722"/>
                  <a:pt x="1624" y="2752"/>
                </a:cubicBezTo>
                <a:cubicBezTo>
                  <a:pt x="1596" y="2785"/>
                  <a:pt x="1598" y="2777"/>
                  <a:pt x="1552" y="2792"/>
                </a:cubicBezTo>
                <a:cubicBezTo>
                  <a:pt x="1544" y="2795"/>
                  <a:pt x="1528" y="2800"/>
                  <a:pt x="1528" y="2800"/>
                </a:cubicBezTo>
                <a:cubicBezTo>
                  <a:pt x="1292" y="2792"/>
                  <a:pt x="1345" y="2806"/>
                  <a:pt x="1208" y="2760"/>
                </a:cubicBezTo>
                <a:cubicBezTo>
                  <a:pt x="1174" y="2709"/>
                  <a:pt x="1111" y="2694"/>
                  <a:pt x="1056" y="2672"/>
                </a:cubicBezTo>
                <a:cubicBezTo>
                  <a:pt x="1022" y="2638"/>
                  <a:pt x="1022" y="2600"/>
                  <a:pt x="1000" y="2560"/>
                </a:cubicBezTo>
                <a:cubicBezTo>
                  <a:pt x="973" y="2511"/>
                  <a:pt x="932" y="2481"/>
                  <a:pt x="888" y="2448"/>
                </a:cubicBezTo>
                <a:cubicBezTo>
                  <a:pt x="859" y="2360"/>
                  <a:pt x="834" y="2336"/>
                  <a:pt x="760" y="2280"/>
                </a:cubicBezTo>
                <a:cubicBezTo>
                  <a:pt x="745" y="2221"/>
                  <a:pt x="718" y="2168"/>
                  <a:pt x="696" y="2112"/>
                </a:cubicBezTo>
                <a:cubicBezTo>
                  <a:pt x="686" y="2086"/>
                  <a:pt x="683" y="2058"/>
                  <a:pt x="672" y="2032"/>
                </a:cubicBezTo>
                <a:cubicBezTo>
                  <a:pt x="659" y="2001"/>
                  <a:pt x="631" y="1975"/>
                  <a:pt x="616" y="1944"/>
                </a:cubicBezTo>
                <a:cubicBezTo>
                  <a:pt x="611" y="1918"/>
                  <a:pt x="603" y="1854"/>
                  <a:pt x="592" y="1832"/>
                </a:cubicBezTo>
                <a:cubicBezTo>
                  <a:pt x="585" y="1819"/>
                  <a:pt x="571" y="1811"/>
                  <a:pt x="560" y="1800"/>
                </a:cubicBezTo>
                <a:cubicBezTo>
                  <a:pt x="538" y="1735"/>
                  <a:pt x="503" y="1670"/>
                  <a:pt x="472" y="1608"/>
                </a:cubicBezTo>
                <a:cubicBezTo>
                  <a:pt x="454" y="1572"/>
                  <a:pt x="458" y="1555"/>
                  <a:pt x="432" y="1520"/>
                </a:cubicBezTo>
                <a:cubicBezTo>
                  <a:pt x="424" y="1486"/>
                  <a:pt x="411" y="1461"/>
                  <a:pt x="392" y="1432"/>
                </a:cubicBezTo>
                <a:cubicBezTo>
                  <a:pt x="361" y="1310"/>
                  <a:pt x="283" y="1196"/>
                  <a:pt x="208" y="1096"/>
                </a:cubicBezTo>
                <a:cubicBezTo>
                  <a:pt x="196" y="1060"/>
                  <a:pt x="173" y="1031"/>
                  <a:pt x="152" y="1000"/>
                </a:cubicBezTo>
                <a:cubicBezTo>
                  <a:pt x="143" y="986"/>
                  <a:pt x="145" y="966"/>
                  <a:pt x="136" y="952"/>
                </a:cubicBezTo>
                <a:cubicBezTo>
                  <a:pt x="131" y="944"/>
                  <a:pt x="127" y="934"/>
                  <a:pt x="120" y="928"/>
                </a:cubicBezTo>
                <a:cubicBezTo>
                  <a:pt x="106" y="915"/>
                  <a:pt x="72" y="896"/>
                  <a:pt x="72" y="896"/>
                </a:cubicBezTo>
                <a:cubicBezTo>
                  <a:pt x="67" y="888"/>
                  <a:pt x="60" y="881"/>
                  <a:pt x="56" y="872"/>
                </a:cubicBezTo>
                <a:cubicBezTo>
                  <a:pt x="52" y="864"/>
                  <a:pt x="52" y="855"/>
                  <a:pt x="48" y="848"/>
                </a:cubicBezTo>
                <a:cubicBezTo>
                  <a:pt x="39" y="831"/>
                  <a:pt x="16" y="800"/>
                  <a:pt x="16" y="800"/>
                </a:cubicBezTo>
                <a:cubicBezTo>
                  <a:pt x="8" y="724"/>
                  <a:pt x="25" y="711"/>
                  <a:pt x="0" y="736"/>
                </a:cubicBezTo>
                <a:close/>
              </a:path>
            </a:pathLst>
          </a:custGeom>
          <a:solidFill>
            <a:srgbClr val="0033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43815" name="Text Box 71"/>
          <p:cNvSpPr txBox="1">
            <a:spLocks noChangeArrowheads="1"/>
          </p:cNvSpPr>
          <p:nvPr/>
        </p:nvSpPr>
        <p:spPr bwMode="auto">
          <a:xfrm>
            <a:off x="4859338" y="2906713"/>
            <a:ext cx="4016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24</a:t>
            </a:r>
          </a:p>
        </p:txBody>
      </p:sp>
      <p:sp>
        <p:nvSpPr>
          <p:cNvPr id="543818" name="Text Box 74"/>
          <p:cNvSpPr txBox="1">
            <a:spLocks noChangeArrowheads="1"/>
          </p:cNvSpPr>
          <p:nvPr/>
        </p:nvSpPr>
        <p:spPr bwMode="auto">
          <a:xfrm>
            <a:off x="7815263" y="2366963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3819" name="Text Box 75"/>
          <p:cNvSpPr txBox="1">
            <a:spLocks noChangeArrowheads="1"/>
          </p:cNvSpPr>
          <p:nvPr/>
        </p:nvSpPr>
        <p:spPr bwMode="auto">
          <a:xfrm>
            <a:off x="8012113" y="2428875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3820" name="Text Box 76"/>
          <p:cNvSpPr txBox="1">
            <a:spLocks noChangeArrowheads="1"/>
          </p:cNvSpPr>
          <p:nvPr/>
        </p:nvSpPr>
        <p:spPr bwMode="auto">
          <a:xfrm>
            <a:off x="8108950" y="23860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33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3821" name="Text Box 77"/>
          <p:cNvSpPr txBox="1">
            <a:spLocks noChangeArrowheads="1"/>
          </p:cNvSpPr>
          <p:nvPr/>
        </p:nvSpPr>
        <p:spPr bwMode="auto">
          <a:xfrm>
            <a:off x="8382000" y="2438400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3822" name="Text Box 78"/>
          <p:cNvSpPr txBox="1">
            <a:spLocks noChangeArrowheads="1"/>
          </p:cNvSpPr>
          <p:nvPr/>
        </p:nvSpPr>
        <p:spPr bwMode="auto">
          <a:xfrm>
            <a:off x="8001000" y="2057400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32</a:t>
            </a:r>
            <a:endParaRPr lang="en-US" altLang="en-US" sz="160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83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4A8F9-491C-4A95-9285-E09AC6B5FEDC}" type="slidenum">
              <a:rPr lang="en-US" altLang="en-US"/>
              <a:pPr/>
              <a:t>74</a:t>
            </a:fld>
            <a:endParaRPr lang="en-US" altLang="en-US" sz="1400"/>
          </a:p>
        </p:txBody>
      </p:sp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332" y="618518"/>
            <a:ext cx="7773338" cy="519719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Dijkstra's Shortest Path Algorithm</a:t>
            </a:r>
          </a:p>
        </p:txBody>
      </p:sp>
      <p:sp>
        <p:nvSpPr>
          <p:cNvPr id="544771" name="Oval 3"/>
          <p:cNvSpPr>
            <a:spLocks noChangeArrowheads="1"/>
          </p:cNvSpPr>
          <p:nvPr/>
        </p:nvSpPr>
        <p:spPr bwMode="auto">
          <a:xfrm>
            <a:off x="300038" y="3400425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s</a:t>
            </a:r>
          </a:p>
        </p:txBody>
      </p:sp>
      <p:sp>
        <p:nvSpPr>
          <p:cNvPr id="544772" name="Oval 4"/>
          <p:cNvSpPr>
            <a:spLocks noChangeArrowheads="1"/>
          </p:cNvSpPr>
          <p:nvPr/>
        </p:nvSpPr>
        <p:spPr bwMode="auto">
          <a:xfrm>
            <a:off x="7967663" y="2906713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3</a:t>
            </a:r>
          </a:p>
        </p:txBody>
      </p:sp>
      <p:sp>
        <p:nvSpPr>
          <p:cNvPr id="544773" name="Oval 5"/>
          <p:cNvSpPr>
            <a:spLocks noChangeArrowheads="1"/>
          </p:cNvSpPr>
          <p:nvPr/>
        </p:nvSpPr>
        <p:spPr bwMode="auto">
          <a:xfrm>
            <a:off x="8278813" y="5907088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t</a:t>
            </a:r>
          </a:p>
        </p:txBody>
      </p:sp>
      <p:sp>
        <p:nvSpPr>
          <p:cNvPr id="544774" name="Oval 6"/>
          <p:cNvSpPr>
            <a:spLocks noChangeArrowheads="1"/>
          </p:cNvSpPr>
          <p:nvPr/>
        </p:nvSpPr>
        <p:spPr bwMode="auto">
          <a:xfrm>
            <a:off x="2076450" y="2906713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2</a:t>
            </a:r>
          </a:p>
        </p:txBody>
      </p:sp>
      <p:sp>
        <p:nvSpPr>
          <p:cNvPr id="544775" name="Oval 7"/>
          <p:cNvSpPr>
            <a:spLocks noChangeArrowheads="1"/>
          </p:cNvSpPr>
          <p:nvPr/>
        </p:nvSpPr>
        <p:spPr bwMode="auto">
          <a:xfrm>
            <a:off x="2882900" y="407670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6</a:t>
            </a:r>
          </a:p>
        </p:txBody>
      </p:sp>
      <p:sp>
        <p:nvSpPr>
          <p:cNvPr id="544776" name="Oval 8"/>
          <p:cNvSpPr>
            <a:spLocks noChangeArrowheads="1"/>
          </p:cNvSpPr>
          <p:nvPr/>
        </p:nvSpPr>
        <p:spPr bwMode="auto">
          <a:xfrm>
            <a:off x="2138363" y="601980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7</a:t>
            </a:r>
          </a:p>
        </p:txBody>
      </p:sp>
      <p:sp>
        <p:nvSpPr>
          <p:cNvPr id="544777" name="Oval 9"/>
          <p:cNvSpPr>
            <a:spLocks noChangeArrowheads="1"/>
          </p:cNvSpPr>
          <p:nvPr/>
        </p:nvSpPr>
        <p:spPr bwMode="auto">
          <a:xfrm>
            <a:off x="7024688" y="442595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4</a:t>
            </a:r>
          </a:p>
        </p:txBody>
      </p:sp>
      <p:sp>
        <p:nvSpPr>
          <p:cNvPr id="544778" name="Oval 10"/>
          <p:cNvSpPr>
            <a:spLocks noChangeArrowheads="1"/>
          </p:cNvSpPr>
          <p:nvPr/>
        </p:nvSpPr>
        <p:spPr bwMode="auto">
          <a:xfrm>
            <a:off x="4289425" y="476885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5</a:t>
            </a:r>
          </a:p>
        </p:txBody>
      </p:sp>
      <p:cxnSp>
        <p:nvCxnSpPr>
          <p:cNvPr id="544779" name="AutoShape 11"/>
          <p:cNvCxnSpPr>
            <a:cxnSpLocks noChangeShapeType="1"/>
            <a:stCxn id="544771" idx="7"/>
            <a:endCxn id="544774" idx="2"/>
          </p:cNvCxnSpPr>
          <p:nvPr/>
        </p:nvCxnSpPr>
        <p:spPr bwMode="auto">
          <a:xfrm flipV="1">
            <a:off x="557213" y="3057525"/>
            <a:ext cx="1511300" cy="379413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4780" name="AutoShape 12"/>
          <p:cNvCxnSpPr>
            <a:cxnSpLocks noChangeShapeType="1"/>
            <a:stCxn id="544771" idx="6"/>
            <a:endCxn id="544775" idx="1"/>
          </p:cNvCxnSpPr>
          <p:nvPr/>
        </p:nvCxnSpPr>
        <p:spPr bwMode="auto">
          <a:xfrm>
            <a:off x="609600" y="3551238"/>
            <a:ext cx="2317750" cy="56197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4781" name="AutoShape 13"/>
          <p:cNvCxnSpPr>
            <a:cxnSpLocks noChangeShapeType="1"/>
            <a:stCxn id="544771" idx="5"/>
            <a:endCxn id="544776" idx="0"/>
          </p:cNvCxnSpPr>
          <p:nvPr/>
        </p:nvCxnSpPr>
        <p:spPr bwMode="auto">
          <a:xfrm>
            <a:off x="557213" y="3665538"/>
            <a:ext cx="1731962" cy="234632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4782" name="AutoShape 14"/>
          <p:cNvCxnSpPr>
            <a:cxnSpLocks noChangeShapeType="1"/>
            <a:stCxn id="544775" idx="7"/>
            <a:endCxn id="544772" idx="2"/>
          </p:cNvCxnSpPr>
          <p:nvPr/>
        </p:nvCxnSpPr>
        <p:spPr bwMode="auto">
          <a:xfrm flipV="1">
            <a:off x="3140075" y="3057525"/>
            <a:ext cx="4819650" cy="10556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4783" name="AutoShape 15"/>
          <p:cNvCxnSpPr>
            <a:cxnSpLocks noChangeShapeType="1"/>
            <a:stCxn id="544777" idx="7"/>
            <a:endCxn id="544772" idx="4"/>
          </p:cNvCxnSpPr>
          <p:nvPr/>
        </p:nvCxnSpPr>
        <p:spPr bwMode="auto">
          <a:xfrm flipV="1">
            <a:off x="7281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4784" name="AutoShape 16"/>
          <p:cNvCxnSpPr>
            <a:cxnSpLocks noChangeShapeType="1"/>
            <a:stCxn id="544775" idx="5"/>
            <a:endCxn id="544778" idx="1"/>
          </p:cNvCxnSpPr>
          <p:nvPr/>
        </p:nvCxnSpPr>
        <p:spPr bwMode="auto">
          <a:xfrm>
            <a:off x="3140075" y="4341813"/>
            <a:ext cx="1193800" cy="463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4785" name="AutoShape 17"/>
          <p:cNvCxnSpPr>
            <a:cxnSpLocks noChangeShapeType="1"/>
            <a:stCxn id="544778" idx="5"/>
            <a:endCxn id="544773" idx="2"/>
          </p:cNvCxnSpPr>
          <p:nvPr/>
        </p:nvCxnSpPr>
        <p:spPr bwMode="auto">
          <a:xfrm>
            <a:off x="4546600" y="5033963"/>
            <a:ext cx="3724275" cy="102393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4786" name="AutoShape 18"/>
          <p:cNvCxnSpPr>
            <a:cxnSpLocks noChangeShapeType="1"/>
            <a:stCxn id="544778" idx="6"/>
            <a:endCxn id="544777" idx="2"/>
          </p:cNvCxnSpPr>
          <p:nvPr/>
        </p:nvCxnSpPr>
        <p:spPr bwMode="auto">
          <a:xfrm flipV="1">
            <a:off x="4598988" y="4576763"/>
            <a:ext cx="2417762" cy="3429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4787" name="AutoShape 19"/>
          <p:cNvCxnSpPr>
            <a:cxnSpLocks noChangeShapeType="1"/>
            <a:stCxn id="544777" idx="4"/>
            <a:endCxn id="544773" idx="1"/>
          </p:cNvCxnSpPr>
          <p:nvPr/>
        </p:nvCxnSpPr>
        <p:spPr bwMode="auto">
          <a:xfrm>
            <a:off x="7175500" y="4735513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4788" name="AutoShape 20"/>
          <p:cNvCxnSpPr>
            <a:cxnSpLocks noChangeShapeType="1"/>
            <a:stCxn id="544772" idx="3"/>
            <a:endCxn id="544778" idx="7"/>
          </p:cNvCxnSpPr>
          <p:nvPr/>
        </p:nvCxnSpPr>
        <p:spPr bwMode="auto">
          <a:xfrm flipH="1">
            <a:off x="4546600" y="3171825"/>
            <a:ext cx="3465513" cy="163353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4789" name="AutoShape 21"/>
          <p:cNvCxnSpPr>
            <a:cxnSpLocks noChangeShapeType="1"/>
            <a:stCxn id="544775" idx="4"/>
            <a:endCxn id="544776" idx="7"/>
          </p:cNvCxnSpPr>
          <p:nvPr/>
        </p:nvCxnSpPr>
        <p:spPr bwMode="auto">
          <a:xfrm flipH="1">
            <a:off x="2395538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4790" name="AutoShape 22"/>
          <p:cNvCxnSpPr>
            <a:cxnSpLocks noChangeShapeType="1"/>
            <a:stCxn id="544776" idx="6"/>
            <a:endCxn id="544778" idx="2"/>
          </p:cNvCxnSpPr>
          <p:nvPr/>
        </p:nvCxnSpPr>
        <p:spPr bwMode="auto">
          <a:xfrm flipV="1">
            <a:off x="2447925" y="4919663"/>
            <a:ext cx="1833563" cy="1250950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4791" name="AutoShape 23"/>
          <p:cNvCxnSpPr>
            <a:cxnSpLocks noChangeShapeType="1"/>
            <a:stCxn id="544774" idx="6"/>
            <a:endCxn id="544772" idx="1"/>
          </p:cNvCxnSpPr>
          <p:nvPr/>
        </p:nvCxnSpPr>
        <p:spPr bwMode="auto">
          <a:xfrm flipV="1">
            <a:off x="2386013" y="2943225"/>
            <a:ext cx="5626100" cy="114300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4792" name="AutoShape 24"/>
          <p:cNvCxnSpPr>
            <a:cxnSpLocks noChangeShapeType="1"/>
            <a:stCxn id="544776" idx="6"/>
            <a:endCxn id="544773" idx="3"/>
          </p:cNvCxnSpPr>
          <p:nvPr/>
        </p:nvCxnSpPr>
        <p:spPr bwMode="auto">
          <a:xfrm>
            <a:off x="2447925" y="6170613"/>
            <a:ext cx="5875338" cy="1587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4793" name="AutoShape 25"/>
          <p:cNvCxnSpPr>
            <a:cxnSpLocks noChangeShapeType="1"/>
            <a:stCxn id="544772" idx="5"/>
            <a:endCxn id="544773" idx="0"/>
          </p:cNvCxnSpPr>
          <p:nvPr/>
        </p:nvCxnSpPr>
        <p:spPr bwMode="auto">
          <a:xfrm>
            <a:off x="8224838" y="3171825"/>
            <a:ext cx="204787" cy="272732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44794" name="Text Box 26"/>
          <p:cNvSpPr txBox="1">
            <a:spLocks noChangeArrowheads="1"/>
          </p:cNvSpPr>
          <p:nvPr/>
        </p:nvSpPr>
        <p:spPr bwMode="auto">
          <a:xfrm>
            <a:off x="4859338" y="2906713"/>
            <a:ext cx="4016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24</a:t>
            </a:r>
          </a:p>
        </p:txBody>
      </p:sp>
      <p:sp>
        <p:nvSpPr>
          <p:cNvPr id="544795" name="Text Box 27"/>
          <p:cNvSpPr txBox="1">
            <a:spLocks noChangeArrowheads="1"/>
          </p:cNvSpPr>
          <p:nvPr/>
        </p:nvSpPr>
        <p:spPr bwMode="auto">
          <a:xfrm>
            <a:off x="4794250" y="3606800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18</a:t>
            </a:r>
          </a:p>
        </p:txBody>
      </p:sp>
      <p:sp>
        <p:nvSpPr>
          <p:cNvPr id="544796" name="Text Box 28"/>
          <p:cNvSpPr txBox="1">
            <a:spLocks noChangeArrowheads="1"/>
          </p:cNvSpPr>
          <p:nvPr/>
        </p:nvSpPr>
        <p:spPr bwMode="auto">
          <a:xfrm>
            <a:off x="5991225" y="3952875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</a:t>
            </a:r>
          </a:p>
        </p:txBody>
      </p:sp>
      <p:sp>
        <p:nvSpPr>
          <p:cNvPr id="544797" name="Text Box 29"/>
          <p:cNvSpPr txBox="1">
            <a:spLocks noChangeArrowheads="1"/>
          </p:cNvSpPr>
          <p:nvPr/>
        </p:nvSpPr>
        <p:spPr bwMode="auto">
          <a:xfrm>
            <a:off x="1208088" y="3135313"/>
            <a:ext cx="3254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9</a:t>
            </a:r>
          </a:p>
        </p:txBody>
      </p:sp>
      <p:sp>
        <p:nvSpPr>
          <p:cNvPr id="544798" name="Text Box 30"/>
          <p:cNvSpPr txBox="1">
            <a:spLocks noChangeArrowheads="1"/>
          </p:cNvSpPr>
          <p:nvPr/>
        </p:nvSpPr>
        <p:spPr bwMode="auto">
          <a:xfrm>
            <a:off x="1763713" y="3792538"/>
            <a:ext cx="3254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14</a:t>
            </a:r>
          </a:p>
        </p:txBody>
      </p:sp>
      <p:sp>
        <p:nvSpPr>
          <p:cNvPr id="544799" name="Text Box 31"/>
          <p:cNvSpPr txBox="1">
            <a:spLocks noChangeArrowheads="1"/>
          </p:cNvSpPr>
          <p:nvPr/>
        </p:nvSpPr>
        <p:spPr bwMode="auto">
          <a:xfrm>
            <a:off x="1293813" y="4806950"/>
            <a:ext cx="325437" cy="306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15</a:t>
            </a:r>
          </a:p>
        </p:txBody>
      </p:sp>
      <p:sp>
        <p:nvSpPr>
          <p:cNvPr id="544800" name="Text Box 32"/>
          <p:cNvSpPr txBox="1">
            <a:spLocks noChangeArrowheads="1"/>
          </p:cNvSpPr>
          <p:nvPr/>
        </p:nvSpPr>
        <p:spPr bwMode="auto">
          <a:xfrm>
            <a:off x="2579688" y="4984750"/>
            <a:ext cx="325437" cy="306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5</a:t>
            </a:r>
          </a:p>
        </p:txBody>
      </p:sp>
      <p:sp>
        <p:nvSpPr>
          <p:cNvPr id="544801" name="Text Box 33"/>
          <p:cNvSpPr txBox="1">
            <a:spLocks noChangeArrowheads="1"/>
          </p:cNvSpPr>
          <p:nvPr/>
        </p:nvSpPr>
        <p:spPr bwMode="auto">
          <a:xfrm>
            <a:off x="3517900" y="4494213"/>
            <a:ext cx="417513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30</a:t>
            </a:r>
          </a:p>
        </p:txBody>
      </p:sp>
      <p:sp>
        <p:nvSpPr>
          <p:cNvPr id="544802" name="Text Box 34"/>
          <p:cNvSpPr txBox="1">
            <a:spLocks noChangeArrowheads="1"/>
          </p:cNvSpPr>
          <p:nvPr/>
        </p:nvSpPr>
        <p:spPr bwMode="auto">
          <a:xfrm>
            <a:off x="3162300" y="5445125"/>
            <a:ext cx="4016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20</a:t>
            </a:r>
          </a:p>
        </p:txBody>
      </p:sp>
      <p:sp>
        <p:nvSpPr>
          <p:cNvPr id="544803" name="Text Box 35"/>
          <p:cNvSpPr txBox="1">
            <a:spLocks noChangeArrowheads="1"/>
          </p:cNvSpPr>
          <p:nvPr/>
        </p:nvSpPr>
        <p:spPr bwMode="auto">
          <a:xfrm>
            <a:off x="4614863" y="6115050"/>
            <a:ext cx="398462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44</a:t>
            </a:r>
          </a:p>
        </p:txBody>
      </p:sp>
      <p:sp>
        <p:nvSpPr>
          <p:cNvPr id="544804" name="Text Box 36"/>
          <p:cNvSpPr txBox="1">
            <a:spLocks noChangeArrowheads="1"/>
          </p:cNvSpPr>
          <p:nvPr/>
        </p:nvSpPr>
        <p:spPr bwMode="auto">
          <a:xfrm>
            <a:off x="6038850" y="5416550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16</a:t>
            </a:r>
          </a:p>
        </p:txBody>
      </p:sp>
      <p:sp>
        <p:nvSpPr>
          <p:cNvPr id="544805" name="Text Box 37"/>
          <p:cNvSpPr txBox="1">
            <a:spLocks noChangeArrowheads="1"/>
          </p:cNvSpPr>
          <p:nvPr/>
        </p:nvSpPr>
        <p:spPr bwMode="auto">
          <a:xfrm>
            <a:off x="5943600" y="4625975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11</a:t>
            </a:r>
          </a:p>
        </p:txBody>
      </p:sp>
      <p:sp>
        <p:nvSpPr>
          <p:cNvPr id="544806" name="Text Box 38"/>
          <p:cNvSpPr txBox="1">
            <a:spLocks noChangeArrowheads="1"/>
          </p:cNvSpPr>
          <p:nvPr/>
        </p:nvSpPr>
        <p:spPr bwMode="auto">
          <a:xfrm>
            <a:off x="7440613" y="3921125"/>
            <a:ext cx="325437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6</a:t>
            </a:r>
          </a:p>
        </p:txBody>
      </p:sp>
      <p:sp>
        <p:nvSpPr>
          <p:cNvPr id="544807" name="Text Box 39"/>
          <p:cNvSpPr txBox="1">
            <a:spLocks noChangeArrowheads="1"/>
          </p:cNvSpPr>
          <p:nvPr/>
        </p:nvSpPr>
        <p:spPr bwMode="auto">
          <a:xfrm>
            <a:off x="8175625" y="4478338"/>
            <a:ext cx="325438" cy="306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19</a:t>
            </a:r>
          </a:p>
        </p:txBody>
      </p:sp>
      <p:sp>
        <p:nvSpPr>
          <p:cNvPr id="544808" name="Text Box 40"/>
          <p:cNvSpPr txBox="1">
            <a:spLocks noChangeArrowheads="1"/>
          </p:cNvSpPr>
          <p:nvPr/>
        </p:nvSpPr>
        <p:spPr bwMode="auto">
          <a:xfrm>
            <a:off x="7535863" y="5207000"/>
            <a:ext cx="325437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6</a:t>
            </a:r>
          </a:p>
        </p:txBody>
      </p:sp>
      <p:sp>
        <p:nvSpPr>
          <p:cNvPr id="544809" name="Text Box 41"/>
          <p:cNvSpPr txBox="1">
            <a:spLocks noChangeArrowheads="1"/>
          </p:cNvSpPr>
          <p:nvPr/>
        </p:nvSpPr>
        <p:spPr bwMode="auto">
          <a:xfrm>
            <a:off x="2305050" y="63357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15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4810" name="Text Box 42"/>
          <p:cNvSpPr txBox="1">
            <a:spLocks noChangeArrowheads="1"/>
          </p:cNvSpPr>
          <p:nvPr/>
        </p:nvSpPr>
        <p:spPr bwMode="auto">
          <a:xfrm>
            <a:off x="2160588" y="2514600"/>
            <a:ext cx="538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9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4812" name="Text Box 44"/>
          <p:cNvSpPr txBox="1">
            <a:spLocks noChangeArrowheads="1"/>
          </p:cNvSpPr>
          <p:nvPr/>
        </p:nvSpPr>
        <p:spPr bwMode="auto">
          <a:xfrm>
            <a:off x="8129588" y="6253163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4813" name="Text Box 45"/>
          <p:cNvSpPr txBox="1">
            <a:spLocks noChangeArrowheads="1"/>
          </p:cNvSpPr>
          <p:nvPr/>
        </p:nvSpPr>
        <p:spPr bwMode="auto">
          <a:xfrm>
            <a:off x="4122738" y="4440238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4814" name="Text Box 46"/>
          <p:cNvSpPr txBox="1">
            <a:spLocks noChangeArrowheads="1"/>
          </p:cNvSpPr>
          <p:nvPr/>
        </p:nvSpPr>
        <p:spPr bwMode="auto">
          <a:xfrm>
            <a:off x="3025775" y="3741738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14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4815" name="Text Box 47"/>
          <p:cNvSpPr txBox="1">
            <a:spLocks noChangeArrowheads="1"/>
          </p:cNvSpPr>
          <p:nvPr/>
        </p:nvSpPr>
        <p:spPr bwMode="auto">
          <a:xfrm>
            <a:off x="6731000" y="4132263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4816" name="Text Box 48"/>
          <p:cNvSpPr txBox="1">
            <a:spLocks noChangeArrowheads="1"/>
          </p:cNvSpPr>
          <p:nvPr/>
        </p:nvSpPr>
        <p:spPr bwMode="auto">
          <a:xfrm>
            <a:off x="169863" y="3105150"/>
            <a:ext cx="538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0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4817" name="Text Box 49"/>
          <p:cNvSpPr txBox="1">
            <a:spLocks noChangeArrowheads="1"/>
          </p:cNvSpPr>
          <p:nvPr/>
        </p:nvSpPr>
        <p:spPr bwMode="auto">
          <a:xfrm>
            <a:off x="3040062" y="1724025"/>
            <a:ext cx="3368675" cy="7937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46038" rIns="182880" bIns="46038">
            <a:spAutoFit/>
          </a:bodyPr>
          <a:lstStyle/>
          <a:p>
            <a:pPr>
              <a:spcBef>
                <a:spcPct val="20000"/>
              </a:spcBef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lang="en-US" altLang="en-US"/>
              <a:t>S = { s, 2, 6, 7 }</a:t>
            </a:r>
          </a:p>
          <a:p>
            <a:pPr>
              <a:spcBef>
                <a:spcPct val="20000"/>
              </a:spcBef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lang="en-US" altLang="en-US"/>
              <a:t>PQ = { 3, 4, 5, t }</a:t>
            </a:r>
          </a:p>
        </p:txBody>
      </p:sp>
      <p:sp>
        <p:nvSpPr>
          <p:cNvPr id="544818" name="Text Box 50"/>
          <p:cNvSpPr txBox="1">
            <a:spLocks noChangeArrowheads="1"/>
          </p:cNvSpPr>
          <p:nvPr/>
        </p:nvSpPr>
        <p:spPr bwMode="auto">
          <a:xfrm>
            <a:off x="1901825" y="2501900"/>
            <a:ext cx="53816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4819" name="Text Box 51"/>
          <p:cNvSpPr txBox="1">
            <a:spLocks noChangeArrowheads="1"/>
          </p:cNvSpPr>
          <p:nvPr/>
        </p:nvSpPr>
        <p:spPr bwMode="auto">
          <a:xfrm>
            <a:off x="2132013" y="2555875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4820" name="Text Box 52"/>
          <p:cNvSpPr txBox="1">
            <a:spLocks noChangeArrowheads="1"/>
          </p:cNvSpPr>
          <p:nvPr/>
        </p:nvSpPr>
        <p:spPr bwMode="auto">
          <a:xfrm>
            <a:off x="2000250" y="6335713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4821" name="Text Box 53"/>
          <p:cNvSpPr txBox="1">
            <a:spLocks noChangeArrowheads="1"/>
          </p:cNvSpPr>
          <p:nvPr/>
        </p:nvSpPr>
        <p:spPr bwMode="auto">
          <a:xfrm>
            <a:off x="2720975" y="3741738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4822" name="Text Box 54"/>
          <p:cNvSpPr txBox="1">
            <a:spLocks noChangeArrowheads="1"/>
          </p:cNvSpPr>
          <p:nvPr/>
        </p:nvSpPr>
        <p:spPr bwMode="auto">
          <a:xfrm>
            <a:off x="2949575" y="3786188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4823" name="Text Box 55"/>
          <p:cNvSpPr txBox="1">
            <a:spLocks noChangeArrowheads="1"/>
          </p:cNvSpPr>
          <p:nvPr/>
        </p:nvSpPr>
        <p:spPr bwMode="auto">
          <a:xfrm>
            <a:off x="2212975" y="6405563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4826" name="Text Box 58"/>
          <p:cNvSpPr txBox="1">
            <a:spLocks noChangeArrowheads="1"/>
          </p:cNvSpPr>
          <p:nvPr/>
        </p:nvSpPr>
        <p:spPr bwMode="auto">
          <a:xfrm>
            <a:off x="4121150" y="42021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44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4827" name="Text Box 59"/>
          <p:cNvSpPr txBox="1">
            <a:spLocks noChangeArrowheads="1"/>
          </p:cNvSpPr>
          <p:nvPr/>
        </p:nvSpPr>
        <p:spPr bwMode="auto">
          <a:xfrm>
            <a:off x="4346575" y="4475163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4828" name="Text Box 60"/>
          <p:cNvSpPr txBox="1">
            <a:spLocks noChangeArrowheads="1"/>
          </p:cNvSpPr>
          <p:nvPr/>
        </p:nvSpPr>
        <p:spPr bwMode="auto">
          <a:xfrm>
            <a:off x="4438650" y="41894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35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4829" name="Text Box 61"/>
          <p:cNvSpPr txBox="1">
            <a:spLocks noChangeArrowheads="1"/>
          </p:cNvSpPr>
          <p:nvPr/>
        </p:nvSpPr>
        <p:spPr bwMode="auto">
          <a:xfrm>
            <a:off x="4359275" y="4246563"/>
            <a:ext cx="2762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X</a:t>
            </a:r>
          </a:p>
        </p:txBody>
      </p:sp>
      <p:sp>
        <p:nvSpPr>
          <p:cNvPr id="544830" name="Text Box 62"/>
          <p:cNvSpPr txBox="1">
            <a:spLocks noChangeArrowheads="1"/>
          </p:cNvSpPr>
          <p:nvPr/>
        </p:nvSpPr>
        <p:spPr bwMode="auto">
          <a:xfrm>
            <a:off x="7829550" y="6280150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59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4831" name="Text Box 63"/>
          <p:cNvSpPr txBox="1">
            <a:spLocks noChangeArrowheads="1"/>
          </p:cNvSpPr>
          <p:nvPr/>
        </p:nvSpPr>
        <p:spPr bwMode="auto">
          <a:xfrm>
            <a:off x="8347075" y="6324600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4832" name="Freeform 64"/>
          <p:cNvSpPr>
            <a:spLocks/>
          </p:cNvSpPr>
          <p:nvPr/>
        </p:nvSpPr>
        <p:spPr bwMode="auto">
          <a:xfrm>
            <a:off x="190500" y="2298700"/>
            <a:ext cx="3632200" cy="4454525"/>
          </a:xfrm>
          <a:custGeom>
            <a:avLst/>
            <a:gdLst>
              <a:gd name="T0" fmla="*/ 0 w 2288"/>
              <a:gd name="T1" fmla="*/ 736 h 2806"/>
              <a:gd name="T2" fmla="*/ 32 w 2288"/>
              <a:gd name="T3" fmla="*/ 640 h 2806"/>
              <a:gd name="T4" fmla="*/ 248 w 2288"/>
              <a:gd name="T5" fmla="*/ 376 h 2806"/>
              <a:gd name="T6" fmla="*/ 304 w 2288"/>
              <a:gd name="T7" fmla="*/ 344 h 2806"/>
              <a:gd name="T8" fmla="*/ 336 w 2288"/>
              <a:gd name="T9" fmla="*/ 320 h 2806"/>
              <a:gd name="T10" fmla="*/ 544 w 2288"/>
              <a:gd name="T11" fmla="*/ 240 h 2806"/>
              <a:gd name="T12" fmla="*/ 728 w 2288"/>
              <a:gd name="T13" fmla="*/ 152 h 2806"/>
              <a:gd name="T14" fmla="*/ 880 w 2288"/>
              <a:gd name="T15" fmla="*/ 80 h 2806"/>
              <a:gd name="T16" fmla="*/ 1160 w 2288"/>
              <a:gd name="T17" fmla="*/ 0 h 2806"/>
              <a:gd name="T18" fmla="*/ 1608 w 2288"/>
              <a:gd name="T19" fmla="*/ 24 h 2806"/>
              <a:gd name="T20" fmla="*/ 1768 w 2288"/>
              <a:gd name="T21" fmla="*/ 88 h 2806"/>
              <a:gd name="T22" fmla="*/ 1872 w 2288"/>
              <a:gd name="T23" fmla="*/ 136 h 2806"/>
              <a:gd name="T24" fmla="*/ 1952 w 2288"/>
              <a:gd name="T25" fmla="*/ 208 h 2806"/>
              <a:gd name="T26" fmla="*/ 2016 w 2288"/>
              <a:gd name="T27" fmla="*/ 256 h 2806"/>
              <a:gd name="T28" fmla="*/ 2072 w 2288"/>
              <a:gd name="T29" fmla="*/ 328 h 2806"/>
              <a:gd name="T30" fmla="*/ 2152 w 2288"/>
              <a:gd name="T31" fmla="*/ 360 h 2806"/>
              <a:gd name="T32" fmla="*/ 2208 w 2288"/>
              <a:gd name="T33" fmla="*/ 464 h 2806"/>
              <a:gd name="T34" fmla="*/ 2232 w 2288"/>
              <a:gd name="T35" fmla="*/ 648 h 2806"/>
              <a:gd name="T36" fmla="*/ 2264 w 2288"/>
              <a:gd name="T37" fmla="*/ 728 h 2806"/>
              <a:gd name="T38" fmla="*/ 2288 w 2288"/>
              <a:gd name="T39" fmla="*/ 872 h 2806"/>
              <a:gd name="T40" fmla="*/ 2280 w 2288"/>
              <a:gd name="T41" fmla="*/ 984 h 2806"/>
              <a:gd name="T42" fmla="*/ 2232 w 2288"/>
              <a:gd name="T43" fmla="*/ 1064 h 2806"/>
              <a:gd name="T44" fmla="*/ 2168 w 2288"/>
              <a:gd name="T45" fmla="*/ 1184 h 2806"/>
              <a:gd name="T46" fmla="*/ 2152 w 2288"/>
              <a:gd name="T47" fmla="*/ 1304 h 2806"/>
              <a:gd name="T48" fmla="*/ 2112 w 2288"/>
              <a:gd name="T49" fmla="*/ 1336 h 2806"/>
              <a:gd name="T50" fmla="*/ 2016 w 2288"/>
              <a:gd name="T51" fmla="*/ 1392 h 2806"/>
              <a:gd name="T52" fmla="*/ 1976 w 2288"/>
              <a:gd name="T53" fmla="*/ 1432 h 2806"/>
              <a:gd name="T54" fmla="*/ 1928 w 2288"/>
              <a:gd name="T55" fmla="*/ 1480 h 2806"/>
              <a:gd name="T56" fmla="*/ 1864 w 2288"/>
              <a:gd name="T57" fmla="*/ 1520 h 2806"/>
              <a:gd name="T58" fmla="*/ 1808 w 2288"/>
              <a:gd name="T59" fmla="*/ 1592 h 2806"/>
              <a:gd name="T60" fmla="*/ 1704 w 2288"/>
              <a:gd name="T61" fmla="*/ 1936 h 2806"/>
              <a:gd name="T62" fmla="*/ 1696 w 2288"/>
              <a:gd name="T63" fmla="*/ 2576 h 2806"/>
              <a:gd name="T64" fmla="*/ 1624 w 2288"/>
              <a:gd name="T65" fmla="*/ 2752 h 2806"/>
              <a:gd name="T66" fmla="*/ 1552 w 2288"/>
              <a:gd name="T67" fmla="*/ 2792 h 2806"/>
              <a:gd name="T68" fmla="*/ 1528 w 2288"/>
              <a:gd name="T69" fmla="*/ 2800 h 2806"/>
              <a:gd name="T70" fmla="*/ 1208 w 2288"/>
              <a:gd name="T71" fmla="*/ 2760 h 2806"/>
              <a:gd name="T72" fmla="*/ 1056 w 2288"/>
              <a:gd name="T73" fmla="*/ 2672 h 2806"/>
              <a:gd name="T74" fmla="*/ 1000 w 2288"/>
              <a:gd name="T75" fmla="*/ 2560 h 2806"/>
              <a:gd name="T76" fmla="*/ 888 w 2288"/>
              <a:gd name="T77" fmla="*/ 2448 h 2806"/>
              <a:gd name="T78" fmla="*/ 760 w 2288"/>
              <a:gd name="T79" fmla="*/ 2280 h 2806"/>
              <a:gd name="T80" fmla="*/ 696 w 2288"/>
              <a:gd name="T81" fmla="*/ 2112 h 2806"/>
              <a:gd name="T82" fmla="*/ 672 w 2288"/>
              <a:gd name="T83" fmla="*/ 2032 h 2806"/>
              <a:gd name="T84" fmla="*/ 616 w 2288"/>
              <a:gd name="T85" fmla="*/ 1944 h 2806"/>
              <a:gd name="T86" fmla="*/ 592 w 2288"/>
              <a:gd name="T87" fmla="*/ 1832 h 2806"/>
              <a:gd name="T88" fmla="*/ 560 w 2288"/>
              <a:gd name="T89" fmla="*/ 1800 h 2806"/>
              <a:gd name="T90" fmla="*/ 472 w 2288"/>
              <a:gd name="T91" fmla="*/ 1608 h 2806"/>
              <a:gd name="T92" fmla="*/ 432 w 2288"/>
              <a:gd name="T93" fmla="*/ 1520 h 2806"/>
              <a:gd name="T94" fmla="*/ 392 w 2288"/>
              <a:gd name="T95" fmla="*/ 1432 h 2806"/>
              <a:gd name="T96" fmla="*/ 208 w 2288"/>
              <a:gd name="T97" fmla="*/ 1096 h 2806"/>
              <a:gd name="T98" fmla="*/ 152 w 2288"/>
              <a:gd name="T99" fmla="*/ 1000 h 2806"/>
              <a:gd name="T100" fmla="*/ 136 w 2288"/>
              <a:gd name="T101" fmla="*/ 952 h 2806"/>
              <a:gd name="T102" fmla="*/ 120 w 2288"/>
              <a:gd name="T103" fmla="*/ 928 h 2806"/>
              <a:gd name="T104" fmla="*/ 72 w 2288"/>
              <a:gd name="T105" fmla="*/ 896 h 2806"/>
              <a:gd name="T106" fmla="*/ 56 w 2288"/>
              <a:gd name="T107" fmla="*/ 872 h 2806"/>
              <a:gd name="T108" fmla="*/ 48 w 2288"/>
              <a:gd name="T109" fmla="*/ 848 h 2806"/>
              <a:gd name="T110" fmla="*/ 16 w 2288"/>
              <a:gd name="T111" fmla="*/ 800 h 2806"/>
              <a:gd name="T112" fmla="*/ 0 w 2288"/>
              <a:gd name="T113" fmla="*/ 73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288" h="2806">
                <a:moveTo>
                  <a:pt x="0" y="736"/>
                </a:moveTo>
                <a:cubicBezTo>
                  <a:pt x="7" y="699"/>
                  <a:pt x="11" y="671"/>
                  <a:pt x="32" y="640"/>
                </a:cubicBezTo>
                <a:cubicBezTo>
                  <a:pt x="57" y="542"/>
                  <a:pt x="149" y="409"/>
                  <a:pt x="248" y="376"/>
                </a:cubicBezTo>
                <a:cubicBezTo>
                  <a:pt x="302" y="322"/>
                  <a:pt x="240" y="376"/>
                  <a:pt x="304" y="344"/>
                </a:cubicBezTo>
                <a:cubicBezTo>
                  <a:pt x="316" y="338"/>
                  <a:pt x="324" y="327"/>
                  <a:pt x="336" y="320"/>
                </a:cubicBezTo>
                <a:cubicBezTo>
                  <a:pt x="400" y="283"/>
                  <a:pt x="471" y="255"/>
                  <a:pt x="544" y="240"/>
                </a:cubicBezTo>
                <a:cubicBezTo>
                  <a:pt x="602" y="211"/>
                  <a:pt x="667" y="172"/>
                  <a:pt x="728" y="152"/>
                </a:cubicBezTo>
                <a:cubicBezTo>
                  <a:pt x="762" y="118"/>
                  <a:pt x="833" y="89"/>
                  <a:pt x="880" y="80"/>
                </a:cubicBezTo>
                <a:cubicBezTo>
                  <a:pt x="972" y="34"/>
                  <a:pt x="1058" y="15"/>
                  <a:pt x="1160" y="0"/>
                </a:cubicBezTo>
                <a:cubicBezTo>
                  <a:pt x="1309" y="4"/>
                  <a:pt x="1460" y="3"/>
                  <a:pt x="1608" y="24"/>
                </a:cubicBezTo>
                <a:cubicBezTo>
                  <a:pt x="1662" y="42"/>
                  <a:pt x="1715" y="65"/>
                  <a:pt x="1768" y="88"/>
                </a:cubicBezTo>
                <a:cubicBezTo>
                  <a:pt x="1801" y="102"/>
                  <a:pt x="1844" y="111"/>
                  <a:pt x="1872" y="136"/>
                </a:cubicBezTo>
                <a:cubicBezTo>
                  <a:pt x="1926" y="184"/>
                  <a:pt x="1904" y="176"/>
                  <a:pt x="1952" y="208"/>
                </a:cubicBezTo>
                <a:cubicBezTo>
                  <a:pt x="1985" y="230"/>
                  <a:pt x="1993" y="227"/>
                  <a:pt x="2016" y="256"/>
                </a:cubicBezTo>
                <a:cubicBezTo>
                  <a:pt x="2027" y="270"/>
                  <a:pt x="2051" y="316"/>
                  <a:pt x="2072" y="328"/>
                </a:cubicBezTo>
                <a:cubicBezTo>
                  <a:pt x="2097" y="342"/>
                  <a:pt x="2126" y="347"/>
                  <a:pt x="2152" y="360"/>
                </a:cubicBezTo>
                <a:cubicBezTo>
                  <a:pt x="2175" y="391"/>
                  <a:pt x="2196" y="427"/>
                  <a:pt x="2208" y="464"/>
                </a:cubicBezTo>
                <a:cubicBezTo>
                  <a:pt x="2214" y="520"/>
                  <a:pt x="2215" y="593"/>
                  <a:pt x="2232" y="648"/>
                </a:cubicBezTo>
                <a:cubicBezTo>
                  <a:pt x="2240" y="675"/>
                  <a:pt x="2257" y="698"/>
                  <a:pt x="2264" y="728"/>
                </a:cubicBezTo>
                <a:cubicBezTo>
                  <a:pt x="2269" y="779"/>
                  <a:pt x="2272" y="824"/>
                  <a:pt x="2288" y="872"/>
                </a:cubicBezTo>
                <a:cubicBezTo>
                  <a:pt x="2285" y="909"/>
                  <a:pt x="2286" y="947"/>
                  <a:pt x="2280" y="984"/>
                </a:cubicBezTo>
                <a:cubicBezTo>
                  <a:pt x="2277" y="1000"/>
                  <a:pt x="2235" y="1059"/>
                  <a:pt x="2232" y="1064"/>
                </a:cubicBezTo>
                <a:cubicBezTo>
                  <a:pt x="2206" y="1103"/>
                  <a:pt x="2194" y="1145"/>
                  <a:pt x="2168" y="1184"/>
                </a:cubicBezTo>
                <a:cubicBezTo>
                  <a:pt x="2161" y="1224"/>
                  <a:pt x="2162" y="1265"/>
                  <a:pt x="2152" y="1304"/>
                </a:cubicBezTo>
                <a:cubicBezTo>
                  <a:pt x="2144" y="1336"/>
                  <a:pt x="2134" y="1324"/>
                  <a:pt x="2112" y="1336"/>
                </a:cubicBezTo>
                <a:cubicBezTo>
                  <a:pt x="2076" y="1356"/>
                  <a:pt x="2054" y="1379"/>
                  <a:pt x="2016" y="1392"/>
                </a:cubicBezTo>
                <a:cubicBezTo>
                  <a:pt x="2000" y="1439"/>
                  <a:pt x="2021" y="1396"/>
                  <a:pt x="1976" y="1432"/>
                </a:cubicBezTo>
                <a:cubicBezTo>
                  <a:pt x="1958" y="1446"/>
                  <a:pt x="1948" y="1470"/>
                  <a:pt x="1928" y="1480"/>
                </a:cubicBezTo>
                <a:cubicBezTo>
                  <a:pt x="1906" y="1491"/>
                  <a:pt x="1881" y="1501"/>
                  <a:pt x="1864" y="1520"/>
                </a:cubicBezTo>
                <a:cubicBezTo>
                  <a:pt x="1844" y="1543"/>
                  <a:pt x="1827" y="1569"/>
                  <a:pt x="1808" y="1592"/>
                </a:cubicBezTo>
                <a:cubicBezTo>
                  <a:pt x="1740" y="1674"/>
                  <a:pt x="1737" y="1836"/>
                  <a:pt x="1704" y="1936"/>
                </a:cubicBezTo>
                <a:cubicBezTo>
                  <a:pt x="1701" y="2149"/>
                  <a:pt x="1701" y="2363"/>
                  <a:pt x="1696" y="2576"/>
                </a:cubicBezTo>
                <a:cubicBezTo>
                  <a:pt x="1695" y="2616"/>
                  <a:pt x="1649" y="2722"/>
                  <a:pt x="1624" y="2752"/>
                </a:cubicBezTo>
                <a:cubicBezTo>
                  <a:pt x="1596" y="2785"/>
                  <a:pt x="1598" y="2777"/>
                  <a:pt x="1552" y="2792"/>
                </a:cubicBezTo>
                <a:cubicBezTo>
                  <a:pt x="1544" y="2795"/>
                  <a:pt x="1528" y="2800"/>
                  <a:pt x="1528" y="2800"/>
                </a:cubicBezTo>
                <a:cubicBezTo>
                  <a:pt x="1292" y="2792"/>
                  <a:pt x="1345" y="2806"/>
                  <a:pt x="1208" y="2760"/>
                </a:cubicBezTo>
                <a:cubicBezTo>
                  <a:pt x="1174" y="2709"/>
                  <a:pt x="1111" y="2694"/>
                  <a:pt x="1056" y="2672"/>
                </a:cubicBezTo>
                <a:cubicBezTo>
                  <a:pt x="1022" y="2638"/>
                  <a:pt x="1022" y="2600"/>
                  <a:pt x="1000" y="2560"/>
                </a:cubicBezTo>
                <a:cubicBezTo>
                  <a:pt x="973" y="2511"/>
                  <a:pt x="932" y="2481"/>
                  <a:pt x="888" y="2448"/>
                </a:cubicBezTo>
                <a:cubicBezTo>
                  <a:pt x="859" y="2360"/>
                  <a:pt x="834" y="2336"/>
                  <a:pt x="760" y="2280"/>
                </a:cubicBezTo>
                <a:cubicBezTo>
                  <a:pt x="745" y="2221"/>
                  <a:pt x="718" y="2168"/>
                  <a:pt x="696" y="2112"/>
                </a:cubicBezTo>
                <a:cubicBezTo>
                  <a:pt x="686" y="2086"/>
                  <a:pt x="683" y="2058"/>
                  <a:pt x="672" y="2032"/>
                </a:cubicBezTo>
                <a:cubicBezTo>
                  <a:pt x="659" y="2001"/>
                  <a:pt x="631" y="1975"/>
                  <a:pt x="616" y="1944"/>
                </a:cubicBezTo>
                <a:cubicBezTo>
                  <a:pt x="611" y="1918"/>
                  <a:pt x="603" y="1854"/>
                  <a:pt x="592" y="1832"/>
                </a:cubicBezTo>
                <a:cubicBezTo>
                  <a:pt x="585" y="1819"/>
                  <a:pt x="571" y="1811"/>
                  <a:pt x="560" y="1800"/>
                </a:cubicBezTo>
                <a:cubicBezTo>
                  <a:pt x="538" y="1735"/>
                  <a:pt x="503" y="1670"/>
                  <a:pt x="472" y="1608"/>
                </a:cubicBezTo>
                <a:cubicBezTo>
                  <a:pt x="454" y="1572"/>
                  <a:pt x="458" y="1555"/>
                  <a:pt x="432" y="1520"/>
                </a:cubicBezTo>
                <a:cubicBezTo>
                  <a:pt x="424" y="1486"/>
                  <a:pt x="411" y="1461"/>
                  <a:pt x="392" y="1432"/>
                </a:cubicBezTo>
                <a:cubicBezTo>
                  <a:pt x="361" y="1310"/>
                  <a:pt x="283" y="1196"/>
                  <a:pt x="208" y="1096"/>
                </a:cubicBezTo>
                <a:cubicBezTo>
                  <a:pt x="196" y="1060"/>
                  <a:pt x="173" y="1031"/>
                  <a:pt x="152" y="1000"/>
                </a:cubicBezTo>
                <a:cubicBezTo>
                  <a:pt x="143" y="986"/>
                  <a:pt x="145" y="966"/>
                  <a:pt x="136" y="952"/>
                </a:cubicBezTo>
                <a:cubicBezTo>
                  <a:pt x="131" y="944"/>
                  <a:pt x="127" y="934"/>
                  <a:pt x="120" y="928"/>
                </a:cubicBezTo>
                <a:cubicBezTo>
                  <a:pt x="106" y="915"/>
                  <a:pt x="72" y="896"/>
                  <a:pt x="72" y="896"/>
                </a:cubicBezTo>
                <a:cubicBezTo>
                  <a:pt x="67" y="888"/>
                  <a:pt x="60" y="881"/>
                  <a:pt x="56" y="872"/>
                </a:cubicBezTo>
                <a:cubicBezTo>
                  <a:pt x="52" y="864"/>
                  <a:pt x="52" y="855"/>
                  <a:pt x="48" y="848"/>
                </a:cubicBezTo>
                <a:cubicBezTo>
                  <a:pt x="39" y="831"/>
                  <a:pt x="16" y="800"/>
                  <a:pt x="16" y="800"/>
                </a:cubicBezTo>
                <a:cubicBezTo>
                  <a:pt x="8" y="724"/>
                  <a:pt x="25" y="711"/>
                  <a:pt x="0" y="736"/>
                </a:cubicBezTo>
                <a:close/>
              </a:path>
            </a:pathLst>
          </a:custGeom>
          <a:solidFill>
            <a:srgbClr val="0033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44833" name="AutoShape 65"/>
          <p:cNvSpPr>
            <a:spLocks noChangeArrowheads="1"/>
          </p:cNvSpPr>
          <p:nvPr/>
        </p:nvSpPr>
        <p:spPr bwMode="auto">
          <a:xfrm rot="-2088649">
            <a:off x="8070850" y="1784350"/>
            <a:ext cx="174625" cy="314325"/>
          </a:xfrm>
          <a:prstGeom prst="down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544834" name="Text Box 66"/>
          <p:cNvSpPr txBox="1">
            <a:spLocks noChangeArrowheads="1"/>
          </p:cNvSpPr>
          <p:nvPr/>
        </p:nvSpPr>
        <p:spPr bwMode="auto">
          <a:xfrm>
            <a:off x="7391400" y="1371600"/>
            <a:ext cx="127793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accent1"/>
                </a:solidFill>
              </a:rPr>
              <a:t>delmin</a:t>
            </a:r>
          </a:p>
        </p:txBody>
      </p:sp>
      <p:sp>
        <p:nvSpPr>
          <p:cNvPr id="544840" name="Text Box 72"/>
          <p:cNvSpPr txBox="1">
            <a:spLocks noChangeArrowheads="1"/>
          </p:cNvSpPr>
          <p:nvPr/>
        </p:nvSpPr>
        <p:spPr bwMode="auto">
          <a:xfrm>
            <a:off x="7815263" y="2366963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4841" name="Text Box 73"/>
          <p:cNvSpPr txBox="1">
            <a:spLocks noChangeArrowheads="1"/>
          </p:cNvSpPr>
          <p:nvPr/>
        </p:nvSpPr>
        <p:spPr bwMode="auto">
          <a:xfrm>
            <a:off x="8012113" y="2428875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4842" name="Text Box 74"/>
          <p:cNvSpPr txBox="1">
            <a:spLocks noChangeArrowheads="1"/>
          </p:cNvSpPr>
          <p:nvPr/>
        </p:nvSpPr>
        <p:spPr bwMode="auto">
          <a:xfrm>
            <a:off x="8108950" y="23860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33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4843" name="Text Box 75"/>
          <p:cNvSpPr txBox="1">
            <a:spLocks noChangeArrowheads="1"/>
          </p:cNvSpPr>
          <p:nvPr/>
        </p:nvSpPr>
        <p:spPr bwMode="auto">
          <a:xfrm>
            <a:off x="8382000" y="2438400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4844" name="Text Box 76"/>
          <p:cNvSpPr txBox="1">
            <a:spLocks noChangeArrowheads="1"/>
          </p:cNvSpPr>
          <p:nvPr/>
        </p:nvSpPr>
        <p:spPr bwMode="auto">
          <a:xfrm>
            <a:off x="8001000" y="2057400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32</a:t>
            </a:r>
            <a:endParaRPr lang="en-US" altLang="en-US" sz="160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3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6DBBC-B116-4F6C-9A4F-A401E6117EDB}" type="slidenum">
              <a:rPr lang="en-US" altLang="en-US"/>
              <a:pPr/>
              <a:t>75</a:t>
            </a:fld>
            <a:endParaRPr lang="en-US" altLang="en-US" sz="1400"/>
          </a:p>
        </p:txBody>
      </p:sp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Dijkstra's Shortest Path Algorithm</a:t>
            </a:r>
          </a:p>
        </p:txBody>
      </p:sp>
      <p:sp>
        <p:nvSpPr>
          <p:cNvPr id="545795" name="Oval 3"/>
          <p:cNvSpPr>
            <a:spLocks noChangeArrowheads="1"/>
          </p:cNvSpPr>
          <p:nvPr/>
        </p:nvSpPr>
        <p:spPr bwMode="auto">
          <a:xfrm>
            <a:off x="300038" y="3400425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s</a:t>
            </a:r>
          </a:p>
        </p:txBody>
      </p:sp>
      <p:sp>
        <p:nvSpPr>
          <p:cNvPr id="545796" name="Oval 4"/>
          <p:cNvSpPr>
            <a:spLocks noChangeArrowheads="1"/>
          </p:cNvSpPr>
          <p:nvPr/>
        </p:nvSpPr>
        <p:spPr bwMode="auto">
          <a:xfrm>
            <a:off x="7967663" y="2906713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3</a:t>
            </a:r>
          </a:p>
        </p:txBody>
      </p:sp>
      <p:sp>
        <p:nvSpPr>
          <p:cNvPr id="545797" name="Oval 5"/>
          <p:cNvSpPr>
            <a:spLocks noChangeArrowheads="1"/>
          </p:cNvSpPr>
          <p:nvPr/>
        </p:nvSpPr>
        <p:spPr bwMode="auto">
          <a:xfrm>
            <a:off x="8278813" y="5907088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t</a:t>
            </a:r>
          </a:p>
        </p:txBody>
      </p:sp>
      <p:sp>
        <p:nvSpPr>
          <p:cNvPr id="545798" name="Oval 6"/>
          <p:cNvSpPr>
            <a:spLocks noChangeArrowheads="1"/>
          </p:cNvSpPr>
          <p:nvPr/>
        </p:nvSpPr>
        <p:spPr bwMode="auto">
          <a:xfrm>
            <a:off x="2076450" y="2906713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2</a:t>
            </a:r>
          </a:p>
        </p:txBody>
      </p:sp>
      <p:sp>
        <p:nvSpPr>
          <p:cNvPr id="545799" name="Oval 7"/>
          <p:cNvSpPr>
            <a:spLocks noChangeArrowheads="1"/>
          </p:cNvSpPr>
          <p:nvPr/>
        </p:nvSpPr>
        <p:spPr bwMode="auto">
          <a:xfrm>
            <a:off x="2882900" y="407670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6</a:t>
            </a:r>
          </a:p>
        </p:txBody>
      </p:sp>
      <p:sp>
        <p:nvSpPr>
          <p:cNvPr id="545800" name="Oval 8"/>
          <p:cNvSpPr>
            <a:spLocks noChangeArrowheads="1"/>
          </p:cNvSpPr>
          <p:nvPr/>
        </p:nvSpPr>
        <p:spPr bwMode="auto">
          <a:xfrm>
            <a:off x="2138363" y="601980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7</a:t>
            </a:r>
          </a:p>
        </p:txBody>
      </p:sp>
      <p:sp>
        <p:nvSpPr>
          <p:cNvPr id="545801" name="Oval 9"/>
          <p:cNvSpPr>
            <a:spLocks noChangeArrowheads="1"/>
          </p:cNvSpPr>
          <p:nvPr/>
        </p:nvSpPr>
        <p:spPr bwMode="auto">
          <a:xfrm>
            <a:off x="7024688" y="442595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4</a:t>
            </a:r>
          </a:p>
        </p:txBody>
      </p:sp>
      <p:sp>
        <p:nvSpPr>
          <p:cNvPr id="545802" name="Oval 10"/>
          <p:cNvSpPr>
            <a:spLocks noChangeArrowheads="1"/>
          </p:cNvSpPr>
          <p:nvPr/>
        </p:nvSpPr>
        <p:spPr bwMode="auto">
          <a:xfrm>
            <a:off x="4289425" y="476885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5</a:t>
            </a:r>
          </a:p>
        </p:txBody>
      </p:sp>
      <p:cxnSp>
        <p:nvCxnSpPr>
          <p:cNvPr id="545803" name="AutoShape 11"/>
          <p:cNvCxnSpPr>
            <a:cxnSpLocks noChangeShapeType="1"/>
            <a:stCxn id="545795" idx="7"/>
            <a:endCxn id="545798" idx="2"/>
          </p:cNvCxnSpPr>
          <p:nvPr/>
        </p:nvCxnSpPr>
        <p:spPr bwMode="auto">
          <a:xfrm flipV="1">
            <a:off x="557213" y="3057525"/>
            <a:ext cx="1511300" cy="379413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5804" name="AutoShape 12"/>
          <p:cNvCxnSpPr>
            <a:cxnSpLocks noChangeShapeType="1"/>
            <a:stCxn id="545795" idx="6"/>
            <a:endCxn id="545799" idx="1"/>
          </p:cNvCxnSpPr>
          <p:nvPr/>
        </p:nvCxnSpPr>
        <p:spPr bwMode="auto">
          <a:xfrm>
            <a:off x="609600" y="3551238"/>
            <a:ext cx="2317750" cy="56197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5805" name="AutoShape 13"/>
          <p:cNvCxnSpPr>
            <a:cxnSpLocks noChangeShapeType="1"/>
            <a:stCxn id="545795" idx="5"/>
            <a:endCxn id="545800" idx="0"/>
          </p:cNvCxnSpPr>
          <p:nvPr/>
        </p:nvCxnSpPr>
        <p:spPr bwMode="auto">
          <a:xfrm>
            <a:off x="557213" y="3665538"/>
            <a:ext cx="1731962" cy="234632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5806" name="AutoShape 14"/>
          <p:cNvCxnSpPr>
            <a:cxnSpLocks noChangeShapeType="1"/>
            <a:stCxn id="545799" idx="7"/>
            <a:endCxn id="545796" idx="2"/>
          </p:cNvCxnSpPr>
          <p:nvPr/>
        </p:nvCxnSpPr>
        <p:spPr bwMode="auto">
          <a:xfrm flipV="1">
            <a:off x="3140075" y="3057525"/>
            <a:ext cx="4819650" cy="1055688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5807" name="AutoShape 15"/>
          <p:cNvCxnSpPr>
            <a:cxnSpLocks noChangeShapeType="1"/>
            <a:stCxn id="545801" idx="7"/>
            <a:endCxn id="545796" idx="4"/>
          </p:cNvCxnSpPr>
          <p:nvPr/>
        </p:nvCxnSpPr>
        <p:spPr bwMode="auto">
          <a:xfrm flipV="1">
            <a:off x="7281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5808" name="AutoShape 16"/>
          <p:cNvCxnSpPr>
            <a:cxnSpLocks noChangeShapeType="1"/>
            <a:stCxn id="545799" idx="5"/>
            <a:endCxn id="545802" idx="1"/>
          </p:cNvCxnSpPr>
          <p:nvPr/>
        </p:nvCxnSpPr>
        <p:spPr bwMode="auto">
          <a:xfrm>
            <a:off x="3140075" y="4341813"/>
            <a:ext cx="1193800" cy="463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5809" name="AutoShape 17"/>
          <p:cNvCxnSpPr>
            <a:cxnSpLocks noChangeShapeType="1"/>
            <a:stCxn id="545802" idx="5"/>
            <a:endCxn id="545797" idx="2"/>
          </p:cNvCxnSpPr>
          <p:nvPr/>
        </p:nvCxnSpPr>
        <p:spPr bwMode="auto">
          <a:xfrm>
            <a:off x="4546600" y="5033963"/>
            <a:ext cx="3724275" cy="102393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5810" name="AutoShape 18"/>
          <p:cNvCxnSpPr>
            <a:cxnSpLocks noChangeShapeType="1"/>
            <a:stCxn id="545802" idx="6"/>
            <a:endCxn id="545801" idx="2"/>
          </p:cNvCxnSpPr>
          <p:nvPr/>
        </p:nvCxnSpPr>
        <p:spPr bwMode="auto">
          <a:xfrm flipV="1">
            <a:off x="4598988" y="4576763"/>
            <a:ext cx="2417762" cy="3429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5811" name="AutoShape 19"/>
          <p:cNvCxnSpPr>
            <a:cxnSpLocks noChangeShapeType="1"/>
            <a:stCxn id="545801" idx="4"/>
            <a:endCxn id="545797" idx="1"/>
          </p:cNvCxnSpPr>
          <p:nvPr/>
        </p:nvCxnSpPr>
        <p:spPr bwMode="auto">
          <a:xfrm>
            <a:off x="7175500" y="4735513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5812" name="AutoShape 20"/>
          <p:cNvCxnSpPr>
            <a:cxnSpLocks noChangeShapeType="1"/>
            <a:stCxn id="545796" idx="3"/>
            <a:endCxn id="545802" idx="7"/>
          </p:cNvCxnSpPr>
          <p:nvPr/>
        </p:nvCxnSpPr>
        <p:spPr bwMode="auto">
          <a:xfrm flipH="1">
            <a:off x="4546600" y="3171825"/>
            <a:ext cx="3465513" cy="1633538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5813" name="AutoShape 21"/>
          <p:cNvCxnSpPr>
            <a:cxnSpLocks noChangeShapeType="1"/>
            <a:stCxn id="545799" idx="4"/>
            <a:endCxn id="545800" idx="7"/>
          </p:cNvCxnSpPr>
          <p:nvPr/>
        </p:nvCxnSpPr>
        <p:spPr bwMode="auto">
          <a:xfrm flipH="1">
            <a:off x="2395538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5814" name="AutoShape 22"/>
          <p:cNvCxnSpPr>
            <a:cxnSpLocks noChangeShapeType="1"/>
            <a:stCxn id="545800" idx="6"/>
            <a:endCxn id="545802" idx="2"/>
          </p:cNvCxnSpPr>
          <p:nvPr/>
        </p:nvCxnSpPr>
        <p:spPr bwMode="auto">
          <a:xfrm flipV="1">
            <a:off x="2447925" y="4919663"/>
            <a:ext cx="1833563" cy="1250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5815" name="AutoShape 23"/>
          <p:cNvCxnSpPr>
            <a:cxnSpLocks noChangeShapeType="1"/>
            <a:stCxn id="545798" idx="6"/>
            <a:endCxn id="545796" idx="1"/>
          </p:cNvCxnSpPr>
          <p:nvPr/>
        </p:nvCxnSpPr>
        <p:spPr bwMode="auto">
          <a:xfrm flipV="1">
            <a:off x="2386013" y="2943225"/>
            <a:ext cx="5626100" cy="114300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5816" name="AutoShape 24"/>
          <p:cNvCxnSpPr>
            <a:cxnSpLocks noChangeShapeType="1"/>
            <a:stCxn id="545800" idx="6"/>
            <a:endCxn id="545797" idx="3"/>
          </p:cNvCxnSpPr>
          <p:nvPr/>
        </p:nvCxnSpPr>
        <p:spPr bwMode="auto">
          <a:xfrm>
            <a:off x="2447925" y="6170613"/>
            <a:ext cx="5875338" cy="1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5817" name="AutoShape 25"/>
          <p:cNvCxnSpPr>
            <a:cxnSpLocks noChangeShapeType="1"/>
            <a:stCxn id="545796" idx="5"/>
            <a:endCxn id="545797" idx="0"/>
          </p:cNvCxnSpPr>
          <p:nvPr/>
        </p:nvCxnSpPr>
        <p:spPr bwMode="auto">
          <a:xfrm>
            <a:off x="8224838" y="3171825"/>
            <a:ext cx="204787" cy="272732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45818" name="Text Box 26"/>
          <p:cNvSpPr txBox="1">
            <a:spLocks noChangeArrowheads="1"/>
          </p:cNvSpPr>
          <p:nvPr/>
        </p:nvSpPr>
        <p:spPr bwMode="auto">
          <a:xfrm>
            <a:off x="4859338" y="2906713"/>
            <a:ext cx="4016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24</a:t>
            </a:r>
          </a:p>
        </p:txBody>
      </p:sp>
      <p:sp>
        <p:nvSpPr>
          <p:cNvPr id="545819" name="Text Box 27"/>
          <p:cNvSpPr txBox="1">
            <a:spLocks noChangeArrowheads="1"/>
          </p:cNvSpPr>
          <p:nvPr/>
        </p:nvSpPr>
        <p:spPr bwMode="auto">
          <a:xfrm>
            <a:off x="4794250" y="3606800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18</a:t>
            </a:r>
          </a:p>
        </p:txBody>
      </p:sp>
      <p:sp>
        <p:nvSpPr>
          <p:cNvPr id="545820" name="Text Box 28"/>
          <p:cNvSpPr txBox="1">
            <a:spLocks noChangeArrowheads="1"/>
          </p:cNvSpPr>
          <p:nvPr/>
        </p:nvSpPr>
        <p:spPr bwMode="auto">
          <a:xfrm>
            <a:off x="5991225" y="3952875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</a:t>
            </a:r>
          </a:p>
        </p:txBody>
      </p:sp>
      <p:sp>
        <p:nvSpPr>
          <p:cNvPr id="545821" name="Text Box 29"/>
          <p:cNvSpPr txBox="1">
            <a:spLocks noChangeArrowheads="1"/>
          </p:cNvSpPr>
          <p:nvPr/>
        </p:nvSpPr>
        <p:spPr bwMode="auto">
          <a:xfrm>
            <a:off x="1208088" y="3135313"/>
            <a:ext cx="3254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9</a:t>
            </a:r>
          </a:p>
        </p:txBody>
      </p:sp>
      <p:sp>
        <p:nvSpPr>
          <p:cNvPr id="545822" name="Text Box 30"/>
          <p:cNvSpPr txBox="1">
            <a:spLocks noChangeArrowheads="1"/>
          </p:cNvSpPr>
          <p:nvPr/>
        </p:nvSpPr>
        <p:spPr bwMode="auto">
          <a:xfrm>
            <a:off x="1763713" y="3792538"/>
            <a:ext cx="3254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14</a:t>
            </a:r>
          </a:p>
        </p:txBody>
      </p:sp>
      <p:sp>
        <p:nvSpPr>
          <p:cNvPr id="545823" name="Text Box 31"/>
          <p:cNvSpPr txBox="1">
            <a:spLocks noChangeArrowheads="1"/>
          </p:cNvSpPr>
          <p:nvPr/>
        </p:nvSpPr>
        <p:spPr bwMode="auto">
          <a:xfrm>
            <a:off x="1293813" y="4806950"/>
            <a:ext cx="325437" cy="306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15</a:t>
            </a:r>
          </a:p>
        </p:txBody>
      </p:sp>
      <p:sp>
        <p:nvSpPr>
          <p:cNvPr id="545824" name="Text Box 32"/>
          <p:cNvSpPr txBox="1">
            <a:spLocks noChangeArrowheads="1"/>
          </p:cNvSpPr>
          <p:nvPr/>
        </p:nvSpPr>
        <p:spPr bwMode="auto">
          <a:xfrm>
            <a:off x="2579688" y="4984750"/>
            <a:ext cx="325437" cy="306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5</a:t>
            </a:r>
          </a:p>
        </p:txBody>
      </p:sp>
      <p:sp>
        <p:nvSpPr>
          <p:cNvPr id="545825" name="Text Box 33"/>
          <p:cNvSpPr txBox="1">
            <a:spLocks noChangeArrowheads="1"/>
          </p:cNvSpPr>
          <p:nvPr/>
        </p:nvSpPr>
        <p:spPr bwMode="auto">
          <a:xfrm>
            <a:off x="3517900" y="4494213"/>
            <a:ext cx="417513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30</a:t>
            </a:r>
          </a:p>
        </p:txBody>
      </p:sp>
      <p:sp>
        <p:nvSpPr>
          <p:cNvPr id="545826" name="Text Box 34"/>
          <p:cNvSpPr txBox="1">
            <a:spLocks noChangeArrowheads="1"/>
          </p:cNvSpPr>
          <p:nvPr/>
        </p:nvSpPr>
        <p:spPr bwMode="auto">
          <a:xfrm>
            <a:off x="3162300" y="5445125"/>
            <a:ext cx="4016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20</a:t>
            </a:r>
          </a:p>
        </p:txBody>
      </p:sp>
      <p:sp>
        <p:nvSpPr>
          <p:cNvPr id="545827" name="Text Box 35"/>
          <p:cNvSpPr txBox="1">
            <a:spLocks noChangeArrowheads="1"/>
          </p:cNvSpPr>
          <p:nvPr/>
        </p:nvSpPr>
        <p:spPr bwMode="auto">
          <a:xfrm>
            <a:off x="4614863" y="6115050"/>
            <a:ext cx="398462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44</a:t>
            </a:r>
          </a:p>
        </p:txBody>
      </p:sp>
      <p:sp>
        <p:nvSpPr>
          <p:cNvPr id="545828" name="Text Box 36"/>
          <p:cNvSpPr txBox="1">
            <a:spLocks noChangeArrowheads="1"/>
          </p:cNvSpPr>
          <p:nvPr/>
        </p:nvSpPr>
        <p:spPr bwMode="auto">
          <a:xfrm>
            <a:off x="6038850" y="5416550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16</a:t>
            </a:r>
          </a:p>
        </p:txBody>
      </p:sp>
      <p:sp>
        <p:nvSpPr>
          <p:cNvPr id="545829" name="Text Box 37"/>
          <p:cNvSpPr txBox="1">
            <a:spLocks noChangeArrowheads="1"/>
          </p:cNvSpPr>
          <p:nvPr/>
        </p:nvSpPr>
        <p:spPr bwMode="auto">
          <a:xfrm>
            <a:off x="5943600" y="4625975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11</a:t>
            </a:r>
          </a:p>
        </p:txBody>
      </p:sp>
      <p:sp>
        <p:nvSpPr>
          <p:cNvPr id="545830" name="Text Box 38"/>
          <p:cNvSpPr txBox="1">
            <a:spLocks noChangeArrowheads="1"/>
          </p:cNvSpPr>
          <p:nvPr/>
        </p:nvSpPr>
        <p:spPr bwMode="auto">
          <a:xfrm>
            <a:off x="7440613" y="3921125"/>
            <a:ext cx="325437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6</a:t>
            </a:r>
          </a:p>
        </p:txBody>
      </p:sp>
      <p:sp>
        <p:nvSpPr>
          <p:cNvPr id="545831" name="Text Box 39"/>
          <p:cNvSpPr txBox="1">
            <a:spLocks noChangeArrowheads="1"/>
          </p:cNvSpPr>
          <p:nvPr/>
        </p:nvSpPr>
        <p:spPr bwMode="auto">
          <a:xfrm>
            <a:off x="8175625" y="4478338"/>
            <a:ext cx="325438" cy="306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19</a:t>
            </a:r>
          </a:p>
        </p:txBody>
      </p:sp>
      <p:sp>
        <p:nvSpPr>
          <p:cNvPr id="545832" name="Text Box 40"/>
          <p:cNvSpPr txBox="1">
            <a:spLocks noChangeArrowheads="1"/>
          </p:cNvSpPr>
          <p:nvPr/>
        </p:nvSpPr>
        <p:spPr bwMode="auto">
          <a:xfrm>
            <a:off x="7535863" y="5207000"/>
            <a:ext cx="325437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6</a:t>
            </a:r>
          </a:p>
        </p:txBody>
      </p:sp>
      <p:sp>
        <p:nvSpPr>
          <p:cNvPr id="545833" name="Text Box 41"/>
          <p:cNvSpPr txBox="1">
            <a:spLocks noChangeArrowheads="1"/>
          </p:cNvSpPr>
          <p:nvPr/>
        </p:nvSpPr>
        <p:spPr bwMode="auto">
          <a:xfrm>
            <a:off x="2305050" y="63357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15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5834" name="Text Box 42"/>
          <p:cNvSpPr txBox="1">
            <a:spLocks noChangeArrowheads="1"/>
          </p:cNvSpPr>
          <p:nvPr/>
        </p:nvSpPr>
        <p:spPr bwMode="auto">
          <a:xfrm>
            <a:off x="2160588" y="2514600"/>
            <a:ext cx="538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9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5836" name="Text Box 44"/>
          <p:cNvSpPr txBox="1">
            <a:spLocks noChangeArrowheads="1"/>
          </p:cNvSpPr>
          <p:nvPr/>
        </p:nvSpPr>
        <p:spPr bwMode="auto">
          <a:xfrm>
            <a:off x="8129588" y="6253163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5837" name="Text Box 45"/>
          <p:cNvSpPr txBox="1">
            <a:spLocks noChangeArrowheads="1"/>
          </p:cNvSpPr>
          <p:nvPr/>
        </p:nvSpPr>
        <p:spPr bwMode="auto">
          <a:xfrm>
            <a:off x="4122738" y="4440238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5838" name="Text Box 46"/>
          <p:cNvSpPr txBox="1">
            <a:spLocks noChangeArrowheads="1"/>
          </p:cNvSpPr>
          <p:nvPr/>
        </p:nvSpPr>
        <p:spPr bwMode="auto">
          <a:xfrm>
            <a:off x="3025775" y="3741738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14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5839" name="Text Box 47"/>
          <p:cNvSpPr txBox="1">
            <a:spLocks noChangeArrowheads="1"/>
          </p:cNvSpPr>
          <p:nvPr/>
        </p:nvSpPr>
        <p:spPr bwMode="auto">
          <a:xfrm>
            <a:off x="6731000" y="4132263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5840" name="Text Box 48"/>
          <p:cNvSpPr txBox="1">
            <a:spLocks noChangeArrowheads="1"/>
          </p:cNvSpPr>
          <p:nvPr/>
        </p:nvSpPr>
        <p:spPr bwMode="auto">
          <a:xfrm>
            <a:off x="169863" y="3105150"/>
            <a:ext cx="538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0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5841" name="Text Box 49"/>
          <p:cNvSpPr txBox="1">
            <a:spLocks noChangeArrowheads="1"/>
          </p:cNvSpPr>
          <p:nvPr/>
        </p:nvSpPr>
        <p:spPr bwMode="auto">
          <a:xfrm>
            <a:off x="3162300" y="1600074"/>
            <a:ext cx="3368675" cy="7937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46038" rIns="182880" bIns="46038">
            <a:spAutoFit/>
          </a:bodyPr>
          <a:lstStyle/>
          <a:p>
            <a:pPr>
              <a:spcBef>
                <a:spcPct val="20000"/>
              </a:spcBef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lang="en-US" altLang="en-US"/>
              <a:t>S = { s, 2, 3, 6, 7 }</a:t>
            </a:r>
          </a:p>
          <a:p>
            <a:pPr>
              <a:spcBef>
                <a:spcPct val="20000"/>
              </a:spcBef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lang="en-US" altLang="en-US"/>
              <a:t>PQ = { 4, 5, t }</a:t>
            </a:r>
          </a:p>
        </p:txBody>
      </p:sp>
      <p:sp>
        <p:nvSpPr>
          <p:cNvPr id="545842" name="Text Box 50"/>
          <p:cNvSpPr txBox="1">
            <a:spLocks noChangeArrowheads="1"/>
          </p:cNvSpPr>
          <p:nvPr/>
        </p:nvSpPr>
        <p:spPr bwMode="auto">
          <a:xfrm>
            <a:off x="1901825" y="2501900"/>
            <a:ext cx="53816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5843" name="Text Box 51"/>
          <p:cNvSpPr txBox="1">
            <a:spLocks noChangeArrowheads="1"/>
          </p:cNvSpPr>
          <p:nvPr/>
        </p:nvSpPr>
        <p:spPr bwMode="auto">
          <a:xfrm>
            <a:off x="2132013" y="2555875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5844" name="Text Box 52"/>
          <p:cNvSpPr txBox="1">
            <a:spLocks noChangeArrowheads="1"/>
          </p:cNvSpPr>
          <p:nvPr/>
        </p:nvSpPr>
        <p:spPr bwMode="auto">
          <a:xfrm>
            <a:off x="2000250" y="6335713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5845" name="Text Box 53"/>
          <p:cNvSpPr txBox="1">
            <a:spLocks noChangeArrowheads="1"/>
          </p:cNvSpPr>
          <p:nvPr/>
        </p:nvSpPr>
        <p:spPr bwMode="auto">
          <a:xfrm>
            <a:off x="2720975" y="3741738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5846" name="Text Box 54"/>
          <p:cNvSpPr txBox="1">
            <a:spLocks noChangeArrowheads="1"/>
          </p:cNvSpPr>
          <p:nvPr/>
        </p:nvSpPr>
        <p:spPr bwMode="auto">
          <a:xfrm>
            <a:off x="2949575" y="3786188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5847" name="Text Box 55"/>
          <p:cNvSpPr txBox="1">
            <a:spLocks noChangeArrowheads="1"/>
          </p:cNvSpPr>
          <p:nvPr/>
        </p:nvSpPr>
        <p:spPr bwMode="auto">
          <a:xfrm>
            <a:off x="2212975" y="6405563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5850" name="Text Box 58"/>
          <p:cNvSpPr txBox="1">
            <a:spLocks noChangeArrowheads="1"/>
          </p:cNvSpPr>
          <p:nvPr/>
        </p:nvSpPr>
        <p:spPr bwMode="auto">
          <a:xfrm>
            <a:off x="4121150" y="42021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44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5851" name="Text Box 59"/>
          <p:cNvSpPr txBox="1">
            <a:spLocks noChangeArrowheads="1"/>
          </p:cNvSpPr>
          <p:nvPr/>
        </p:nvSpPr>
        <p:spPr bwMode="auto">
          <a:xfrm>
            <a:off x="4346575" y="4475163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5852" name="Text Box 60"/>
          <p:cNvSpPr txBox="1">
            <a:spLocks noChangeArrowheads="1"/>
          </p:cNvSpPr>
          <p:nvPr/>
        </p:nvSpPr>
        <p:spPr bwMode="auto">
          <a:xfrm>
            <a:off x="4438650" y="41894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35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5853" name="Text Box 61"/>
          <p:cNvSpPr txBox="1">
            <a:spLocks noChangeArrowheads="1"/>
          </p:cNvSpPr>
          <p:nvPr/>
        </p:nvSpPr>
        <p:spPr bwMode="auto">
          <a:xfrm>
            <a:off x="4359275" y="4246563"/>
            <a:ext cx="2762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X</a:t>
            </a:r>
          </a:p>
        </p:txBody>
      </p:sp>
      <p:sp>
        <p:nvSpPr>
          <p:cNvPr id="545854" name="Text Box 62"/>
          <p:cNvSpPr txBox="1">
            <a:spLocks noChangeArrowheads="1"/>
          </p:cNvSpPr>
          <p:nvPr/>
        </p:nvSpPr>
        <p:spPr bwMode="auto">
          <a:xfrm>
            <a:off x="7829550" y="6280150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59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5855" name="Text Box 63"/>
          <p:cNvSpPr txBox="1">
            <a:spLocks noChangeArrowheads="1"/>
          </p:cNvSpPr>
          <p:nvPr/>
        </p:nvSpPr>
        <p:spPr bwMode="auto">
          <a:xfrm>
            <a:off x="8347075" y="6324600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5860" name="Text Box 68"/>
          <p:cNvSpPr txBox="1">
            <a:spLocks noChangeArrowheads="1"/>
          </p:cNvSpPr>
          <p:nvPr/>
        </p:nvSpPr>
        <p:spPr bwMode="auto">
          <a:xfrm>
            <a:off x="8067675" y="6324600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5861" name="Text Box 69"/>
          <p:cNvSpPr txBox="1">
            <a:spLocks noChangeArrowheads="1"/>
          </p:cNvSpPr>
          <p:nvPr/>
        </p:nvSpPr>
        <p:spPr bwMode="auto">
          <a:xfrm>
            <a:off x="7486650" y="62722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51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5862" name="Text Box 70"/>
          <p:cNvSpPr txBox="1">
            <a:spLocks noChangeArrowheads="1"/>
          </p:cNvSpPr>
          <p:nvPr/>
        </p:nvSpPr>
        <p:spPr bwMode="auto">
          <a:xfrm>
            <a:off x="4651375" y="4233863"/>
            <a:ext cx="2762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X</a:t>
            </a:r>
          </a:p>
        </p:txBody>
      </p:sp>
      <p:sp>
        <p:nvSpPr>
          <p:cNvPr id="545863" name="Text Box 71"/>
          <p:cNvSpPr txBox="1">
            <a:spLocks noChangeArrowheads="1"/>
          </p:cNvSpPr>
          <p:nvPr/>
        </p:nvSpPr>
        <p:spPr bwMode="auto">
          <a:xfrm>
            <a:off x="4756150" y="41894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34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5864" name="Text Box 72"/>
          <p:cNvSpPr txBox="1">
            <a:spLocks noChangeArrowheads="1"/>
          </p:cNvSpPr>
          <p:nvPr/>
        </p:nvSpPr>
        <p:spPr bwMode="auto">
          <a:xfrm>
            <a:off x="7815263" y="2366963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5865" name="Text Box 73"/>
          <p:cNvSpPr txBox="1">
            <a:spLocks noChangeArrowheads="1"/>
          </p:cNvSpPr>
          <p:nvPr/>
        </p:nvSpPr>
        <p:spPr bwMode="auto">
          <a:xfrm>
            <a:off x="8012113" y="2428875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5866" name="Text Box 74"/>
          <p:cNvSpPr txBox="1">
            <a:spLocks noChangeArrowheads="1"/>
          </p:cNvSpPr>
          <p:nvPr/>
        </p:nvSpPr>
        <p:spPr bwMode="auto">
          <a:xfrm>
            <a:off x="8108950" y="23860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33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5867" name="Text Box 75"/>
          <p:cNvSpPr txBox="1">
            <a:spLocks noChangeArrowheads="1"/>
          </p:cNvSpPr>
          <p:nvPr/>
        </p:nvSpPr>
        <p:spPr bwMode="auto">
          <a:xfrm>
            <a:off x="8382000" y="2438400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5868" name="Text Box 76"/>
          <p:cNvSpPr txBox="1">
            <a:spLocks noChangeArrowheads="1"/>
          </p:cNvSpPr>
          <p:nvPr/>
        </p:nvSpPr>
        <p:spPr bwMode="auto">
          <a:xfrm>
            <a:off x="8001000" y="2057400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32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5869" name="Freeform 77"/>
          <p:cNvSpPr>
            <a:spLocks/>
          </p:cNvSpPr>
          <p:nvPr/>
        </p:nvSpPr>
        <p:spPr bwMode="auto">
          <a:xfrm>
            <a:off x="139700" y="1981200"/>
            <a:ext cx="8547100" cy="4737100"/>
          </a:xfrm>
          <a:custGeom>
            <a:avLst/>
            <a:gdLst>
              <a:gd name="T0" fmla="*/ 40 w 5384"/>
              <a:gd name="T1" fmla="*/ 776 h 2984"/>
              <a:gd name="T2" fmla="*/ 376 w 5384"/>
              <a:gd name="T3" fmla="*/ 544 h 2984"/>
              <a:gd name="T4" fmla="*/ 584 w 5384"/>
              <a:gd name="T5" fmla="*/ 464 h 2984"/>
              <a:gd name="T6" fmla="*/ 1440 w 5384"/>
              <a:gd name="T7" fmla="*/ 280 h 2984"/>
              <a:gd name="T8" fmla="*/ 2408 w 5384"/>
              <a:gd name="T9" fmla="*/ 264 h 2984"/>
              <a:gd name="T10" fmla="*/ 2664 w 5384"/>
              <a:gd name="T11" fmla="*/ 312 h 2984"/>
              <a:gd name="T12" fmla="*/ 3928 w 5384"/>
              <a:gd name="T13" fmla="*/ 336 h 2984"/>
              <a:gd name="T14" fmla="*/ 4632 w 5384"/>
              <a:gd name="T15" fmla="*/ 312 h 2984"/>
              <a:gd name="T16" fmla="*/ 4840 w 5384"/>
              <a:gd name="T17" fmla="*/ 243 h 2984"/>
              <a:gd name="T18" fmla="*/ 5128 w 5384"/>
              <a:gd name="T19" fmla="*/ 8 h 2984"/>
              <a:gd name="T20" fmla="*/ 5331 w 5384"/>
              <a:gd name="T21" fmla="*/ 181 h 2984"/>
              <a:gd name="T22" fmla="*/ 5384 w 5384"/>
              <a:gd name="T23" fmla="*/ 384 h 2984"/>
              <a:gd name="T24" fmla="*/ 5304 w 5384"/>
              <a:gd name="T25" fmla="*/ 824 h 2984"/>
              <a:gd name="T26" fmla="*/ 5032 w 5384"/>
              <a:gd name="T27" fmla="*/ 1024 h 2984"/>
              <a:gd name="T28" fmla="*/ 4528 w 5384"/>
              <a:gd name="T29" fmla="*/ 992 h 2984"/>
              <a:gd name="T30" fmla="*/ 4072 w 5384"/>
              <a:gd name="T31" fmla="*/ 1003 h 2984"/>
              <a:gd name="T32" fmla="*/ 3763 w 5384"/>
              <a:gd name="T33" fmla="*/ 1077 h 2984"/>
              <a:gd name="T34" fmla="*/ 3357 w 5384"/>
              <a:gd name="T35" fmla="*/ 1173 h 2984"/>
              <a:gd name="T36" fmla="*/ 3187 w 5384"/>
              <a:gd name="T37" fmla="*/ 1184 h 2984"/>
              <a:gd name="T38" fmla="*/ 2792 w 5384"/>
              <a:gd name="T39" fmla="*/ 1248 h 2984"/>
              <a:gd name="T40" fmla="*/ 2304 w 5384"/>
              <a:gd name="T41" fmla="*/ 1360 h 2984"/>
              <a:gd name="T42" fmla="*/ 1976 w 5384"/>
              <a:gd name="T43" fmla="*/ 1480 h 2984"/>
              <a:gd name="T44" fmla="*/ 1936 w 5384"/>
              <a:gd name="T45" fmla="*/ 1520 h 2984"/>
              <a:gd name="T46" fmla="*/ 1848 w 5384"/>
              <a:gd name="T47" fmla="*/ 1712 h 2984"/>
              <a:gd name="T48" fmla="*/ 1720 w 5384"/>
              <a:gd name="T49" fmla="*/ 2080 h 2984"/>
              <a:gd name="T50" fmla="*/ 1800 w 5384"/>
              <a:gd name="T51" fmla="*/ 2808 h 2984"/>
              <a:gd name="T52" fmla="*/ 1680 w 5384"/>
              <a:gd name="T53" fmla="*/ 2880 h 2984"/>
              <a:gd name="T54" fmla="*/ 1088 w 5384"/>
              <a:gd name="T55" fmla="*/ 2960 h 2984"/>
              <a:gd name="T56" fmla="*/ 960 w 5384"/>
              <a:gd name="T57" fmla="*/ 2912 h 2984"/>
              <a:gd name="T58" fmla="*/ 752 w 5384"/>
              <a:gd name="T59" fmla="*/ 2536 h 2984"/>
              <a:gd name="T60" fmla="*/ 664 w 5384"/>
              <a:gd name="T61" fmla="*/ 2280 h 2984"/>
              <a:gd name="T62" fmla="*/ 608 w 5384"/>
              <a:gd name="T63" fmla="*/ 2072 h 2984"/>
              <a:gd name="T64" fmla="*/ 464 w 5384"/>
              <a:gd name="T65" fmla="*/ 1808 h 2984"/>
              <a:gd name="T66" fmla="*/ 368 w 5384"/>
              <a:gd name="T67" fmla="*/ 1528 h 2984"/>
              <a:gd name="T68" fmla="*/ 240 w 5384"/>
              <a:gd name="T69" fmla="*/ 1328 h 2984"/>
              <a:gd name="T70" fmla="*/ 168 w 5384"/>
              <a:gd name="T71" fmla="*/ 1256 h 2984"/>
              <a:gd name="T72" fmla="*/ 136 w 5384"/>
              <a:gd name="T73" fmla="*/ 1208 h 2984"/>
              <a:gd name="T74" fmla="*/ 0 w 5384"/>
              <a:gd name="T75" fmla="*/ 992 h 2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384" h="2984">
                <a:moveTo>
                  <a:pt x="0" y="992"/>
                </a:moveTo>
                <a:cubicBezTo>
                  <a:pt x="12" y="932"/>
                  <a:pt x="8" y="824"/>
                  <a:pt x="40" y="776"/>
                </a:cubicBezTo>
                <a:cubicBezTo>
                  <a:pt x="95" y="694"/>
                  <a:pt x="199" y="659"/>
                  <a:pt x="280" y="608"/>
                </a:cubicBezTo>
                <a:cubicBezTo>
                  <a:pt x="312" y="587"/>
                  <a:pt x="346" y="569"/>
                  <a:pt x="376" y="544"/>
                </a:cubicBezTo>
                <a:cubicBezTo>
                  <a:pt x="385" y="537"/>
                  <a:pt x="390" y="526"/>
                  <a:pt x="400" y="520"/>
                </a:cubicBezTo>
                <a:cubicBezTo>
                  <a:pt x="458" y="485"/>
                  <a:pt x="523" y="488"/>
                  <a:pt x="584" y="464"/>
                </a:cubicBezTo>
                <a:cubicBezTo>
                  <a:pt x="772" y="389"/>
                  <a:pt x="964" y="328"/>
                  <a:pt x="1168" y="312"/>
                </a:cubicBezTo>
                <a:cubicBezTo>
                  <a:pt x="1259" y="297"/>
                  <a:pt x="1348" y="286"/>
                  <a:pt x="1440" y="280"/>
                </a:cubicBezTo>
                <a:cubicBezTo>
                  <a:pt x="1507" y="269"/>
                  <a:pt x="1574" y="269"/>
                  <a:pt x="1640" y="256"/>
                </a:cubicBezTo>
                <a:cubicBezTo>
                  <a:pt x="1896" y="259"/>
                  <a:pt x="2152" y="257"/>
                  <a:pt x="2408" y="264"/>
                </a:cubicBezTo>
                <a:cubicBezTo>
                  <a:pt x="2435" y="265"/>
                  <a:pt x="2488" y="280"/>
                  <a:pt x="2488" y="280"/>
                </a:cubicBezTo>
                <a:cubicBezTo>
                  <a:pt x="2543" y="317"/>
                  <a:pt x="2594" y="308"/>
                  <a:pt x="2664" y="312"/>
                </a:cubicBezTo>
                <a:cubicBezTo>
                  <a:pt x="2779" y="318"/>
                  <a:pt x="2893" y="322"/>
                  <a:pt x="3008" y="328"/>
                </a:cubicBezTo>
                <a:cubicBezTo>
                  <a:pt x="3277" y="395"/>
                  <a:pt x="3886" y="336"/>
                  <a:pt x="3928" y="336"/>
                </a:cubicBezTo>
                <a:cubicBezTo>
                  <a:pt x="4164" y="334"/>
                  <a:pt x="4305" y="322"/>
                  <a:pt x="4422" y="318"/>
                </a:cubicBezTo>
                <a:cubicBezTo>
                  <a:pt x="4539" y="314"/>
                  <a:pt x="4574" y="320"/>
                  <a:pt x="4632" y="312"/>
                </a:cubicBezTo>
                <a:cubicBezTo>
                  <a:pt x="4679" y="300"/>
                  <a:pt x="4722" y="287"/>
                  <a:pt x="4768" y="272"/>
                </a:cubicBezTo>
                <a:cubicBezTo>
                  <a:pt x="4804" y="260"/>
                  <a:pt x="4803" y="251"/>
                  <a:pt x="4840" y="243"/>
                </a:cubicBezTo>
                <a:cubicBezTo>
                  <a:pt x="4908" y="228"/>
                  <a:pt x="4912" y="89"/>
                  <a:pt x="4979" y="72"/>
                </a:cubicBezTo>
                <a:cubicBezTo>
                  <a:pt x="5003" y="75"/>
                  <a:pt x="5105" y="0"/>
                  <a:pt x="5128" y="8"/>
                </a:cubicBezTo>
                <a:cubicBezTo>
                  <a:pt x="5137" y="11"/>
                  <a:pt x="5258" y="62"/>
                  <a:pt x="5267" y="64"/>
                </a:cubicBezTo>
                <a:cubicBezTo>
                  <a:pt x="5309" y="73"/>
                  <a:pt x="5288" y="178"/>
                  <a:pt x="5331" y="181"/>
                </a:cubicBezTo>
                <a:cubicBezTo>
                  <a:pt x="5358" y="221"/>
                  <a:pt x="5324" y="299"/>
                  <a:pt x="5368" y="328"/>
                </a:cubicBezTo>
                <a:cubicBezTo>
                  <a:pt x="5372" y="339"/>
                  <a:pt x="5384" y="374"/>
                  <a:pt x="5384" y="384"/>
                </a:cubicBezTo>
                <a:cubicBezTo>
                  <a:pt x="5384" y="532"/>
                  <a:pt x="5383" y="642"/>
                  <a:pt x="5320" y="768"/>
                </a:cubicBezTo>
                <a:cubicBezTo>
                  <a:pt x="5310" y="787"/>
                  <a:pt x="5312" y="803"/>
                  <a:pt x="5304" y="824"/>
                </a:cubicBezTo>
                <a:cubicBezTo>
                  <a:pt x="5284" y="876"/>
                  <a:pt x="5228" y="915"/>
                  <a:pt x="5176" y="928"/>
                </a:cubicBezTo>
                <a:cubicBezTo>
                  <a:pt x="5135" y="969"/>
                  <a:pt x="5094" y="1019"/>
                  <a:pt x="5032" y="1024"/>
                </a:cubicBezTo>
                <a:cubicBezTo>
                  <a:pt x="4971" y="1029"/>
                  <a:pt x="4909" y="1029"/>
                  <a:pt x="4848" y="1032"/>
                </a:cubicBezTo>
                <a:cubicBezTo>
                  <a:pt x="4741" y="1019"/>
                  <a:pt x="4635" y="1005"/>
                  <a:pt x="4528" y="992"/>
                </a:cubicBezTo>
                <a:cubicBezTo>
                  <a:pt x="4455" y="968"/>
                  <a:pt x="4378" y="955"/>
                  <a:pt x="4304" y="936"/>
                </a:cubicBezTo>
                <a:cubicBezTo>
                  <a:pt x="4229" y="939"/>
                  <a:pt x="4146" y="996"/>
                  <a:pt x="4072" y="1003"/>
                </a:cubicBezTo>
                <a:cubicBezTo>
                  <a:pt x="4037" y="1006"/>
                  <a:pt x="3979" y="1051"/>
                  <a:pt x="3944" y="1056"/>
                </a:cubicBezTo>
                <a:cubicBezTo>
                  <a:pt x="3901" y="1070"/>
                  <a:pt x="3810" y="1070"/>
                  <a:pt x="3763" y="1077"/>
                </a:cubicBezTo>
                <a:cubicBezTo>
                  <a:pt x="3680" y="1089"/>
                  <a:pt x="3612" y="1117"/>
                  <a:pt x="3539" y="1120"/>
                </a:cubicBezTo>
                <a:cubicBezTo>
                  <a:pt x="3495" y="1127"/>
                  <a:pt x="3398" y="1153"/>
                  <a:pt x="3357" y="1173"/>
                </a:cubicBezTo>
                <a:cubicBezTo>
                  <a:pt x="3302" y="1201"/>
                  <a:pt x="3307" y="1156"/>
                  <a:pt x="3240" y="1173"/>
                </a:cubicBezTo>
                <a:cubicBezTo>
                  <a:pt x="3240" y="1162"/>
                  <a:pt x="3215" y="1181"/>
                  <a:pt x="3187" y="1184"/>
                </a:cubicBezTo>
                <a:cubicBezTo>
                  <a:pt x="3159" y="1187"/>
                  <a:pt x="3138" y="1181"/>
                  <a:pt x="3072" y="1192"/>
                </a:cubicBezTo>
                <a:cubicBezTo>
                  <a:pt x="2978" y="1215"/>
                  <a:pt x="2888" y="1239"/>
                  <a:pt x="2792" y="1248"/>
                </a:cubicBezTo>
                <a:cubicBezTo>
                  <a:pt x="2755" y="1257"/>
                  <a:pt x="2718" y="1275"/>
                  <a:pt x="2680" y="1280"/>
                </a:cubicBezTo>
                <a:cubicBezTo>
                  <a:pt x="2552" y="1298"/>
                  <a:pt x="2428" y="1323"/>
                  <a:pt x="2304" y="1360"/>
                </a:cubicBezTo>
                <a:cubicBezTo>
                  <a:pt x="2240" y="1379"/>
                  <a:pt x="2163" y="1394"/>
                  <a:pt x="2104" y="1424"/>
                </a:cubicBezTo>
                <a:cubicBezTo>
                  <a:pt x="2064" y="1444"/>
                  <a:pt x="2018" y="1466"/>
                  <a:pt x="1976" y="1480"/>
                </a:cubicBezTo>
                <a:cubicBezTo>
                  <a:pt x="1971" y="1488"/>
                  <a:pt x="1967" y="1497"/>
                  <a:pt x="1960" y="1504"/>
                </a:cubicBezTo>
                <a:cubicBezTo>
                  <a:pt x="1953" y="1511"/>
                  <a:pt x="1942" y="1513"/>
                  <a:pt x="1936" y="1520"/>
                </a:cubicBezTo>
                <a:cubicBezTo>
                  <a:pt x="1923" y="1534"/>
                  <a:pt x="1915" y="1552"/>
                  <a:pt x="1904" y="1568"/>
                </a:cubicBezTo>
                <a:cubicBezTo>
                  <a:pt x="1876" y="1610"/>
                  <a:pt x="1876" y="1671"/>
                  <a:pt x="1848" y="1712"/>
                </a:cubicBezTo>
                <a:cubicBezTo>
                  <a:pt x="1829" y="1740"/>
                  <a:pt x="1819" y="1768"/>
                  <a:pt x="1808" y="1800"/>
                </a:cubicBezTo>
                <a:cubicBezTo>
                  <a:pt x="1792" y="1911"/>
                  <a:pt x="1754" y="1978"/>
                  <a:pt x="1720" y="2080"/>
                </a:cubicBezTo>
                <a:cubicBezTo>
                  <a:pt x="1695" y="2255"/>
                  <a:pt x="1609" y="2517"/>
                  <a:pt x="1792" y="2608"/>
                </a:cubicBezTo>
                <a:cubicBezTo>
                  <a:pt x="1817" y="2682"/>
                  <a:pt x="1831" y="2706"/>
                  <a:pt x="1800" y="2808"/>
                </a:cubicBezTo>
                <a:cubicBezTo>
                  <a:pt x="1790" y="2841"/>
                  <a:pt x="1751" y="2835"/>
                  <a:pt x="1728" y="2848"/>
                </a:cubicBezTo>
                <a:cubicBezTo>
                  <a:pt x="1711" y="2857"/>
                  <a:pt x="1680" y="2880"/>
                  <a:pt x="1680" y="2880"/>
                </a:cubicBezTo>
                <a:cubicBezTo>
                  <a:pt x="1649" y="2926"/>
                  <a:pt x="1640" y="2965"/>
                  <a:pt x="1584" y="2984"/>
                </a:cubicBezTo>
                <a:cubicBezTo>
                  <a:pt x="1367" y="2979"/>
                  <a:pt x="1271" y="2973"/>
                  <a:pt x="1088" y="2960"/>
                </a:cubicBezTo>
                <a:cubicBezTo>
                  <a:pt x="1072" y="2957"/>
                  <a:pt x="1055" y="2958"/>
                  <a:pt x="1040" y="2952"/>
                </a:cubicBezTo>
                <a:cubicBezTo>
                  <a:pt x="1012" y="2942"/>
                  <a:pt x="960" y="2912"/>
                  <a:pt x="960" y="2912"/>
                </a:cubicBezTo>
                <a:cubicBezTo>
                  <a:pt x="915" y="2844"/>
                  <a:pt x="899" y="2774"/>
                  <a:pt x="864" y="2704"/>
                </a:cubicBezTo>
                <a:cubicBezTo>
                  <a:pt x="836" y="2649"/>
                  <a:pt x="784" y="2586"/>
                  <a:pt x="752" y="2536"/>
                </a:cubicBezTo>
                <a:cubicBezTo>
                  <a:pt x="746" y="2527"/>
                  <a:pt x="739" y="2487"/>
                  <a:pt x="736" y="2480"/>
                </a:cubicBezTo>
                <a:cubicBezTo>
                  <a:pt x="711" y="2413"/>
                  <a:pt x="701" y="2342"/>
                  <a:pt x="664" y="2280"/>
                </a:cubicBezTo>
                <a:cubicBezTo>
                  <a:pt x="641" y="2165"/>
                  <a:pt x="673" y="2307"/>
                  <a:pt x="640" y="2208"/>
                </a:cubicBezTo>
                <a:cubicBezTo>
                  <a:pt x="625" y="2164"/>
                  <a:pt x="623" y="2116"/>
                  <a:pt x="608" y="2072"/>
                </a:cubicBezTo>
                <a:cubicBezTo>
                  <a:pt x="587" y="2010"/>
                  <a:pt x="530" y="1952"/>
                  <a:pt x="496" y="1896"/>
                </a:cubicBezTo>
                <a:cubicBezTo>
                  <a:pt x="488" y="1865"/>
                  <a:pt x="471" y="1839"/>
                  <a:pt x="464" y="1808"/>
                </a:cubicBezTo>
                <a:cubicBezTo>
                  <a:pt x="447" y="1731"/>
                  <a:pt x="448" y="1655"/>
                  <a:pt x="408" y="1584"/>
                </a:cubicBezTo>
                <a:cubicBezTo>
                  <a:pt x="397" y="1564"/>
                  <a:pt x="383" y="1545"/>
                  <a:pt x="368" y="1528"/>
                </a:cubicBezTo>
                <a:cubicBezTo>
                  <a:pt x="350" y="1508"/>
                  <a:pt x="312" y="1472"/>
                  <a:pt x="312" y="1472"/>
                </a:cubicBezTo>
                <a:cubicBezTo>
                  <a:pt x="302" y="1434"/>
                  <a:pt x="269" y="1354"/>
                  <a:pt x="240" y="1328"/>
                </a:cubicBezTo>
                <a:cubicBezTo>
                  <a:pt x="226" y="1315"/>
                  <a:pt x="192" y="1296"/>
                  <a:pt x="192" y="1296"/>
                </a:cubicBezTo>
                <a:cubicBezTo>
                  <a:pt x="184" y="1283"/>
                  <a:pt x="177" y="1268"/>
                  <a:pt x="168" y="1256"/>
                </a:cubicBezTo>
                <a:cubicBezTo>
                  <a:pt x="161" y="1247"/>
                  <a:pt x="150" y="1241"/>
                  <a:pt x="144" y="1232"/>
                </a:cubicBezTo>
                <a:cubicBezTo>
                  <a:pt x="139" y="1225"/>
                  <a:pt x="140" y="1215"/>
                  <a:pt x="136" y="1208"/>
                </a:cubicBezTo>
                <a:cubicBezTo>
                  <a:pt x="112" y="1165"/>
                  <a:pt x="83" y="1123"/>
                  <a:pt x="48" y="1088"/>
                </a:cubicBezTo>
                <a:cubicBezTo>
                  <a:pt x="34" y="1046"/>
                  <a:pt x="24" y="1028"/>
                  <a:pt x="0" y="992"/>
                </a:cubicBezTo>
                <a:close/>
              </a:path>
            </a:pathLst>
          </a:custGeom>
          <a:solidFill>
            <a:srgbClr val="0033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3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ACA9C-BA5D-4E89-813E-4E3ACD128BDD}" type="slidenum">
              <a:rPr lang="en-US" altLang="en-US"/>
              <a:pPr/>
              <a:t>76</a:t>
            </a:fld>
            <a:endParaRPr lang="en-US" altLang="en-US" sz="1400"/>
          </a:p>
        </p:txBody>
      </p:sp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Dijkstra's Shortest Path Algorithm</a:t>
            </a:r>
          </a:p>
        </p:txBody>
      </p:sp>
      <p:sp>
        <p:nvSpPr>
          <p:cNvPr id="546819" name="Oval 3"/>
          <p:cNvSpPr>
            <a:spLocks noChangeArrowheads="1"/>
          </p:cNvSpPr>
          <p:nvPr/>
        </p:nvSpPr>
        <p:spPr bwMode="auto">
          <a:xfrm>
            <a:off x="300038" y="3400425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s</a:t>
            </a:r>
          </a:p>
        </p:txBody>
      </p:sp>
      <p:sp>
        <p:nvSpPr>
          <p:cNvPr id="546820" name="Oval 4"/>
          <p:cNvSpPr>
            <a:spLocks noChangeArrowheads="1"/>
          </p:cNvSpPr>
          <p:nvPr/>
        </p:nvSpPr>
        <p:spPr bwMode="auto">
          <a:xfrm>
            <a:off x="7967663" y="2906713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3</a:t>
            </a:r>
          </a:p>
        </p:txBody>
      </p:sp>
      <p:sp>
        <p:nvSpPr>
          <p:cNvPr id="546821" name="Oval 5"/>
          <p:cNvSpPr>
            <a:spLocks noChangeArrowheads="1"/>
          </p:cNvSpPr>
          <p:nvPr/>
        </p:nvSpPr>
        <p:spPr bwMode="auto">
          <a:xfrm>
            <a:off x="8278813" y="5907088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t</a:t>
            </a:r>
          </a:p>
        </p:txBody>
      </p:sp>
      <p:sp>
        <p:nvSpPr>
          <p:cNvPr id="546822" name="Oval 6"/>
          <p:cNvSpPr>
            <a:spLocks noChangeArrowheads="1"/>
          </p:cNvSpPr>
          <p:nvPr/>
        </p:nvSpPr>
        <p:spPr bwMode="auto">
          <a:xfrm>
            <a:off x="2076450" y="2906713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2</a:t>
            </a:r>
          </a:p>
        </p:txBody>
      </p:sp>
      <p:sp>
        <p:nvSpPr>
          <p:cNvPr id="546823" name="Oval 7"/>
          <p:cNvSpPr>
            <a:spLocks noChangeArrowheads="1"/>
          </p:cNvSpPr>
          <p:nvPr/>
        </p:nvSpPr>
        <p:spPr bwMode="auto">
          <a:xfrm>
            <a:off x="2882900" y="407670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6</a:t>
            </a:r>
          </a:p>
        </p:txBody>
      </p:sp>
      <p:sp>
        <p:nvSpPr>
          <p:cNvPr id="546824" name="Oval 8"/>
          <p:cNvSpPr>
            <a:spLocks noChangeArrowheads="1"/>
          </p:cNvSpPr>
          <p:nvPr/>
        </p:nvSpPr>
        <p:spPr bwMode="auto">
          <a:xfrm>
            <a:off x="2138363" y="601980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7</a:t>
            </a:r>
          </a:p>
        </p:txBody>
      </p:sp>
      <p:sp>
        <p:nvSpPr>
          <p:cNvPr id="546825" name="Oval 9"/>
          <p:cNvSpPr>
            <a:spLocks noChangeArrowheads="1"/>
          </p:cNvSpPr>
          <p:nvPr/>
        </p:nvSpPr>
        <p:spPr bwMode="auto">
          <a:xfrm>
            <a:off x="7024688" y="442595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4</a:t>
            </a:r>
          </a:p>
        </p:txBody>
      </p:sp>
      <p:sp>
        <p:nvSpPr>
          <p:cNvPr id="546826" name="Oval 10"/>
          <p:cNvSpPr>
            <a:spLocks noChangeArrowheads="1"/>
          </p:cNvSpPr>
          <p:nvPr/>
        </p:nvSpPr>
        <p:spPr bwMode="auto">
          <a:xfrm>
            <a:off x="4289425" y="476885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5</a:t>
            </a:r>
          </a:p>
        </p:txBody>
      </p:sp>
      <p:cxnSp>
        <p:nvCxnSpPr>
          <p:cNvPr id="546827" name="AutoShape 11"/>
          <p:cNvCxnSpPr>
            <a:cxnSpLocks noChangeShapeType="1"/>
            <a:stCxn id="546819" idx="7"/>
            <a:endCxn id="546822" idx="2"/>
          </p:cNvCxnSpPr>
          <p:nvPr/>
        </p:nvCxnSpPr>
        <p:spPr bwMode="auto">
          <a:xfrm flipV="1">
            <a:off x="557213" y="3057525"/>
            <a:ext cx="1511300" cy="379413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6828" name="AutoShape 12"/>
          <p:cNvCxnSpPr>
            <a:cxnSpLocks noChangeShapeType="1"/>
            <a:stCxn id="546819" idx="6"/>
            <a:endCxn id="546823" idx="1"/>
          </p:cNvCxnSpPr>
          <p:nvPr/>
        </p:nvCxnSpPr>
        <p:spPr bwMode="auto">
          <a:xfrm>
            <a:off x="609600" y="3551238"/>
            <a:ext cx="2317750" cy="56197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6829" name="AutoShape 13"/>
          <p:cNvCxnSpPr>
            <a:cxnSpLocks noChangeShapeType="1"/>
            <a:stCxn id="546819" idx="5"/>
            <a:endCxn id="546824" idx="0"/>
          </p:cNvCxnSpPr>
          <p:nvPr/>
        </p:nvCxnSpPr>
        <p:spPr bwMode="auto">
          <a:xfrm>
            <a:off x="557213" y="3665538"/>
            <a:ext cx="1731962" cy="234632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6830" name="AutoShape 14"/>
          <p:cNvCxnSpPr>
            <a:cxnSpLocks noChangeShapeType="1"/>
            <a:stCxn id="546823" idx="7"/>
            <a:endCxn id="546820" idx="2"/>
          </p:cNvCxnSpPr>
          <p:nvPr/>
        </p:nvCxnSpPr>
        <p:spPr bwMode="auto">
          <a:xfrm flipV="1">
            <a:off x="3140075" y="3057525"/>
            <a:ext cx="4819650" cy="1055688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6831" name="AutoShape 15"/>
          <p:cNvCxnSpPr>
            <a:cxnSpLocks noChangeShapeType="1"/>
            <a:stCxn id="546825" idx="7"/>
            <a:endCxn id="546820" idx="4"/>
          </p:cNvCxnSpPr>
          <p:nvPr/>
        </p:nvCxnSpPr>
        <p:spPr bwMode="auto">
          <a:xfrm flipV="1">
            <a:off x="7281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6832" name="AutoShape 16"/>
          <p:cNvCxnSpPr>
            <a:cxnSpLocks noChangeShapeType="1"/>
            <a:stCxn id="546823" idx="5"/>
            <a:endCxn id="546826" idx="1"/>
          </p:cNvCxnSpPr>
          <p:nvPr/>
        </p:nvCxnSpPr>
        <p:spPr bwMode="auto">
          <a:xfrm>
            <a:off x="3140075" y="4341813"/>
            <a:ext cx="1193800" cy="463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6833" name="AutoShape 17"/>
          <p:cNvCxnSpPr>
            <a:cxnSpLocks noChangeShapeType="1"/>
            <a:stCxn id="546826" idx="5"/>
            <a:endCxn id="546821" idx="2"/>
          </p:cNvCxnSpPr>
          <p:nvPr/>
        </p:nvCxnSpPr>
        <p:spPr bwMode="auto">
          <a:xfrm>
            <a:off x="4546600" y="5033963"/>
            <a:ext cx="3724275" cy="102393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6834" name="AutoShape 18"/>
          <p:cNvCxnSpPr>
            <a:cxnSpLocks noChangeShapeType="1"/>
            <a:stCxn id="546826" idx="6"/>
            <a:endCxn id="546825" idx="2"/>
          </p:cNvCxnSpPr>
          <p:nvPr/>
        </p:nvCxnSpPr>
        <p:spPr bwMode="auto">
          <a:xfrm flipV="1">
            <a:off x="4598988" y="4576763"/>
            <a:ext cx="2417762" cy="3429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6835" name="AutoShape 19"/>
          <p:cNvCxnSpPr>
            <a:cxnSpLocks noChangeShapeType="1"/>
            <a:stCxn id="546825" idx="4"/>
            <a:endCxn id="546821" idx="1"/>
          </p:cNvCxnSpPr>
          <p:nvPr/>
        </p:nvCxnSpPr>
        <p:spPr bwMode="auto">
          <a:xfrm>
            <a:off x="7175500" y="4735513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6836" name="AutoShape 20"/>
          <p:cNvCxnSpPr>
            <a:cxnSpLocks noChangeShapeType="1"/>
            <a:stCxn id="546820" idx="3"/>
            <a:endCxn id="546826" idx="7"/>
          </p:cNvCxnSpPr>
          <p:nvPr/>
        </p:nvCxnSpPr>
        <p:spPr bwMode="auto">
          <a:xfrm flipH="1">
            <a:off x="4546600" y="3171825"/>
            <a:ext cx="3465513" cy="1633538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6837" name="AutoShape 21"/>
          <p:cNvCxnSpPr>
            <a:cxnSpLocks noChangeShapeType="1"/>
            <a:stCxn id="546823" idx="4"/>
            <a:endCxn id="546824" idx="7"/>
          </p:cNvCxnSpPr>
          <p:nvPr/>
        </p:nvCxnSpPr>
        <p:spPr bwMode="auto">
          <a:xfrm flipH="1">
            <a:off x="2395538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6838" name="AutoShape 22"/>
          <p:cNvCxnSpPr>
            <a:cxnSpLocks noChangeShapeType="1"/>
            <a:stCxn id="546824" idx="6"/>
            <a:endCxn id="546826" idx="2"/>
          </p:cNvCxnSpPr>
          <p:nvPr/>
        </p:nvCxnSpPr>
        <p:spPr bwMode="auto">
          <a:xfrm flipV="1">
            <a:off x="2447925" y="4919663"/>
            <a:ext cx="1833563" cy="1250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6839" name="AutoShape 23"/>
          <p:cNvCxnSpPr>
            <a:cxnSpLocks noChangeShapeType="1"/>
            <a:stCxn id="546822" idx="6"/>
            <a:endCxn id="546820" idx="1"/>
          </p:cNvCxnSpPr>
          <p:nvPr/>
        </p:nvCxnSpPr>
        <p:spPr bwMode="auto">
          <a:xfrm flipV="1">
            <a:off x="2386013" y="2943225"/>
            <a:ext cx="5626100" cy="114300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6840" name="AutoShape 24"/>
          <p:cNvCxnSpPr>
            <a:cxnSpLocks noChangeShapeType="1"/>
            <a:stCxn id="546824" idx="6"/>
            <a:endCxn id="546821" idx="3"/>
          </p:cNvCxnSpPr>
          <p:nvPr/>
        </p:nvCxnSpPr>
        <p:spPr bwMode="auto">
          <a:xfrm>
            <a:off x="2447925" y="6170613"/>
            <a:ext cx="5875338" cy="1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6841" name="AutoShape 25"/>
          <p:cNvCxnSpPr>
            <a:cxnSpLocks noChangeShapeType="1"/>
            <a:stCxn id="546820" idx="5"/>
            <a:endCxn id="546821" idx="0"/>
          </p:cNvCxnSpPr>
          <p:nvPr/>
        </p:nvCxnSpPr>
        <p:spPr bwMode="auto">
          <a:xfrm>
            <a:off x="8224838" y="3171825"/>
            <a:ext cx="204787" cy="272732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46843" name="Text Box 27"/>
          <p:cNvSpPr txBox="1">
            <a:spLocks noChangeArrowheads="1"/>
          </p:cNvSpPr>
          <p:nvPr/>
        </p:nvSpPr>
        <p:spPr bwMode="auto">
          <a:xfrm>
            <a:off x="4794250" y="3606800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18</a:t>
            </a:r>
          </a:p>
        </p:txBody>
      </p:sp>
      <p:sp>
        <p:nvSpPr>
          <p:cNvPr id="546844" name="Text Box 28"/>
          <p:cNvSpPr txBox="1">
            <a:spLocks noChangeArrowheads="1"/>
          </p:cNvSpPr>
          <p:nvPr/>
        </p:nvSpPr>
        <p:spPr bwMode="auto">
          <a:xfrm>
            <a:off x="5991225" y="3952875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</a:t>
            </a:r>
          </a:p>
        </p:txBody>
      </p:sp>
      <p:sp>
        <p:nvSpPr>
          <p:cNvPr id="546845" name="Text Box 29"/>
          <p:cNvSpPr txBox="1">
            <a:spLocks noChangeArrowheads="1"/>
          </p:cNvSpPr>
          <p:nvPr/>
        </p:nvSpPr>
        <p:spPr bwMode="auto">
          <a:xfrm>
            <a:off x="1208088" y="3135313"/>
            <a:ext cx="3254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9</a:t>
            </a:r>
          </a:p>
        </p:txBody>
      </p:sp>
      <p:sp>
        <p:nvSpPr>
          <p:cNvPr id="546846" name="Text Box 30"/>
          <p:cNvSpPr txBox="1">
            <a:spLocks noChangeArrowheads="1"/>
          </p:cNvSpPr>
          <p:nvPr/>
        </p:nvSpPr>
        <p:spPr bwMode="auto">
          <a:xfrm>
            <a:off x="1763713" y="3792538"/>
            <a:ext cx="3254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14</a:t>
            </a:r>
          </a:p>
        </p:txBody>
      </p:sp>
      <p:sp>
        <p:nvSpPr>
          <p:cNvPr id="546847" name="Text Box 31"/>
          <p:cNvSpPr txBox="1">
            <a:spLocks noChangeArrowheads="1"/>
          </p:cNvSpPr>
          <p:nvPr/>
        </p:nvSpPr>
        <p:spPr bwMode="auto">
          <a:xfrm>
            <a:off x="1293813" y="4806950"/>
            <a:ext cx="325437" cy="306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15</a:t>
            </a:r>
          </a:p>
        </p:txBody>
      </p:sp>
      <p:sp>
        <p:nvSpPr>
          <p:cNvPr id="546848" name="Text Box 32"/>
          <p:cNvSpPr txBox="1">
            <a:spLocks noChangeArrowheads="1"/>
          </p:cNvSpPr>
          <p:nvPr/>
        </p:nvSpPr>
        <p:spPr bwMode="auto">
          <a:xfrm>
            <a:off x="2579688" y="4984750"/>
            <a:ext cx="325437" cy="306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5</a:t>
            </a:r>
          </a:p>
        </p:txBody>
      </p:sp>
      <p:sp>
        <p:nvSpPr>
          <p:cNvPr id="546849" name="Text Box 33"/>
          <p:cNvSpPr txBox="1">
            <a:spLocks noChangeArrowheads="1"/>
          </p:cNvSpPr>
          <p:nvPr/>
        </p:nvSpPr>
        <p:spPr bwMode="auto">
          <a:xfrm>
            <a:off x="3517900" y="4494213"/>
            <a:ext cx="417513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30</a:t>
            </a:r>
          </a:p>
        </p:txBody>
      </p:sp>
      <p:sp>
        <p:nvSpPr>
          <p:cNvPr id="546850" name="Text Box 34"/>
          <p:cNvSpPr txBox="1">
            <a:spLocks noChangeArrowheads="1"/>
          </p:cNvSpPr>
          <p:nvPr/>
        </p:nvSpPr>
        <p:spPr bwMode="auto">
          <a:xfrm>
            <a:off x="3162300" y="5445125"/>
            <a:ext cx="4016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20</a:t>
            </a:r>
          </a:p>
        </p:txBody>
      </p:sp>
      <p:sp>
        <p:nvSpPr>
          <p:cNvPr id="546851" name="Text Box 35"/>
          <p:cNvSpPr txBox="1">
            <a:spLocks noChangeArrowheads="1"/>
          </p:cNvSpPr>
          <p:nvPr/>
        </p:nvSpPr>
        <p:spPr bwMode="auto">
          <a:xfrm>
            <a:off x="4614863" y="6115050"/>
            <a:ext cx="398462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44</a:t>
            </a:r>
          </a:p>
        </p:txBody>
      </p:sp>
      <p:sp>
        <p:nvSpPr>
          <p:cNvPr id="546852" name="Text Box 36"/>
          <p:cNvSpPr txBox="1">
            <a:spLocks noChangeArrowheads="1"/>
          </p:cNvSpPr>
          <p:nvPr/>
        </p:nvSpPr>
        <p:spPr bwMode="auto">
          <a:xfrm>
            <a:off x="6038850" y="5416550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16</a:t>
            </a:r>
          </a:p>
        </p:txBody>
      </p:sp>
      <p:sp>
        <p:nvSpPr>
          <p:cNvPr id="546853" name="Text Box 37"/>
          <p:cNvSpPr txBox="1">
            <a:spLocks noChangeArrowheads="1"/>
          </p:cNvSpPr>
          <p:nvPr/>
        </p:nvSpPr>
        <p:spPr bwMode="auto">
          <a:xfrm>
            <a:off x="5943600" y="4625975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11</a:t>
            </a:r>
          </a:p>
        </p:txBody>
      </p:sp>
      <p:sp>
        <p:nvSpPr>
          <p:cNvPr id="546854" name="Text Box 38"/>
          <p:cNvSpPr txBox="1">
            <a:spLocks noChangeArrowheads="1"/>
          </p:cNvSpPr>
          <p:nvPr/>
        </p:nvSpPr>
        <p:spPr bwMode="auto">
          <a:xfrm>
            <a:off x="7440613" y="3921125"/>
            <a:ext cx="325437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6</a:t>
            </a:r>
          </a:p>
        </p:txBody>
      </p:sp>
      <p:sp>
        <p:nvSpPr>
          <p:cNvPr id="546855" name="Text Box 39"/>
          <p:cNvSpPr txBox="1">
            <a:spLocks noChangeArrowheads="1"/>
          </p:cNvSpPr>
          <p:nvPr/>
        </p:nvSpPr>
        <p:spPr bwMode="auto">
          <a:xfrm>
            <a:off x="8175625" y="4478338"/>
            <a:ext cx="325438" cy="306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19</a:t>
            </a:r>
          </a:p>
        </p:txBody>
      </p:sp>
      <p:sp>
        <p:nvSpPr>
          <p:cNvPr id="546856" name="Text Box 40"/>
          <p:cNvSpPr txBox="1">
            <a:spLocks noChangeArrowheads="1"/>
          </p:cNvSpPr>
          <p:nvPr/>
        </p:nvSpPr>
        <p:spPr bwMode="auto">
          <a:xfrm>
            <a:off x="7535863" y="5207000"/>
            <a:ext cx="325437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6</a:t>
            </a:r>
          </a:p>
        </p:txBody>
      </p:sp>
      <p:sp>
        <p:nvSpPr>
          <p:cNvPr id="546857" name="Text Box 41"/>
          <p:cNvSpPr txBox="1">
            <a:spLocks noChangeArrowheads="1"/>
          </p:cNvSpPr>
          <p:nvPr/>
        </p:nvSpPr>
        <p:spPr bwMode="auto">
          <a:xfrm>
            <a:off x="2305050" y="63357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15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6858" name="Text Box 42"/>
          <p:cNvSpPr txBox="1">
            <a:spLocks noChangeArrowheads="1"/>
          </p:cNvSpPr>
          <p:nvPr/>
        </p:nvSpPr>
        <p:spPr bwMode="auto">
          <a:xfrm>
            <a:off x="2160588" y="2514600"/>
            <a:ext cx="538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9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6860" name="Text Box 44"/>
          <p:cNvSpPr txBox="1">
            <a:spLocks noChangeArrowheads="1"/>
          </p:cNvSpPr>
          <p:nvPr/>
        </p:nvSpPr>
        <p:spPr bwMode="auto">
          <a:xfrm>
            <a:off x="8129588" y="6253163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6861" name="Text Box 45"/>
          <p:cNvSpPr txBox="1">
            <a:spLocks noChangeArrowheads="1"/>
          </p:cNvSpPr>
          <p:nvPr/>
        </p:nvSpPr>
        <p:spPr bwMode="auto">
          <a:xfrm>
            <a:off x="4122738" y="4440238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6862" name="Text Box 46"/>
          <p:cNvSpPr txBox="1">
            <a:spLocks noChangeArrowheads="1"/>
          </p:cNvSpPr>
          <p:nvPr/>
        </p:nvSpPr>
        <p:spPr bwMode="auto">
          <a:xfrm>
            <a:off x="3025775" y="3741738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14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6863" name="Text Box 47"/>
          <p:cNvSpPr txBox="1">
            <a:spLocks noChangeArrowheads="1"/>
          </p:cNvSpPr>
          <p:nvPr/>
        </p:nvSpPr>
        <p:spPr bwMode="auto">
          <a:xfrm>
            <a:off x="6731000" y="4132263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6864" name="Text Box 48"/>
          <p:cNvSpPr txBox="1">
            <a:spLocks noChangeArrowheads="1"/>
          </p:cNvSpPr>
          <p:nvPr/>
        </p:nvSpPr>
        <p:spPr bwMode="auto">
          <a:xfrm>
            <a:off x="169863" y="3105150"/>
            <a:ext cx="538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0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6865" name="Text Box 49"/>
          <p:cNvSpPr txBox="1">
            <a:spLocks noChangeArrowheads="1"/>
          </p:cNvSpPr>
          <p:nvPr/>
        </p:nvSpPr>
        <p:spPr bwMode="auto">
          <a:xfrm>
            <a:off x="2882900" y="1563847"/>
            <a:ext cx="3368675" cy="7937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46038" rIns="182880" bIns="46038">
            <a:spAutoFit/>
          </a:bodyPr>
          <a:lstStyle/>
          <a:p>
            <a:pPr>
              <a:spcBef>
                <a:spcPct val="20000"/>
              </a:spcBef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lang="en-US" altLang="en-US"/>
              <a:t>S = { s, 2, 3, 6, 7 }</a:t>
            </a:r>
          </a:p>
          <a:p>
            <a:pPr>
              <a:spcBef>
                <a:spcPct val="20000"/>
              </a:spcBef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lang="en-US" altLang="en-US"/>
              <a:t>PQ = { 4, 5, t }</a:t>
            </a:r>
          </a:p>
        </p:txBody>
      </p:sp>
      <p:sp>
        <p:nvSpPr>
          <p:cNvPr id="546866" name="Text Box 50"/>
          <p:cNvSpPr txBox="1">
            <a:spLocks noChangeArrowheads="1"/>
          </p:cNvSpPr>
          <p:nvPr/>
        </p:nvSpPr>
        <p:spPr bwMode="auto">
          <a:xfrm>
            <a:off x="1901825" y="2501900"/>
            <a:ext cx="53816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6867" name="Text Box 51"/>
          <p:cNvSpPr txBox="1">
            <a:spLocks noChangeArrowheads="1"/>
          </p:cNvSpPr>
          <p:nvPr/>
        </p:nvSpPr>
        <p:spPr bwMode="auto">
          <a:xfrm>
            <a:off x="2132013" y="2555875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6868" name="Text Box 52"/>
          <p:cNvSpPr txBox="1">
            <a:spLocks noChangeArrowheads="1"/>
          </p:cNvSpPr>
          <p:nvPr/>
        </p:nvSpPr>
        <p:spPr bwMode="auto">
          <a:xfrm>
            <a:off x="2000250" y="6335713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6869" name="Text Box 53"/>
          <p:cNvSpPr txBox="1">
            <a:spLocks noChangeArrowheads="1"/>
          </p:cNvSpPr>
          <p:nvPr/>
        </p:nvSpPr>
        <p:spPr bwMode="auto">
          <a:xfrm>
            <a:off x="2720975" y="3741738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6870" name="Text Box 54"/>
          <p:cNvSpPr txBox="1">
            <a:spLocks noChangeArrowheads="1"/>
          </p:cNvSpPr>
          <p:nvPr/>
        </p:nvSpPr>
        <p:spPr bwMode="auto">
          <a:xfrm>
            <a:off x="2949575" y="3786188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6871" name="Text Box 55"/>
          <p:cNvSpPr txBox="1">
            <a:spLocks noChangeArrowheads="1"/>
          </p:cNvSpPr>
          <p:nvPr/>
        </p:nvSpPr>
        <p:spPr bwMode="auto">
          <a:xfrm>
            <a:off x="2212975" y="6405563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6874" name="Text Box 58"/>
          <p:cNvSpPr txBox="1">
            <a:spLocks noChangeArrowheads="1"/>
          </p:cNvSpPr>
          <p:nvPr/>
        </p:nvSpPr>
        <p:spPr bwMode="auto">
          <a:xfrm>
            <a:off x="4121150" y="42021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44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6875" name="Text Box 59"/>
          <p:cNvSpPr txBox="1">
            <a:spLocks noChangeArrowheads="1"/>
          </p:cNvSpPr>
          <p:nvPr/>
        </p:nvSpPr>
        <p:spPr bwMode="auto">
          <a:xfrm>
            <a:off x="4346575" y="4475163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6876" name="Text Box 60"/>
          <p:cNvSpPr txBox="1">
            <a:spLocks noChangeArrowheads="1"/>
          </p:cNvSpPr>
          <p:nvPr/>
        </p:nvSpPr>
        <p:spPr bwMode="auto">
          <a:xfrm>
            <a:off x="4438650" y="41894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35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6877" name="Text Box 61"/>
          <p:cNvSpPr txBox="1">
            <a:spLocks noChangeArrowheads="1"/>
          </p:cNvSpPr>
          <p:nvPr/>
        </p:nvSpPr>
        <p:spPr bwMode="auto">
          <a:xfrm>
            <a:off x="4359275" y="4246563"/>
            <a:ext cx="2762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X</a:t>
            </a:r>
          </a:p>
        </p:txBody>
      </p:sp>
      <p:sp>
        <p:nvSpPr>
          <p:cNvPr id="546878" name="Text Box 62"/>
          <p:cNvSpPr txBox="1">
            <a:spLocks noChangeArrowheads="1"/>
          </p:cNvSpPr>
          <p:nvPr/>
        </p:nvSpPr>
        <p:spPr bwMode="auto">
          <a:xfrm>
            <a:off x="7829550" y="6280150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59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6879" name="Text Box 63"/>
          <p:cNvSpPr txBox="1">
            <a:spLocks noChangeArrowheads="1"/>
          </p:cNvSpPr>
          <p:nvPr/>
        </p:nvSpPr>
        <p:spPr bwMode="auto">
          <a:xfrm>
            <a:off x="8347075" y="6324600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6881" name="Text Box 65"/>
          <p:cNvSpPr txBox="1">
            <a:spLocks noChangeArrowheads="1"/>
          </p:cNvSpPr>
          <p:nvPr/>
        </p:nvSpPr>
        <p:spPr bwMode="auto">
          <a:xfrm>
            <a:off x="8067675" y="6324600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6882" name="Text Box 66"/>
          <p:cNvSpPr txBox="1">
            <a:spLocks noChangeArrowheads="1"/>
          </p:cNvSpPr>
          <p:nvPr/>
        </p:nvSpPr>
        <p:spPr bwMode="auto">
          <a:xfrm>
            <a:off x="7486650" y="62722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51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6883" name="Text Box 67"/>
          <p:cNvSpPr txBox="1">
            <a:spLocks noChangeArrowheads="1"/>
          </p:cNvSpPr>
          <p:nvPr/>
        </p:nvSpPr>
        <p:spPr bwMode="auto">
          <a:xfrm>
            <a:off x="4651375" y="4233863"/>
            <a:ext cx="2762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X</a:t>
            </a:r>
          </a:p>
        </p:txBody>
      </p:sp>
      <p:sp>
        <p:nvSpPr>
          <p:cNvPr id="546884" name="Text Box 68"/>
          <p:cNvSpPr txBox="1">
            <a:spLocks noChangeArrowheads="1"/>
          </p:cNvSpPr>
          <p:nvPr/>
        </p:nvSpPr>
        <p:spPr bwMode="auto">
          <a:xfrm>
            <a:off x="4756150" y="41894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34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6885" name="AutoShape 69"/>
          <p:cNvSpPr>
            <a:spLocks noChangeArrowheads="1"/>
          </p:cNvSpPr>
          <p:nvPr/>
        </p:nvSpPr>
        <p:spPr bwMode="auto">
          <a:xfrm rot="10800000">
            <a:off x="4360863" y="5149850"/>
            <a:ext cx="174625" cy="314325"/>
          </a:xfrm>
          <a:prstGeom prst="down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546886" name="Text Box 70"/>
          <p:cNvSpPr txBox="1">
            <a:spLocks noChangeArrowheads="1"/>
          </p:cNvSpPr>
          <p:nvPr/>
        </p:nvSpPr>
        <p:spPr bwMode="auto">
          <a:xfrm>
            <a:off x="4056063" y="5430838"/>
            <a:ext cx="1277937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accent1"/>
                </a:solidFill>
              </a:rPr>
              <a:t>delmin</a:t>
            </a:r>
          </a:p>
        </p:txBody>
      </p:sp>
      <p:sp>
        <p:nvSpPr>
          <p:cNvPr id="546887" name="Text Box 71"/>
          <p:cNvSpPr txBox="1">
            <a:spLocks noChangeArrowheads="1"/>
          </p:cNvSpPr>
          <p:nvPr/>
        </p:nvSpPr>
        <p:spPr bwMode="auto">
          <a:xfrm>
            <a:off x="7815263" y="2366963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6888" name="Text Box 72"/>
          <p:cNvSpPr txBox="1">
            <a:spLocks noChangeArrowheads="1"/>
          </p:cNvSpPr>
          <p:nvPr/>
        </p:nvSpPr>
        <p:spPr bwMode="auto">
          <a:xfrm>
            <a:off x="8012113" y="2428875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6889" name="Text Box 73"/>
          <p:cNvSpPr txBox="1">
            <a:spLocks noChangeArrowheads="1"/>
          </p:cNvSpPr>
          <p:nvPr/>
        </p:nvSpPr>
        <p:spPr bwMode="auto">
          <a:xfrm>
            <a:off x="8108950" y="23860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33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6890" name="Text Box 74"/>
          <p:cNvSpPr txBox="1">
            <a:spLocks noChangeArrowheads="1"/>
          </p:cNvSpPr>
          <p:nvPr/>
        </p:nvSpPr>
        <p:spPr bwMode="auto">
          <a:xfrm>
            <a:off x="8382000" y="2438400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6891" name="Text Box 75"/>
          <p:cNvSpPr txBox="1">
            <a:spLocks noChangeArrowheads="1"/>
          </p:cNvSpPr>
          <p:nvPr/>
        </p:nvSpPr>
        <p:spPr bwMode="auto">
          <a:xfrm>
            <a:off x="8001000" y="2057400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32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6892" name="Text Box 76"/>
          <p:cNvSpPr txBox="1">
            <a:spLocks noChangeArrowheads="1"/>
          </p:cNvSpPr>
          <p:nvPr/>
        </p:nvSpPr>
        <p:spPr bwMode="auto">
          <a:xfrm>
            <a:off x="4859338" y="2906713"/>
            <a:ext cx="4016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24</a:t>
            </a:r>
          </a:p>
        </p:txBody>
      </p:sp>
      <p:sp>
        <p:nvSpPr>
          <p:cNvPr id="546893" name="Freeform 77"/>
          <p:cNvSpPr>
            <a:spLocks/>
          </p:cNvSpPr>
          <p:nvPr/>
        </p:nvSpPr>
        <p:spPr bwMode="auto">
          <a:xfrm>
            <a:off x="139700" y="1981200"/>
            <a:ext cx="8547100" cy="4737100"/>
          </a:xfrm>
          <a:custGeom>
            <a:avLst/>
            <a:gdLst>
              <a:gd name="T0" fmla="*/ 40 w 5384"/>
              <a:gd name="T1" fmla="*/ 776 h 2984"/>
              <a:gd name="T2" fmla="*/ 376 w 5384"/>
              <a:gd name="T3" fmla="*/ 544 h 2984"/>
              <a:gd name="T4" fmla="*/ 584 w 5384"/>
              <a:gd name="T5" fmla="*/ 464 h 2984"/>
              <a:gd name="T6" fmla="*/ 1440 w 5384"/>
              <a:gd name="T7" fmla="*/ 280 h 2984"/>
              <a:gd name="T8" fmla="*/ 2408 w 5384"/>
              <a:gd name="T9" fmla="*/ 264 h 2984"/>
              <a:gd name="T10" fmla="*/ 2664 w 5384"/>
              <a:gd name="T11" fmla="*/ 312 h 2984"/>
              <a:gd name="T12" fmla="*/ 3928 w 5384"/>
              <a:gd name="T13" fmla="*/ 336 h 2984"/>
              <a:gd name="T14" fmla="*/ 4632 w 5384"/>
              <a:gd name="T15" fmla="*/ 312 h 2984"/>
              <a:gd name="T16" fmla="*/ 4840 w 5384"/>
              <a:gd name="T17" fmla="*/ 243 h 2984"/>
              <a:gd name="T18" fmla="*/ 5128 w 5384"/>
              <a:gd name="T19" fmla="*/ 8 h 2984"/>
              <a:gd name="T20" fmla="*/ 5331 w 5384"/>
              <a:gd name="T21" fmla="*/ 181 h 2984"/>
              <a:gd name="T22" fmla="*/ 5384 w 5384"/>
              <a:gd name="T23" fmla="*/ 384 h 2984"/>
              <a:gd name="T24" fmla="*/ 5304 w 5384"/>
              <a:gd name="T25" fmla="*/ 824 h 2984"/>
              <a:gd name="T26" fmla="*/ 5032 w 5384"/>
              <a:gd name="T27" fmla="*/ 1024 h 2984"/>
              <a:gd name="T28" fmla="*/ 4528 w 5384"/>
              <a:gd name="T29" fmla="*/ 992 h 2984"/>
              <a:gd name="T30" fmla="*/ 4072 w 5384"/>
              <a:gd name="T31" fmla="*/ 1003 h 2984"/>
              <a:gd name="T32" fmla="*/ 3763 w 5384"/>
              <a:gd name="T33" fmla="*/ 1077 h 2984"/>
              <a:gd name="T34" fmla="*/ 3357 w 5384"/>
              <a:gd name="T35" fmla="*/ 1173 h 2984"/>
              <a:gd name="T36" fmla="*/ 3187 w 5384"/>
              <a:gd name="T37" fmla="*/ 1184 h 2984"/>
              <a:gd name="T38" fmla="*/ 2792 w 5384"/>
              <a:gd name="T39" fmla="*/ 1248 h 2984"/>
              <a:gd name="T40" fmla="*/ 2304 w 5384"/>
              <a:gd name="T41" fmla="*/ 1360 h 2984"/>
              <a:gd name="T42" fmla="*/ 1976 w 5384"/>
              <a:gd name="T43" fmla="*/ 1480 h 2984"/>
              <a:gd name="T44" fmla="*/ 1936 w 5384"/>
              <a:gd name="T45" fmla="*/ 1520 h 2984"/>
              <a:gd name="T46" fmla="*/ 1848 w 5384"/>
              <a:gd name="T47" fmla="*/ 1712 h 2984"/>
              <a:gd name="T48" fmla="*/ 1720 w 5384"/>
              <a:gd name="T49" fmla="*/ 2080 h 2984"/>
              <a:gd name="T50" fmla="*/ 1800 w 5384"/>
              <a:gd name="T51" fmla="*/ 2808 h 2984"/>
              <a:gd name="T52" fmla="*/ 1680 w 5384"/>
              <a:gd name="T53" fmla="*/ 2880 h 2984"/>
              <a:gd name="T54" fmla="*/ 1088 w 5384"/>
              <a:gd name="T55" fmla="*/ 2960 h 2984"/>
              <a:gd name="T56" fmla="*/ 960 w 5384"/>
              <a:gd name="T57" fmla="*/ 2912 h 2984"/>
              <a:gd name="T58" fmla="*/ 752 w 5384"/>
              <a:gd name="T59" fmla="*/ 2536 h 2984"/>
              <a:gd name="T60" fmla="*/ 664 w 5384"/>
              <a:gd name="T61" fmla="*/ 2280 h 2984"/>
              <a:gd name="T62" fmla="*/ 608 w 5384"/>
              <a:gd name="T63" fmla="*/ 2072 h 2984"/>
              <a:gd name="T64" fmla="*/ 464 w 5384"/>
              <a:gd name="T65" fmla="*/ 1808 h 2984"/>
              <a:gd name="T66" fmla="*/ 368 w 5384"/>
              <a:gd name="T67" fmla="*/ 1528 h 2984"/>
              <a:gd name="T68" fmla="*/ 240 w 5384"/>
              <a:gd name="T69" fmla="*/ 1328 h 2984"/>
              <a:gd name="T70" fmla="*/ 168 w 5384"/>
              <a:gd name="T71" fmla="*/ 1256 h 2984"/>
              <a:gd name="T72" fmla="*/ 136 w 5384"/>
              <a:gd name="T73" fmla="*/ 1208 h 2984"/>
              <a:gd name="T74" fmla="*/ 0 w 5384"/>
              <a:gd name="T75" fmla="*/ 992 h 2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384" h="2984">
                <a:moveTo>
                  <a:pt x="0" y="992"/>
                </a:moveTo>
                <a:cubicBezTo>
                  <a:pt x="12" y="932"/>
                  <a:pt x="8" y="824"/>
                  <a:pt x="40" y="776"/>
                </a:cubicBezTo>
                <a:cubicBezTo>
                  <a:pt x="95" y="694"/>
                  <a:pt x="199" y="659"/>
                  <a:pt x="280" y="608"/>
                </a:cubicBezTo>
                <a:cubicBezTo>
                  <a:pt x="312" y="587"/>
                  <a:pt x="346" y="569"/>
                  <a:pt x="376" y="544"/>
                </a:cubicBezTo>
                <a:cubicBezTo>
                  <a:pt x="385" y="537"/>
                  <a:pt x="390" y="526"/>
                  <a:pt x="400" y="520"/>
                </a:cubicBezTo>
                <a:cubicBezTo>
                  <a:pt x="458" y="485"/>
                  <a:pt x="523" y="488"/>
                  <a:pt x="584" y="464"/>
                </a:cubicBezTo>
                <a:cubicBezTo>
                  <a:pt x="772" y="389"/>
                  <a:pt x="964" y="328"/>
                  <a:pt x="1168" y="312"/>
                </a:cubicBezTo>
                <a:cubicBezTo>
                  <a:pt x="1259" y="297"/>
                  <a:pt x="1348" y="286"/>
                  <a:pt x="1440" y="280"/>
                </a:cubicBezTo>
                <a:cubicBezTo>
                  <a:pt x="1507" y="269"/>
                  <a:pt x="1574" y="269"/>
                  <a:pt x="1640" y="256"/>
                </a:cubicBezTo>
                <a:cubicBezTo>
                  <a:pt x="1896" y="259"/>
                  <a:pt x="2152" y="257"/>
                  <a:pt x="2408" y="264"/>
                </a:cubicBezTo>
                <a:cubicBezTo>
                  <a:pt x="2435" y="265"/>
                  <a:pt x="2488" y="280"/>
                  <a:pt x="2488" y="280"/>
                </a:cubicBezTo>
                <a:cubicBezTo>
                  <a:pt x="2543" y="317"/>
                  <a:pt x="2594" y="308"/>
                  <a:pt x="2664" y="312"/>
                </a:cubicBezTo>
                <a:cubicBezTo>
                  <a:pt x="2779" y="318"/>
                  <a:pt x="2893" y="322"/>
                  <a:pt x="3008" y="328"/>
                </a:cubicBezTo>
                <a:cubicBezTo>
                  <a:pt x="3277" y="395"/>
                  <a:pt x="3886" y="336"/>
                  <a:pt x="3928" y="336"/>
                </a:cubicBezTo>
                <a:cubicBezTo>
                  <a:pt x="4164" y="334"/>
                  <a:pt x="4305" y="322"/>
                  <a:pt x="4422" y="318"/>
                </a:cubicBezTo>
                <a:cubicBezTo>
                  <a:pt x="4539" y="314"/>
                  <a:pt x="4574" y="320"/>
                  <a:pt x="4632" y="312"/>
                </a:cubicBezTo>
                <a:cubicBezTo>
                  <a:pt x="4679" y="300"/>
                  <a:pt x="4722" y="287"/>
                  <a:pt x="4768" y="272"/>
                </a:cubicBezTo>
                <a:cubicBezTo>
                  <a:pt x="4804" y="260"/>
                  <a:pt x="4803" y="251"/>
                  <a:pt x="4840" y="243"/>
                </a:cubicBezTo>
                <a:cubicBezTo>
                  <a:pt x="4908" y="228"/>
                  <a:pt x="4912" y="89"/>
                  <a:pt x="4979" y="72"/>
                </a:cubicBezTo>
                <a:cubicBezTo>
                  <a:pt x="5003" y="75"/>
                  <a:pt x="5105" y="0"/>
                  <a:pt x="5128" y="8"/>
                </a:cubicBezTo>
                <a:cubicBezTo>
                  <a:pt x="5137" y="11"/>
                  <a:pt x="5258" y="62"/>
                  <a:pt x="5267" y="64"/>
                </a:cubicBezTo>
                <a:cubicBezTo>
                  <a:pt x="5309" y="73"/>
                  <a:pt x="5288" y="178"/>
                  <a:pt x="5331" y="181"/>
                </a:cubicBezTo>
                <a:cubicBezTo>
                  <a:pt x="5358" y="221"/>
                  <a:pt x="5324" y="299"/>
                  <a:pt x="5368" y="328"/>
                </a:cubicBezTo>
                <a:cubicBezTo>
                  <a:pt x="5372" y="339"/>
                  <a:pt x="5384" y="374"/>
                  <a:pt x="5384" y="384"/>
                </a:cubicBezTo>
                <a:cubicBezTo>
                  <a:pt x="5384" y="532"/>
                  <a:pt x="5383" y="642"/>
                  <a:pt x="5320" y="768"/>
                </a:cubicBezTo>
                <a:cubicBezTo>
                  <a:pt x="5310" y="787"/>
                  <a:pt x="5312" y="803"/>
                  <a:pt x="5304" y="824"/>
                </a:cubicBezTo>
                <a:cubicBezTo>
                  <a:pt x="5284" y="876"/>
                  <a:pt x="5228" y="915"/>
                  <a:pt x="5176" y="928"/>
                </a:cubicBezTo>
                <a:cubicBezTo>
                  <a:pt x="5135" y="969"/>
                  <a:pt x="5094" y="1019"/>
                  <a:pt x="5032" y="1024"/>
                </a:cubicBezTo>
                <a:cubicBezTo>
                  <a:pt x="4971" y="1029"/>
                  <a:pt x="4909" y="1029"/>
                  <a:pt x="4848" y="1032"/>
                </a:cubicBezTo>
                <a:cubicBezTo>
                  <a:pt x="4741" y="1019"/>
                  <a:pt x="4635" y="1005"/>
                  <a:pt x="4528" y="992"/>
                </a:cubicBezTo>
                <a:cubicBezTo>
                  <a:pt x="4455" y="968"/>
                  <a:pt x="4378" y="955"/>
                  <a:pt x="4304" y="936"/>
                </a:cubicBezTo>
                <a:cubicBezTo>
                  <a:pt x="4229" y="939"/>
                  <a:pt x="4146" y="996"/>
                  <a:pt x="4072" y="1003"/>
                </a:cubicBezTo>
                <a:cubicBezTo>
                  <a:pt x="4037" y="1006"/>
                  <a:pt x="3979" y="1051"/>
                  <a:pt x="3944" y="1056"/>
                </a:cubicBezTo>
                <a:cubicBezTo>
                  <a:pt x="3901" y="1070"/>
                  <a:pt x="3810" y="1070"/>
                  <a:pt x="3763" y="1077"/>
                </a:cubicBezTo>
                <a:cubicBezTo>
                  <a:pt x="3680" y="1089"/>
                  <a:pt x="3612" y="1117"/>
                  <a:pt x="3539" y="1120"/>
                </a:cubicBezTo>
                <a:cubicBezTo>
                  <a:pt x="3495" y="1127"/>
                  <a:pt x="3398" y="1153"/>
                  <a:pt x="3357" y="1173"/>
                </a:cubicBezTo>
                <a:cubicBezTo>
                  <a:pt x="3302" y="1201"/>
                  <a:pt x="3307" y="1156"/>
                  <a:pt x="3240" y="1173"/>
                </a:cubicBezTo>
                <a:cubicBezTo>
                  <a:pt x="3240" y="1162"/>
                  <a:pt x="3215" y="1181"/>
                  <a:pt x="3187" y="1184"/>
                </a:cubicBezTo>
                <a:cubicBezTo>
                  <a:pt x="3159" y="1187"/>
                  <a:pt x="3138" y="1181"/>
                  <a:pt x="3072" y="1192"/>
                </a:cubicBezTo>
                <a:cubicBezTo>
                  <a:pt x="2978" y="1215"/>
                  <a:pt x="2888" y="1239"/>
                  <a:pt x="2792" y="1248"/>
                </a:cubicBezTo>
                <a:cubicBezTo>
                  <a:pt x="2755" y="1257"/>
                  <a:pt x="2718" y="1275"/>
                  <a:pt x="2680" y="1280"/>
                </a:cubicBezTo>
                <a:cubicBezTo>
                  <a:pt x="2552" y="1298"/>
                  <a:pt x="2428" y="1323"/>
                  <a:pt x="2304" y="1360"/>
                </a:cubicBezTo>
                <a:cubicBezTo>
                  <a:pt x="2240" y="1379"/>
                  <a:pt x="2163" y="1394"/>
                  <a:pt x="2104" y="1424"/>
                </a:cubicBezTo>
                <a:cubicBezTo>
                  <a:pt x="2064" y="1444"/>
                  <a:pt x="2018" y="1466"/>
                  <a:pt x="1976" y="1480"/>
                </a:cubicBezTo>
                <a:cubicBezTo>
                  <a:pt x="1971" y="1488"/>
                  <a:pt x="1967" y="1497"/>
                  <a:pt x="1960" y="1504"/>
                </a:cubicBezTo>
                <a:cubicBezTo>
                  <a:pt x="1953" y="1511"/>
                  <a:pt x="1942" y="1513"/>
                  <a:pt x="1936" y="1520"/>
                </a:cubicBezTo>
                <a:cubicBezTo>
                  <a:pt x="1923" y="1534"/>
                  <a:pt x="1915" y="1552"/>
                  <a:pt x="1904" y="1568"/>
                </a:cubicBezTo>
                <a:cubicBezTo>
                  <a:pt x="1876" y="1610"/>
                  <a:pt x="1876" y="1671"/>
                  <a:pt x="1848" y="1712"/>
                </a:cubicBezTo>
                <a:cubicBezTo>
                  <a:pt x="1829" y="1740"/>
                  <a:pt x="1819" y="1768"/>
                  <a:pt x="1808" y="1800"/>
                </a:cubicBezTo>
                <a:cubicBezTo>
                  <a:pt x="1792" y="1911"/>
                  <a:pt x="1754" y="1978"/>
                  <a:pt x="1720" y="2080"/>
                </a:cubicBezTo>
                <a:cubicBezTo>
                  <a:pt x="1695" y="2255"/>
                  <a:pt x="1609" y="2517"/>
                  <a:pt x="1792" y="2608"/>
                </a:cubicBezTo>
                <a:cubicBezTo>
                  <a:pt x="1817" y="2682"/>
                  <a:pt x="1831" y="2706"/>
                  <a:pt x="1800" y="2808"/>
                </a:cubicBezTo>
                <a:cubicBezTo>
                  <a:pt x="1790" y="2841"/>
                  <a:pt x="1751" y="2835"/>
                  <a:pt x="1728" y="2848"/>
                </a:cubicBezTo>
                <a:cubicBezTo>
                  <a:pt x="1711" y="2857"/>
                  <a:pt x="1680" y="2880"/>
                  <a:pt x="1680" y="2880"/>
                </a:cubicBezTo>
                <a:cubicBezTo>
                  <a:pt x="1649" y="2926"/>
                  <a:pt x="1640" y="2965"/>
                  <a:pt x="1584" y="2984"/>
                </a:cubicBezTo>
                <a:cubicBezTo>
                  <a:pt x="1367" y="2979"/>
                  <a:pt x="1271" y="2973"/>
                  <a:pt x="1088" y="2960"/>
                </a:cubicBezTo>
                <a:cubicBezTo>
                  <a:pt x="1072" y="2957"/>
                  <a:pt x="1055" y="2958"/>
                  <a:pt x="1040" y="2952"/>
                </a:cubicBezTo>
                <a:cubicBezTo>
                  <a:pt x="1012" y="2942"/>
                  <a:pt x="960" y="2912"/>
                  <a:pt x="960" y="2912"/>
                </a:cubicBezTo>
                <a:cubicBezTo>
                  <a:pt x="915" y="2844"/>
                  <a:pt x="899" y="2774"/>
                  <a:pt x="864" y="2704"/>
                </a:cubicBezTo>
                <a:cubicBezTo>
                  <a:pt x="836" y="2649"/>
                  <a:pt x="784" y="2586"/>
                  <a:pt x="752" y="2536"/>
                </a:cubicBezTo>
                <a:cubicBezTo>
                  <a:pt x="746" y="2527"/>
                  <a:pt x="739" y="2487"/>
                  <a:pt x="736" y="2480"/>
                </a:cubicBezTo>
                <a:cubicBezTo>
                  <a:pt x="711" y="2413"/>
                  <a:pt x="701" y="2342"/>
                  <a:pt x="664" y="2280"/>
                </a:cubicBezTo>
                <a:cubicBezTo>
                  <a:pt x="641" y="2165"/>
                  <a:pt x="673" y="2307"/>
                  <a:pt x="640" y="2208"/>
                </a:cubicBezTo>
                <a:cubicBezTo>
                  <a:pt x="625" y="2164"/>
                  <a:pt x="623" y="2116"/>
                  <a:pt x="608" y="2072"/>
                </a:cubicBezTo>
                <a:cubicBezTo>
                  <a:pt x="587" y="2010"/>
                  <a:pt x="530" y="1952"/>
                  <a:pt x="496" y="1896"/>
                </a:cubicBezTo>
                <a:cubicBezTo>
                  <a:pt x="488" y="1865"/>
                  <a:pt x="471" y="1839"/>
                  <a:pt x="464" y="1808"/>
                </a:cubicBezTo>
                <a:cubicBezTo>
                  <a:pt x="447" y="1731"/>
                  <a:pt x="448" y="1655"/>
                  <a:pt x="408" y="1584"/>
                </a:cubicBezTo>
                <a:cubicBezTo>
                  <a:pt x="397" y="1564"/>
                  <a:pt x="383" y="1545"/>
                  <a:pt x="368" y="1528"/>
                </a:cubicBezTo>
                <a:cubicBezTo>
                  <a:pt x="350" y="1508"/>
                  <a:pt x="312" y="1472"/>
                  <a:pt x="312" y="1472"/>
                </a:cubicBezTo>
                <a:cubicBezTo>
                  <a:pt x="302" y="1434"/>
                  <a:pt x="269" y="1354"/>
                  <a:pt x="240" y="1328"/>
                </a:cubicBezTo>
                <a:cubicBezTo>
                  <a:pt x="226" y="1315"/>
                  <a:pt x="192" y="1296"/>
                  <a:pt x="192" y="1296"/>
                </a:cubicBezTo>
                <a:cubicBezTo>
                  <a:pt x="184" y="1283"/>
                  <a:pt x="177" y="1268"/>
                  <a:pt x="168" y="1256"/>
                </a:cubicBezTo>
                <a:cubicBezTo>
                  <a:pt x="161" y="1247"/>
                  <a:pt x="150" y="1241"/>
                  <a:pt x="144" y="1232"/>
                </a:cubicBezTo>
                <a:cubicBezTo>
                  <a:pt x="139" y="1225"/>
                  <a:pt x="140" y="1215"/>
                  <a:pt x="136" y="1208"/>
                </a:cubicBezTo>
                <a:cubicBezTo>
                  <a:pt x="112" y="1165"/>
                  <a:pt x="83" y="1123"/>
                  <a:pt x="48" y="1088"/>
                </a:cubicBezTo>
                <a:cubicBezTo>
                  <a:pt x="34" y="1046"/>
                  <a:pt x="24" y="1028"/>
                  <a:pt x="0" y="992"/>
                </a:cubicBezTo>
                <a:close/>
              </a:path>
            </a:pathLst>
          </a:custGeom>
          <a:solidFill>
            <a:srgbClr val="0033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8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9BA2E-D4E5-4C01-89A6-80275FD57A15}" type="slidenum">
              <a:rPr lang="en-US" altLang="en-US"/>
              <a:pPr/>
              <a:t>77</a:t>
            </a:fld>
            <a:endParaRPr lang="en-US" altLang="en-US" sz="140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Dijkstra's Shortest Path Algorithm</a:t>
            </a:r>
          </a:p>
        </p:txBody>
      </p:sp>
      <p:sp>
        <p:nvSpPr>
          <p:cNvPr id="547843" name="Oval 3"/>
          <p:cNvSpPr>
            <a:spLocks noChangeArrowheads="1"/>
          </p:cNvSpPr>
          <p:nvPr/>
        </p:nvSpPr>
        <p:spPr bwMode="auto">
          <a:xfrm>
            <a:off x="300038" y="3400425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s</a:t>
            </a:r>
          </a:p>
        </p:txBody>
      </p:sp>
      <p:sp>
        <p:nvSpPr>
          <p:cNvPr id="547844" name="Oval 4"/>
          <p:cNvSpPr>
            <a:spLocks noChangeArrowheads="1"/>
          </p:cNvSpPr>
          <p:nvPr/>
        </p:nvSpPr>
        <p:spPr bwMode="auto">
          <a:xfrm>
            <a:off x="7967663" y="2906713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3</a:t>
            </a:r>
          </a:p>
        </p:txBody>
      </p:sp>
      <p:sp>
        <p:nvSpPr>
          <p:cNvPr id="547845" name="Oval 5"/>
          <p:cNvSpPr>
            <a:spLocks noChangeArrowheads="1"/>
          </p:cNvSpPr>
          <p:nvPr/>
        </p:nvSpPr>
        <p:spPr bwMode="auto">
          <a:xfrm>
            <a:off x="8278813" y="5907088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t</a:t>
            </a:r>
          </a:p>
        </p:txBody>
      </p:sp>
      <p:sp>
        <p:nvSpPr>
          <p:cNvPr id="547846" name="Oval 6"/>
          <p:cNvSpPr>
            <a:spLocks noChangeArrowheads="1"/>
          </p:cNvSpPr>
          <p:nvPr/>
        </p:nvSpPr>
        <p:spPr bwMode="auto">
          <a:xfrm>
            <a:off x="2076450" y="2906713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2</a:t>
            </a:r>
          </a:p>
        </p:txBody>
      </p:sp>
      <p:sp>
        <p:nvSpPr>
          <p:cNvPr id="547847" name="Oval 7"/>
          <p:cNvSpPr>
            <a:spLocks noChangeArrowheads="1"/>
          </p:cNvSpPr>
          <p:nvPr/>
        </p:nvSpPr>
        <p:spPr bwMode="auto">
          <a:xfrm>
            <a:off x="2882900" y="407670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6</a:t>
            </a:r>
          </a:p>
        </p:txBody>
      </p:sp>
      <p:sp>
        <p:nvSpPr>
          <p:cNvPr id="547848" name="Oval 8"/>
          <p:cNvSpPr>
            <a:spLocks noChangeArrowheads="1"/>
          </p:cNvSpPr>
          <p:nvPr/>
        </p:nvSpPr>
        <p:spPr bwMode="auto">
          <a:xfrm>
            <a:off x="2138363" y="601980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7</a:t>
            </a:r>
          </a:p>
        </p:txBody>
      </p:sp>
      <p:sp>
        <p:nvSpPr>
          <p:cNvPr id="547849" name="Oval 9"/>
          <p:cNvSpPr>
            <a:spLocks noChangeArrowheads="1"/>
          </p:cNvSpPr>
          <p:nvPr/>
        </p:nvSpPr>
        <p:spPr bwMode="auto">
          <a:xfrm>
            <a:off x="7024688" y="442595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4</a:t>
            </a:r>
          </a:p>
        </p:txBody>
      </p:sp>
      <p:sp>
        <p:nvSpPr>
          <p:cNvPr id="547850" name="Oval 10"/>
          <p:cNvSpPr>
            <a:spLocks noChangeArrowheads="1"/>
          </p:cNvSpPr>
          <p:nvPr/>
        </p:nvSpPr>
        <p:spPr bwMode="auto">
          <a:xfrm>
            <a:off x="4289425" y="476885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5</a:t>
            </a:r>
          </a:p>
        </p:txBody>
      </p:sp>
      <p:cxnSp>
        <p:nvCxnSpPr>
          <p:cNvPr id="547851" name="AutoShape 11"/>
          <p:cNvCxnSpPr>
            <a:cxnSpLocks noChangeShapeType="1"/>
            <a:stCxn id="547843" idx="7"/>
            <a:endCxn id="547846" idx="2"/>
          </p:cNvCxnSpPr>
          <p:nvPr/>
        </p:nvCxnSpPr>
        <p:spPr bwMode="auto">
          <a:xfrm flipV="1">
            <a:off x="557213" y="3057525"/>
            <a:ext cx="1511300" cy="379413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7852" name="AutoShape 12"/>
          <p:cNvCxnSpPr>
            <a:cxnSpLocks noChangeShapeType="1"/>
            <a:stCxn id="547843" idx="6"/>
            <a:endCxn id="547847" idx="1"/>
          </p:cNvCxnSpPr>
          <p:nvPr/>
        </p:nvCxnSpPr>
        <p:spPr bwMode="auto">
          <a:xfrm>
            <a:off x="609600" y="3551238"/>
            <a:ext cx="2317750" cy="56197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7853" name="AutoShape 13"/>
          <p:cNvCxnSpPr>
            <a:cxnSpLocks noChangeShapeType="1"/>
            <a:stCxn id="547843" idx="5"/>
            <a:endCxn id="547848" idx="0"/>
          </p:cNvCxnSpPr>
          <p:nvPr/>
        </p:nvCxnSpPr>
        <p:spPr bwMode="auto">
          <a:xfrm>
            <a:off x="557213" y="3665538"/>
            <a:ext cx="1731962" cy="234632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7854" name="AutoShape 14"/>
          <p:cNvCxnSpPr>
            <a:cxnSpLocks noChangeShapeType="1"/>
            <a:stCxn id="547847" idx="7"/>
            <a:endCxn id="547844" idx="2"/>
          </p:cNvCxnSpPr>
          <p:nvPr/>
        </p:nvCxnSpPr>
        <p:spPr bwMode="auto">
          <a:xfrm flipV="1">
            <a:off x="3140075" y="3057525"/>
            <a:ext cx="4819650" cy="1055688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7855" name="AutoShape 15"/>
          <p:cNvCxnSpPr>
            <a:cxnSpLocks noChangeShapeType="1"/>
            <a:stCxn id="547849" idx="7"/>
            <a:endCxn id="547844" idx="4"/>
          </p:cNvCxnSpPr>
          <p:nvPr/>
        </p:nvCxnSpPr>
        <p:spPr bwMode="auto">
          <a:xfrm flipV="1">
            <a:off x="7281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7856" name="AutoShape 16"/>
          <p:cNvCxnSpPr>
            <a:cxnSpLocks noChangeShapeType="1"/>
            <a:stCxn id="547847" idx="5"/>
            <a:endCxn id="547850" idx="1"/>
          </p:cNvCxnSpPr>
          <p:nvPr/>
        </p:nvCxnSpPr>
        <p:spPr bwMode="auto">
          <a:xfrm>
            <a:off x="3140075" y="4341813"/>
            <a:ext cx="1193800" cy="463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7857" name="AutoShape 17"/>
          <p:cNvCxnSpPr>
            <a:cxnSpLocks noChangeShapeType="1"/>
            <a:stCxn id="547850" idx="5"/>
            <a:endCxn id="547845" idx="2"/>
          </p:cNvCxnSpPr>
          <p:nvPr/>
        </p:nvCxnSpPr>
        <p:spPr bwMode="auto">
          <a:xfrm>
            <a:off x="4546600" y="5033963"/>
            <a:ext cx="3724275" cy="1023937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7858" name="AutoShape 18"/>
          <p:cNvCxnSpPr>
            <a:cxnSpLocks noChangeShapeType="1"/>
            <a:stCxn id="547850" idx="6"/>
            <a:endCxn id="547849" idx="2"/>
          </p:cNvCxnSpPr>
          <p:nvPr/>
        </p:nvCxnSpPr>
        <p:spPr bwMode="auto">
          <a:xfrm flipV="1">
            <a:off x="4598988" y="4576763"/>
            <a:ext cx="2417762" cy="342900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7859" name="AutoShape 19"/>
          <p:cNvCxnSpPr>
            <a:cxnSpLocks noChangeShapeType="1"/>
            <a:stCxn id="547849" idx="4"/>
            <a:endCxn id="547845" idx="1"/>
          </p:cNvCxnSpPr>
          <p:nvPr/>
        </p:nvCxnSpPr>
        <p:spPr bwMode="auto">
          <a:xfrm>
            <a:off x="7175500" y="4735513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7860" name="AutoShape 20"/>
          <p:cNvCxnSpPr>
            <a:cxnSpLocks noChangeShapeType="1"/>
            <a:stCxn id="547844" idx="3"/>
            <a:endCxn id="547850" idx="7"/>
          </p:cNvCxnSpPr>
          <p:nvPr/>
        </p:nvCxnSpPr>
        <p:spPr bwMode="auto">
          <a:xfrm flipH="1">
            <a:off x="4546600" y="3171825"/>
            <a:ext cx="3465513" cy="1633538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7861" name="AutoShape 21"/>
          <p:cNvCxnSpPr>
            <a:cxnSpLocks noChangeShapeType="1"/>
            <a:stCxn id="547847" idx="4"/>
            <a:endCxn id="547848" idx="7"/>
          </p:cNvCxnSpPr>
          <p:nvPr/>
        </p:nvCxnSpPr>
        <p:spPr bwMode="auto">
          <a:xfrm flipH="1">
            <a:off x="2395538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7862" name="AutoShape 22"/>
          <p:cNvCxnSpPr>
            <a:cxnSpLocks noChangeShapeType="1"/>
            <a:stCxn id="547848" idx="6"/>
            <a:endCxn id="547850" idx="2"/>
          </p:cNvCxnSpPr>
          <p:nvPr/>
        </p:nvCxnSpPr>
        <p:spPr bwMode="auto">
          <a:xfrm flipV="1">
            <a:off x="2447925" y="4919663"/>
            <a:ext cx="1833563" cy="1250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7863" name="AutoShape 23"/>
          <p:cNvCxnSpPr>
            <a:cxnSpLocks noChangeShapeType="1"/>
            <a:stCxn id="547846" idx="6"/>
            <a:endCxn id="547844" idx="1"/>
          </p:cNvCxnSpPr>
          <p:nvPr/>
        </p:nvCxnSpPr>
        <p:spPr bwMode="auto">
          <a:xfrm flipV="1">
            <a:off x="2386013" y="2943225"/>
            <a:ext cx="5626100" cy="114300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7864" name="AutoShape 24"/>
          <p:cNvCxnSpPr>
            <a:cxnSpLocks noChangeShapeType="1"/>
            <a:stCxn id="547848" idx="6"/>
            <a:endCxn id="547845" idx="3"/>
          </p:cNvCxnSpPr>
          <p:nvPr/>
        </p:nvCxnSpPr>
        <p:spPr bwMode="auto">
          <a:xfrm>
            <a:off x="2447925" y="6170613"/>
            <a:ext cx="5875338" cy="1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7865" name="AutoShape 25"/>
          <p:cNvCxnSpPr>
            <a:cxnSpLocks noChangeShapeType="1"/>
            <a:stCxn id="547844" idx="5"/>
            <a:endCxn id="547845" idx="0"/>
          </p:cNvCxnSpPr>
          <p:nvPr/>
        </p:nvCxnSpPr>
        <p:spPr bwMode="auto">
          <a:xfrm>
            <a:off x="8224838" y="3171825"/>
            <a:ext cx="204787" cy="272732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47867" name="Text Box 27"/>
          <p:cNvSpPr txBox="1">
            <a:spLocks noChangeArrowheads="1"/>
          </p:cNvSpPr>
          <p:nvPr/>
        </p:nvSpPr>
        <p:spPr bwMode="auto">
          <a:xfrm>
            <a:off x="4794250" y="3606800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18</a:t>
            </a:r>
          </a:p>
        </p:txBody>
      </p:sp>
      <p:sp>
        <p:nvSpPr>
          <p:cNvPr id="547868" name="Text Box 28"/>
          <p:cNvSpPr txBox="1">
            <a:spLocks noChangeArrowheads="1"/>
          </p:cNvSpPr>
          <p:nvPr/>
        </p:nvSpPr>
        <p:spPr bwMode="auto">
          <a:xfrm>
            <a:off x="5991225" y="3952875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</a:t>
            </a:r>
          </a:p>
        </p:txBody>
      </p:sp>
      <p:sp>
        <p:nvSpPr>
          <p:cNvPr id="547869" name="Text Box 29"/>
          <p:cNvSpPr txBox="1">
            <a:spLocks noChangeArrowheads="1"/>
          </p:cNvSpPr>
          <p:nvPr/>
        </p:nvSpPr>
        <p:spPr bwMode="auto">
          <a:xfrm>
            <a:off x="1208088" y="3135313"/>
            <a:ext cx="3254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9</a:t>
            </a:r>
          </a:p>
        </p:txBody>
      </p:sp>
      <p:sp>
        <p:nvSpPr>
          <p:cNvPr id="547870" name="Text Box 30"/>
          <p:cNvSpPr txBox="1">
            <a:spLocks noChangeArrowheads="1"/>
          </p:cNvSpPr>
          <p:nvPr/>
        </p:nvSpPr>
        <p:spPr bwMode="auto">
          <a:xfrm>
            <a:off x="1763713" y="3792538"/>
            <a:ext cx="3254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14</a:t>
            </a:r>
          </a:p>
        </p:txBody>
      </p:sp>
      <p:sp>
        <p:nvSpPr>
          <p:cNvPr id="547871" name="Text Box 31"/>
          <p:cNvSpPr txBox="1">
            <a:spLocks noChangeArrowheads="1"/>
          </p:cNvSpPr>
          <p:nvPr/>
        </p:nvSpPr>
        <p:spPr bwMode="auto">
          <a:xfrm>
            <a:off x="1293813" y="4806950"/>
            <a:ext cx="325437" cy="306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15</a:t>
            </a:r>
          </a:p>
        </p:txBody>
      </p:sp>
      <p:sp>
        <p:nvSpPr>
          <p:cNvPr id="547872" name="Text Box 32"/>
          <p:cNvSpPr txBox="1">
            <a:spLocks noChangeArrowheads="1"/>
          </p:cNvSpPr>
          <p:nvPr/>
        </p:nvSpPr>
        <p:spPr bwMode="auto">
          <a:xfrm>
            <a:off x="2579688" y="4984750"/>
            <a:ext cx="325437" cy="306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5</a:t>
            </a:r>
          </a:p>
        </p:txBody>
      </p:sp>
      <p:sp>
        <p:nvSpPr>
          <p:cNvPr id="547873" name="Text Box 33"/>
          <p:cNvSpPr txBox="1">
            <a:spLocks noChangeArrowheads="1"/>
          </p:cNvSpPr>
          <p:nvPr/>
        </p:nvSpPr>
        <p:spPr bwMode="auto">
          <a:xfrm>
            <a:off x="3517900" y="4494213"/>
            <a:ext cx="417513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30</a:t>
            </a:r>
          </a:p>
        </p:txBody>
      </p:sp>
      <p:sp>
        <p:nvSpPr>
          <p:cNvPr id="547874" name="Text Box 34"/>
          <p:cNvSpPr txBox="1">
            <a:spLocks noChangeArrowheads="1"/>
          </p:cNvSpPr>
          <p:nvPr/>
        </p:nvSpPr>
        <p:spPr bwMode="auto">
          <a:xfrm>
            <a:off x="3162300" y="5445125"/>
            <a:ext cx="4016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20</a:t>
            </a:r>
          </a:p>
        </p:txBody>
      </p:sp>
      <p:sp>
        <p:nvSpPr>
          <p:cNvPr id="547875" name="Text Box 35"/>
          <p:cNvSpPr txBox="1">
            <a:spLocks noChangeArrowheads="1"/>
          </p:cNvSpPr>
          <p:nvPr/>
        </p:nvSpPr>
        <p:spPr bwMode="auto">
          <a:xfrm>
            <a:off x="4614863" y="6115050"/>
            <a:ext cx="398462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44</a:t>
            </a:r>
          </a:p>
        </p:txBody>
      </p:sp>
      <p:sp>
        <p:nvSpPr>
          <p:cNvPr id="547876" name="Text Box 36"/>
          <p:cNvSpPr txBox="1">
            <a:spLocks noChangeArrowheads="1"/>
          </p:cNvSpPr>
          <p:nvPr/>
        </p:nvSpPr>
        <p:spPr bwMode="auto">
          <a:xfrm>
            <a:off x="6038850" y="5416550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16</a:t>
            </a:r>
          </a:p>
        </p:txBody>
      </p:sp>
      <p:sp>
        <p:nvSpPr>
          <p:cNvPr id="547877" name="Text Box 37"/>
          <p:cNvSpPr txBox="1">
            <a:spLocks noChangeArrowheads="1"/>
          </p:cNvSpPr>
          <p:nvPr/>
        </p:nvSpPr>
        <p:spPr bwMode="auto">
          <a:xfrm>
            <a:off x="5943600" y="4625975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11</a:t>
            </a:r>
          </a:p>
        </p:txBody>
      </p:sp>
      <p:sp>
        <p:nvSpPr>
          <p:cNvPr id="547878" name="Text Box 38"/>
          <p:cNvSpPr txBox="1">
            <a:spLocks noChangeArrowheads="1"/>
          </p:cNvSpPr>
          <p:nvPr/>
        </p:nvSpPr>
        <p:spPr bwMode="auto">
          <a:xfrm>
            <a:off x="7440613" y="3921125"/>
            <a:ext cx="325437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6</a:t>
            </a:r>
          </a:p>
        </p:txBody>
      </p:sp>
      <p:sp>
        <p:nvSpPr>
          <p:cNvPr id="547879" name="Text Box 39"/>
          <p:cNvSpPr txBox="1">
            <a:spLocks noChangeArrowheads="1"/>
          </p:cNvSpPr>
          <p:nvPr/>
        </p:nvSpPr>
        <p:spPr bwMode="auto">
          <a:xfrm>
            <a:off x="8175625" y="4478338"/>
            <a:ext cx="325438" cy="306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19</a:t>
            </a:r>
          </a:p>
        </p:txBody>
      </p:sp>
      <p:sp>
        <p:nvSpPr>
          <p:cNvPr id="547880" name="Text Box 40"/>
          <p:cNvSpPr txBox="1">
            <a:spLocks noChangeArrowheads="1"/>
          </p:cNvSpPr>
          <p:nvPr/>
        </p:nvSpPr>
        <p:spPr bwMode="auto">
          <a:xfrm>
            <a:off x="7535863" y="5207000"/>
            <a:ext cx="325437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6</a:t>
            </a:r>
          </a:p>
        </p:txBody>
      </p:sp>
      <p:sp>
        <p:nvSpPr>
          <p:cNvPr id="547881" name="Text Box 41"/>
          <p:cNvSpPr txBox="1">
            <a:spLocks noChangeArrowheads="1"/>
          </p:cNvSpPr>
          <p:nvPr/>
        </p:nvSpPr>
        <p:spPr bwMode="auto">
          <a:xfrm>
            <a:off x="2305050" y="63357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15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7882" name="Text Box 42"/>
          <p:cNvSpPr txBox="1">
            <a:spLocks noChangeArrowheads="1"/>
          </p:cNvSpPr>
          <p:nvPr/>
        </p:nvSpPr>
        <p:spPr bwMode="auto">
          <a:xfrm>
            <a:off x="2160588" y="2514600"/>
            <a:ext cx="538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9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7884" name="Text Box 44"/>
          <p:cNvSpPr txBox="1">
            <a:spLocks noChangeArrowheads="1"/>
          </p:cNvSpPr>
          <p:nvPr/>
        </p:nvSpPr>
        <p:spPr bwMode="auto">
          <a:xfrm>
            <a:off x="8129588" y="6253163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7885" name="Text Box 45"/>
          <p:cNvSpPr txBox="1">
            <a:spLocks noChangeArrowheads="1"/>
          </p:cNvSpPr>
          <p:nvPr/>
        </p:nvSpPr>
        <p:spPr bwMode="auto">
          <a:xfrm>
            <a:off x="4122738" y="4440238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7886" name="Text Box 46"/>
          <p:cNvSpPr txBox="1">
            <a:spLocks noChangeArrowheads="1"/>
          </p:cNvSpPr>
          <p:nvPr/>
        </p:nvSpPr>
        <p:spPr bwMode="auto">
          <a:xfrm>
            <a:off x="3025775" y="3741738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14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7887" name="Text Box 47"/>
          <p:cNvSpPr txBox="1">
            <a:spLocks noChangeArrowheads="1"/>
          </p:cNvSpPr>
          <p:nvPr/>
        </p:nvSpPr>
        <p:spPr bwMode="auto">
          <a:xfrm>
            <a:off x="6731000" y="4132263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7888" name="Text Box 48"/>
          <p:cNvSpPr txBox="1">
            <a:spLocks noChangeArrowheads="1"/>
          </p:cNvSpPr>
          <p:nvPr/>
        </p:nvSpPr>
        <p:spPr bwMode="auto">
          <a:xfrm>
            <a:off x="169863" y="3105150"/>
            <a:ext cx="538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0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7889" name="Text Box 49"/>
          <p:cNvSpPr txBox="1">
            <a:spLocks noChangeArrowheads="1"/>
          </p:cNvSpPr>
          <p:nvPr/>
        </p:nvSpPr>
        <p:spPr bwMode="auto">
          <a:xfrm>
            <a:off x="2831751" y="1599407"/>
            <a:ext cx="3368675" cy="7937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46038" rIns="182880" bIns="46038">
            <a:spAutoFit/>
          </a:bodyPr>
          <a:lstStyle/>
          <a:p>
            <a:pPr>
              <a:spcBef>
                <a:spcPct val="20000"/>
              </a:spcBef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lang="en-US" altLang="en-US"/>
              <a:t>S = { s, 2, 3, 5, 6, 7 }</a:t>
            </a:r>
          </a:p>
          <a:p>
            <a:pPr>
              <a:spcBef>
                <a:spcPct val="20000"/>
              </a:spcBef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lang="en-US" altLang="en-US"/>
              <a:t>PQ = { 4, t }</a:t>
            </a:r>
          </a:p>
        </p:txBody>
      </p:sp>
      <p:sp>
        <p:nvSpPr>
          <p:cNvPr id="547890" name="Text Box 50"/>
          <p:cNvSpPr txBox="1">
            <a:spLocks noChangeArrowheads="1"/>
          </p:cNvSpPr>
          <p:nvPr/>
        </p:nvSpPr>
        <p:spPr bwMode="auto">
          <a:xfrm>
            <a:off x="1901825" y="2501900"/>
            <a:ext cx="53816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7891" name="Text Box 51"/>
          <p:cNvSpPr txBox="1">
            <a:spLocks noChangeArrowheads="1"/>
          </p:cNvSpPr>
          <p:nvPr/>
        </p:nvSpPr>
        <p:spPr bwMode="auto">
          <a:xfrm>
            <a:off x="2132013" y="2555875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7892" name="Text Box 52"/>
          <p:cNvSpPr txBox="1">
            <a:spLocks noChangeArrowheads="1"/>
          </p:cNvSpPr>
          <p:nvPr/>
        </p:nvSpPr>
        <p:spPr bwMode="auto">
          <a:xfrm>
            <a:off x="2000250" y="6335713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7893" name="Text Box 53"/>
          <p:cNvSpPr txBox="1">
            <a:spLocks noChangeArrowheads="1"/>
          </p:cNvSpPr>
          <p:nvPr/>
        </p:nvSpPr>
        <p:spPr bwMode="auto">
          <a:xfrm>
            <a:off x="2720975" y="3741738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7894" name="Text Box 54"/>
          <p:cNvSpPr txBox="1">
            <a:spLocks noChangeArrowheads="1"/>
          </p:cNvSpPr>
          <p:nvPr/>
        </p:nvSpPr>
        <p:spPr bwMode="auto">
          <a:xfrm>
            <a:off x="2949575" y="3786188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7895" name="Text Box 55"/>
          <p:cNvSpPr txBox="1">
            <a:spLocks noChangeArrowheads="1"/>
          </p:cNvSpPr>
          <p:nvPr/>
        </p:nvSpPr>
        <p:spPr bwMode="auto">
          <a:xfrm>
            <a:off x="2212975" y="6405563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7898" name="Text Box 58"/>
          <p:cNvSpPr txBox="1">
            <a:spLocks noChangeArrowheads="1"/>
          </p:cNvSpPr>
          <p:nvPr/>
        </p:nvSpPr>
        <p:spPr bwMode="auto">
          <a:xfrm>
            <a:off x="4121150" y="42021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44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7899" name="Text Box 59"/>
          <p:cNvSpPr txBox="1">
            <a:spLocks noChangeArrowheads="1"/>
          </p:cNvSpPr>
          <p:nvPr/>
        </p:nvSpPr>
        <p:spPr bwMode="auto">
          <a:xfrm>
            <a:off x="4346575" y="4475163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7900" name="Text Box 60"/>
          <p:cNvSpPr txBox="1">
            <a:spLocks noChangeArrowheads="1"/>
          </p:cNvSpPr>
          <p:nvPr/>
        </p:nvSpPr>
        <p:spPr bwMode="auto">
          <a:xfrm>
            <a:off x="4438650" y="41894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35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7901" name="Text Box 61"/>
          <p:cNvSpPr txBox="1">
            <a:spLocks noChangeArrowheads="1"/>
          </p:cNvSpPr>
          <p:nvPr/>
        </p:nvSpPr>
        <p:spPr bwMode="auto">
          <a:xfrm>
            <a:off x="4359275" y="4246563"/>
            <a:ext cx="2762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X</a:t>
            </a:r>
          </a:p>
        </p:txBody>
      </p:sp>
      <p:sp>
        <p:nvSpPr>
          <p:cNvPr id="547902" name="Text Box 62"/>
          <p:cNvSpPr txBox="1">
            <a:spLocks noChangeArrowheads="1"/>
          </p:cNvSpPr>
          <p:nvPr/>
        </p:nvSpPr>
        <p:spPr bwMode="auto">
          <a:xfrm>
            <a:off x="7829550" y="6280150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59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7903" name="Text Box 63"/>
          <p:cNvSpPr txBox="1">
            <a:spLocks noChangeArrowheads="1"/>
          </p:cNvSpPr>
          <p:nvPr/>
        </p:nvSpPr>
        <p:spPr bwMode="auto">
          <a:xfrm>
            <a:off x="8347075" y="6324600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7905" name="Text Box 65"/>
          <p:cNvSpPr txBox="1">
            <a:spLocks noChangeArrowheads="1"/>
          </p:cNvSpPr>
          <p:nvPr/>
        </p:nvSpPr>
        <p:spPr bwMode="auto">
          <a:xfrm>
            <a:off x="8067675" y="6324600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7906" name="Text Box 66"/>
          <p:cNvSpPr txBox="1">
            <a:spLocks noChangeArrowheads="1"/>
          </p:cNvSpPr>
          <p:nvPr/>
        </p:nvSpPr>
        <p:spPr bwMode="auto">
          <a:xfrm>
            <a:off x="7486650" y="62722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51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7907" name="Text Box 67"/>
          <p:cNvSpPr txBox="1">
            <a:spLocks noChangeArrowheads="1"/>
          </p:cNvSpPr>
          <p:nvPr/>
        </p:nvSpPr>
        <p:spPr bwMode="auto">
          <a:xfrm>
            <a:off x="4651375" y="4233863"/>
            <a:ext cx="2762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X</a:t>
            </a:r>
          </a:p>
        </p:txBody>
      </p:sp>
      <p:sp>
        <p:nvSpPr>
          <p:cNvPr id="547908" name="Text Box 68"/>
          <p:cNvSpPr txBox="1">
            <a:spLocks noChangeArrowheads="1"/>
          </p:cNvSpPr>
          <p:nvPr/>
        </p:nvSpPr>
        <p:spPr bwMode="auto">
          <a:xfrm>
            <a:off x="4756150" y="41894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34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7921" name="Text Box 81"/>
          <p:cNvSpPr txBox="1">
            <a:spLocks noChangeArrowheads="1"/>
          </p:cNvSpPr>
          <p:nvPr/>
        </p:nvSpPr>
        <p:spPr bwMode="auto">
          <a:xfrm>
            <a:off x="4859338" y="2906713"/>
            <a:ext cx="4016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24</a:t>
            </a:r>
          </a:p>
        </p:txBody>
      </p:sp>
      <p:sp>
        <p:nvSpPr>
          <p:cNvPr id="547911" name="Freeform 71"/>
          <p:cNvSpPr>
            <a:spLocks/>
          </p:cNvSpPr>
          <p:nvPr/>
        </p:nvSpPr>
        <p:spPr bwMode="auto">
          <a:xfrm>
            <a:off x="177800" y="2028825"/>
            <a:ext cx="8534400" cy="4752975"/>
          </a:xfrm>
          <a:custGeom>
            <a:avLst/>
            <a:gdLst>
              <a:gd name="T0" fmla="*/ 0 w 5376"/>
              <a:gd name="T1" fmla="*/ 882 h 2994"/>
              <a:gd name="T2" fmla="*/ 112 w 5376"/>
              <a:gd name="T3" fmla="*/ 602 h 2994"/>
              <a:gd name="T4" fmla="*/ 304 w 5376"/>
              <a:gd name="T5" fmla="*/ 498 h 2994"/>
              <a:gd name="T6" fmla="*/ 440 w 5376"/>
              <a:gd name="T7" fmla="*/ 426 h 2994"/>
              <a:gd name="T8" fmla="*/ 624 w 5376"/>
              <a:gd name="T9" fmla="*/ 394 h 2994"/>
              <a:gd name="T10" fmla="*/ 832 w 5376"/>
              <a:gd name="T11" fmla="*/ 354 h 2994"/>
              <a:gd name="T12" fmla="*/ 952 w 5376"/>
              <a:gd name="T13" fmla="*/ 314 h 2994"/>
              <a:gd name="T14" fmla="*/ 1432 w 5376"/>
              <a:gd name="T15" fmla="*/ 250 h 2994"/>
              <a:gd name="T16" fmla="*/ 1928 w 5376"/>
              <a:gd name="T17" fmla="*/ 290 h 2994"/>
              <a:gd name="T18" fmla="*/ 2640 w 5376"/>
              <a:gd name="T19" fmla="*/ 322 h 2994"/>
              <a:gd name="T20" fmla="*/ 4571 w 5376"/>
              <a:gd name="T21" fmla="*/ 183 h 2994"/>
              <a:gd name="T22" fmla="*/ 4955 w 5376"/>
              <a:gd name="T23" fmla="*/ 34 h 2994"/>
              <a:gd name="T24" fmla="*/ 5221 w 5376"/>
              <a:gd name="T25" fmla="*/ 23 h 2994"/>
              <a:gd name="T26" fmla="*/ 5349 w 5376"/>
              <a:gd name="T27" fmla="*/ 141 h 2994"/>
              <a:gd name="T28" fmla="*/ 5376 w 5376"/>
              <a:gd name="T29" fmla="*/ 274 h 2994"/>
              <a:gd name="T30" fmla="*/ 5368 w 5376"/>
              <a:gd name="T31" fmla="*/ 626 h 2994"/>
              <a:gd name="T32" fmla="*/ 5288 w 5376"/>
              <a:gd name="T33" fmla="*/ 858 h 2994"/>
              <a:gd name="T34" fmla="*/ 5240 w 5376"/>
              <a:gd name="T35" fmla="*/ 994 h 2994"/>
              <a:gd name="T36" fmla="*/ 5056 w 5376"/>
              <a:gd name="T37" fmla="*/ 1042 h 2994"/>
              <a:gd name="T38" fmla="*/ 4832 w 5376"/>
              <a:gd name="T39" fmla="*/ 1114 h 2994"/>
              <a:gd name="T40" fmla="*/ 4704 w 5376"/>
              <a:gd name="T41" fmla="*/ 1130 h 2994"/>
              <a:gd name="T42" fmla="*/ 4216 w 5376"/>
              <a:gd name="T43" fmla="*/ 1250 h 2994"/>
              <a:gd name="T44" fmla="*/ 4144 w 5376"/>
              <a:gd name="T45" fmla="*/ 1282 h 2994"/>
              <a:gd name="T46" fmla="*/ 3936 w 5376"/>
              <a:gd name="T47" fmla="*/ 1386 h 2994"/>
              <a:gd name="T48" fmla="*/ 3728 w 5376"/>
              <a:gd name="T49" fmla="*/ 1490 h 2994"/>
              <a:gd name="T50" fmla="*/ 3536 w 5376"/>
              <a:gd name="T51" fmla="*/ 1538 h 2994"/>
              <a:gd name="T52" fmla="*/ 3424 w 5376"/>
              <a:gd name="T53" fmla="*/ 1570 h 2994"/>
              <a:gd name="T54" fmla="*/ 3248 w 5376"/>
              <a:gd name="T55" fmla="*/ 1602 h 2994"/>
              <a:gd name="T56" fmla="*/ 3152 w 5376"/>
              <a:gd name="T57" fmla="*/ 1674 h 2994"/>
              <a:gd name="T58" fmla="*/ 3096 w 5376"/>
              <a:gd name="T59" fmla="*/ 1738 h 2994"/>
              <a:gd name="T60" fmla="*/ 3056 w 5376"/>
              <a:gd name="T61" fmla="*/ 1810 h 2994"/>
              <a:gd name="T62" fmla="*/ 3008 w 5376"/>
              <a:gd name="T63" fmla="*/ 1906 h 2994"/>
              <a:gd name="T64" fmla="*/ 2800 w 5376"/>
              <a:gd name="T65" fmla="*/ 2042 h 2994"/>
              <a:gd name="T66" fmla="*/ 2704 w 5376"/>
              <a:gd name="T67" fmla="*/ 2090 h 2994"/>
              <a:gd name="T68" fmla="*/ 2552 w 5376"/>
              <a:gd name="T69" fmla="*/ 2114 h 2994"/>
              <a:gd name="T70" fmla="*/ 2408 w 5376"/>
              <a:gd name="T71" fmla="*/ 2218 h 2994"/>
              <a:gd name="T72" fmla="*/ 2304 w 5376"/>
              <a:gd name="T73" fmla="*/ 2282 h 2994"/>
              <a:gd name="T74" fmla="*/ 2048 w 5376"/>
              <a:gd name="T75" fmla="*/ 2490 h 2994"/>
              <a:gd name="T76" fmla="*/ 1968 w 5376"/>
              <a:gd name="T77" fmla="*/ 2546 h 2994"/>
              <a:gd name="T78" fmla="*/ 1904 w 5376"/>
              <a:gd name="T79" fmla="*/ 2666 h 2994"/>
              <a:gd name="T80" fmla="*/ 1856 w 5376"/>
              <a:gd name="T81" fmla="*/ 2778 h 2994"/>
              <a:gd name="T82" fmla="*/ 1680 w 5376"/>
              <a:gd name="T83" fmla="*/ 2994 h 2994"/>
              <a:gd name="T84" fmla="*/ 1208 w 5376"/>
              <a:gd name="T85" fmla="*/ 2954 h 2994"/>
              <a:gd name="T86" fmla="*/ 1008 w 5376"/>
              <a:gd name="T87" fmla="*/ 2898 h 2994"/>
              <a:gd name="T88" fmla="*/ 936 w 5376"/>
              <a:gd name="T89" fmla="*/ 2866 h 2994"/>
              <a:gd name="T90" fmla="*/ 888 w 5376"/>
              <a:gd name="T91" fmla="*/ 2754 h 2994"/>
              <a:gd name="T92" fmla="*/ 792 w 5376"/>
              <a:gd name="T93" fmla="*/ 2658 h 2994"/>
              <a:gd name="T94" fmla="*/ 736 w 5376"/>
              <a:gd name="T95" fmla="*/ 2578 h 2994"/>
              <a:gd name="T96" fmla="*/ 704 w 5376"/>
              <a:gd name="T97" fmla="*/ 2506 h 2994"/>
              <a:gd name="T98" fmla="*/ 680 w 5376"/>
              <a:gd name="T99" fmla="*/ 2482 h 2994"/>
              <a:gd name="T100" fmla="*/ 656 w 5376"/>
              <a:gd name="T101" fmla="*/ 2426 h 2994"/>
              <a:gd name="T102" fmla="*/ 472 w 5376"/>
              <a:gd name="T103" fmla="*/ 2194 h 2994"/>
              <a:gd name="T104" fmla="*/ 440 w 5376"/>
              <a:gd name="T105" fmla="*/ 2066 h 2994"/>
              <a:gd name="T106" fmla="*/ 336 w 5376"/>
              <a:gd name="T107" fmla="*/ 1906 h 2994"/>
              <a:gd name="T108" fmla="*/ 272 w 5376"/>
              <a:gd name="T109" fmla="*/ 1786 h 2994"/>
              <a:gd name="T110" fmla="*/ 192 w 5376"/>
              <a:gd name="T111" fmla="*/ 1698 h 2994"/>
              <a:gd name="T112" fmla="*/ 96 w 5376"/>
              <a:gd name="T113" fmla="*/ 1250 h 2994"/>
              <a:gd name="T114" fmla="*/ 24 w 5376"/>
              <a:gd name="T115" fmla="*/ 1122 h 2994"/>
              <a:gd name="T116" fmla="*/ 16 w 5376"/>
              <a:gd name="T117" fmla="*/ 1090 h 2994"/>
              <a:gd name="T118" fmla="*/ 0 w 5376"/>
              <a:gd name="T119" fmla="*/ 1042 h 2994"/>
              <a:gd name="T120" fmla="*/ 0 w 5376"/>
              <a:gd name="T121" fmla="*/ 882 h 2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376" h="2994">
                <a:moveTo>
                  <a:pt x="0" y="882"/>
                </a:moveTo>
                <a:cubicBezTo>
                  <a:pt x="45" y="791"/>
                  <a:pt x="44" y="682"/>
                  <a:pt x="112" y="602"/>
                </a:cubicBezTo>
                <a:cubicBezTo>
                  <a:pt x="158" y="548"/>
                  <a:pt x="244" y="531"/>
                  <a:pt x="304" y="498"/>
                </a:cubicBezTo>
                <a:cubicBezTo>
                  <a:pt x="354" y="470"/>
                  <a:pt x="386" y="444"/>
                  <a:pt x="440" y="426"/>
                </a:cubicBezTo>
                <a:cubicBezTo>
                  <a:pt x="500" y="406"/>
                  <a:pt x="562" y="404"/>
                  <a:pt x="624" y="394"/>
                </a:cubicBezTo>
                <a:cubicBezTo>
                  <a:pt x="693" y="382"/>
                  <a:pt x="764" y="371"/>
                  <a:pt x="832" y="354"/>
                </a:cubicBezTo>
                <a:cubicBezTo>
                  <a:pt x="869" y="329"/>
                  <a:pt x="911" y="328"/>
                  <a:pt x="952" y="314"/>
                </a:cubicBezTo>
                <a:cubicBezTo>
                  <a:pt x="1113" y="260"/>
                  <a:pt x="1260" y="256"/>
                  <a:pt x="1432" y="250"/>
                </a:cubicBezTo>
                <a:cubicBezTo>
                  <a:pt x="1618" y="257"/>
                  <a:pt x="1740" y="283"/>
                  <a:pt x="1928" y="290"/>
                </a:cubicBezTo>
                <a:cubicBezTo>
                  <a:pt x="2165" y="314"/>
                  <a:pt x="2402" y="317"/>
                  <a:pt x="2640" y="322"/>
                </a:cubicBezTo>
                <a:cubicBezTo>
                  <a:pt x="3273" y="355"/>
                  <a:pt x="3932" y="189"/>
                  <a:pt x="4571" y="183"/>
                </a:cubicBezTo>
                <a:cubicBezTo>
                  <a:pt x="4711" y="165"/>
                  <a:pt x="4828" y="88"/>
                  <a:pt x="4955" y="34"/>
                </a:cubicBezTo>
                <a:cubicBezTo>
                  <a:pt x="5034" y="0"/>
                  <a:pt x="5151" y="26"/>
                  <a:pt x="5221" y="23"/>
                </a:cubicBezTo>
                <a:cubicBezTo>
                  <a:pt x="5277" y="29"/>
                  <a:pt x="5310" y="102"/>
                  <a:pt x="5349" y="141"/>
                </a:cubicBezTo>
                <a:cubicBezTo>
                  <a:pt x="5354" y="160"/>
                  <a:pt x="5376" y="255"/>
                  <a:pt x="5376" y="274"/>
                </a:cubicBezTo>
                <a:cubicBezTo>
                  <a:pt x="5376" y="391"/>
                  <a:pt x="5373" y="509"/>
                  <a:pt x="5368" y="626"/>
                </a:cubicBezTo>
                <a:cubicBezTo>
                  <a:pt x="5365" y="705"/>
                  <a:pt x="5312" y="785"/>
                  <a:pt x="5288" y="858"/>
                </a:cubicBezTo>
                <a:cubicBezTo>
                  <a:pt x="5275" y="898"/>
                  <a:pt x="5274" y="967"/>
                  <a:pt x="5240" y="994"/>
                </a:cubicBezTo>
                <a:cubicBezTo>
                  <a:pt x="5195" y="1030"/>
                  <a:pt x="5111" y="1036"/>
                  <a:pt x="5056" y="1042"/>
                </a:cubicBezTo>
                <a:cubicBezTo>
                  <a:pt x="4981" y="1061"/>
                  <a:pt x="4909" y="1101"/>
                  <a:pt x="4832" y="1114"/>
                </a:cubicBezTo>
                <a:cubicBezTo>
                  <a:pt x="4765" y="1125"/>
                  <a:pt x="4765" y="1118"/>
                  <a:pt x="4704" y="1130"/>
                </a:cubicBezTo>
                <a:cubicBezTo>
                  <a:pt x="4540" y="1163"/>
                  <a:pt x="4378" y="1210"/>
                  <a:pt x="4216" y="1250"/>
                </a:cubicBezTo>
                <a:cubicBezTo>
                  <a:pt x="4189" y="1257"/>
                  <a:pt x="4170" y="1273"/>
                  <a:pt x="4144" y="1282"/>
                </a:cubicBezTo>
                <a:cubicBezTo>
                  <a:pt x="4089" y="1337"/>
                  <a:pt x="4009" y="1362"/>
                  <a:pt x="3936" y="1386"/>
                </a:cubicBezTo>
                <a:cubicBezTo>
                  <a:pt x="3905" y="1478"/>
                  <a:pt x="3805" y="1471"/>
                  <a:pt x="3728" y="1490"/>
                </a:cubicBezTo>
                <a:cubicBezTo>
                  <a:pt x="3665" y="1506"/>
                  <a:pt x="3598" y="1517"/>
                  <a:pt x="3536" y="1538"/>
                </a:cubicBezTo>
                <a:cubicBezTo>
                  <a:pt x="3504" y="1549"/>
                  <a:pt x="3457" y="1567"/>
                  <a:pt x="3424" y="1570"/>
                </a:cubicBezTo>
                <a:cubicBezTo>
                  <a:pt x="3360" y="1576"/>
                  <a:pt x="3308" y="1582"/>
                  <a:pt x="3248" y="1602"/>
                </a:cubicBezTo>
                <a:cubicBezTo>
                  <a:pt x="3211" y="1614"/>
                  <a:pt x="3183" y="1653"/>
                  <a:pt x="3152" y="1674"/>
                </a:cubicBezTo>
                <a:cubicBezTo>
                  <a:pt x="3115" y="1730"/>
                  <a:pt x="3136" y="1711"/>
                  <a:pt x="3096" y="1738"/>
                </a:cubicBezTo>
                <a:cubicBezTo>
                  <a:pt x="3082" y="1780"/>
                  <a:pt x="3093" y="1755"/>
                  <a:pt x="3056" y="1810"/>
                </a:cubicBezTo>
                <a:cubicBezTo>
                  <a:pt x="3004" y="1888"/>
                  <a:pt x="3084" y="1830"/>
                  <a:pt x="3008" y="1906"/>
                </a:cubicBezTo>
                <a:cubicBezTo>
                  <a:pt x="2945" y="1969"/>
                  <a:pt x="2885" y="2014"/>
                  <a:pt x="2800" y="2042"/>
                </a:cubicBezTo>
                <a:cubicBezTo>
                  <a:pt x="2768" y="2053"/>
                  <a:pt x="2738" y="2079"/>
                  <a:pt x="2704" y="2090"/>
                </a:cubicBezTo>
                <a:cubicBezTo>
                  <a:pt x="2655" y="2106"/>
                  <a:pt x="2602" y="2104"/>
                  <a:pt x="2552" y="2114"/>
                </a:cubicBezTo>
                <a:cubicBezTo>
                  <a:pt x="2477" y="2111"/>
                  <a:pt x="2482" y="2225"/>
                  <a:pt x="2408" y="2218"/>
                </a:cubicBezTo>
                <a:cubicBezTo>
                  <a:pt x="2336" y="2212"/>
                  <a:pt x="2372" y="2305"/>
                  <a:pt x="2304" y="2282"/>
                </a:cubicBezTo>
                <a:cubicBezTo>
                  <a:pt x="2244" y="2327"/>
                  <a:pt x="2104" y="2446"/>
                  <a:pt x="2048" y="2490"/>
                </a:cubicBezTo>
                <a:cubicBezTo>
                  <a:pt x="2032" y="2485"/>
                  <a:pt x="1968" y="2546"/>
                  <a:pt x="1968" y="2546"/>
                </a:cubicBezTo>
                <a:cubicBezTo>
                  <a:pt x="1908" y="2569"/>
                  <a:pt x="1945" y="2638"/>
                  <a:pt x="1904" y="2666"/>
                </a:cubicBezTo>
                <a:cubicBezTo>
                  <a:pt x="1871" y="2699"/>
                  <a:pt x="1893" y="2723"/>
                  <a:pt x="1856" y="2778"/>
                </a:cubicBezTo>
                <a:cubicBezTo>
                  <a:pt x="1916" y="2868"/>
                  <a:pt x="1776" y="2962"/>
                  <a:pt x="1680" y="2994"/>
                </a:cubicBezTo>
                <a:cubicBezTo>
                  <a:pt x="1552" y="2908"/>
                  <a:pt x="1310" y="2956"/>
                  <a:pt x="1208" y="2954"/>
                </a:cubicBezTo>
                <a:cubicBezTo>
                  <a:pt x="1140" y="2937"/>
                  <a:pt x="1074" y="2920"/>
                  <a:pt x="1008" y="2898"/>
                </a:cubicBezTo>
                <a:cubicBezTo>
                  <a:pt x="984" y="2890"/>
                  <a:pt x="955" y="2885"/>
                  <a:pt x="936" y="2866"/>
                </a:cubicBezTo>
                <a:cubicBezTo>
                  <a:pt x="901" y="2831"/>
                  <a:pt x="906" y="2795"/>
                  <a:pt x="888" y="2754"/>
                </a:cubicBezTo>
                <a:cubicBezTo>
                  <a:pt x="871" y="2715"/>
                  <a:pt x="819" y="2689"/>
                  <a:pt x="792" y="2658"/>
                </a:cubicBezTo>
                <a:cubicBezTo>
                  <a:pt x="776" y="2640"/>
                  <a:pt x="747" y="2594"/>
                  <a:pt x="736" y="2578"/>
                </a:cubicBezTo>
                <a:cubicBezTo>
                  <a:pt x="673" y="2484"/>
                  <a:pt x="762" y="2587"/>
                  <a:pt x="704" y="2506"/>
                </a:cubicBezTo>
                <a:cubicBezTo>
                  <a:pt x="697" y="2497"/>
                  <a:pt x="687" y="2491"/>
                  <a:pt x="680" y="2482"/>
                </a:cubicBezTo>
                <a:cubicBezTo>
                  <a:pt x="640" y="2426"/>
                  <a:pt x="682" y="2473"/>
                  <a:pt x="656" y="2426"/>
                </a:cubicBezTo>
                <a:cubicBezTo>
                  <a:pt x="606" y="2336"/>
                  <a:pt x="506" y="2296"/>
                  <a:pt x="472" y="2194"/>
                </a:cubicBezTo>
                <a:cubicBezTo>
                  <a:pt x="469" y="2171"/>
                  <a:pt x="458" y="2084"/>
                  <a:pt x="440" y="2066"/>
                </a:cubicBezTo>
                <a:cubicBezTo>
                  <a:pt x="395" y="2021"/>
                  <a:pt x="364" y="1962"/>
                  <a:pt x="336" y="1906"/>
                </a:cubicBezTo>
                <a:cubicBezTo>
                  <a:pt x="315" y="1864"/>
                  <a:pt x="302" y="1822"/>
                  <a:pt x="272" y="1786"/>
                </a:cubicBezTo>
                <a:cubicBezTo>
                  <a:pt x="154" y="1644"/>
                  <a:pt x="240" y="1770"/>
                  <a:pt x="192" y="1698"/>
                </a:cubicBezTo>
                <a:cubicBezTo>
                  <a:pt x="167" y="1547"/>
                  <a:pt x="133" y="1399"/>
                  <a:pt x="96" y="1250"/>
                </a:cubicBezTo>
                <a:cubicBezTo>
                  <a:pt x="91" y="1230"/>
                  <a:pt x="34" y="1150"/>
                  <a:pt x="24" y="1122"/>
                </a:cubicBezTo>
                <a:cubicBezTo>
                  <a:pt x="20" y="1112"/>
                  <a:pt x="19" y="1101"/>
                  <a:pt x="16" y="1090"/>
                </a:cubicBezTo>
                <a:cubicBezTo>
                  <a:pt x="11" y="1074"/>
                  <a:pt x="0" y="1042"/>
                  <a:pt x="0" y="1042"/>
                </a:cubicBezTo>
                <a:cubicBezTo>
                  <a:pt x="9" y="908"/>
                  <a:pt x="16" y="961"/>
                  <a:pt x="0" y="882"/>
                </a:cubicBezTo>
                <a:close/>
              </a:path>
            </a:pathLst>
          </a:custGeom>
          <a:solidFill>
            <a:srgbClr val="0033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47912" name="Text Box 72"/>
          <p:cNvSpPr txBox="1">
            <a:spLocks noChangeArrowheads="1"/>
          </p:cNvSpPr>
          <p:nvPr/>
        </p:nvSpPr>
        <p:spPr bwMode="auto">
          <a:xfrm>
            <a:off x="7712075" y="6324600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7913" name="Text Box 73"/>
          <p:cNvSpPr txBox="1">
            <a:spLocks noChangeArrowheads="1"/>
          </p:cNvSpPr>
          <p:nvPr/>
        </p:nvSpPr>
        <p:spPr bwMode="auto">
          <a:xfrm>
            <a:off x="7131050" y="62722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50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7914" name="Text Box 74"/>
          <p:cNvSpPr txBox="1">
            <a:spLocks noChangeArrowheads="1"/>
          </p:cNvSpPr>
          <p:nvPr/>
        </p:nvSpPr>
        <p:spPr bwMode="auto">
          <a:xfrm>
            <a:off x="6950075" y="4191000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7915" name="Text Box 75"/>
          <p:cNvSpPr txBox="1">
            <a:spLocks noChangeArrowheads="1"/>
          </p:cNvSpPr>
          <p:nvPr/>
        </p:nvSpPr>
        <p:spPr bwMode="auto">
          <a:xfrm>
            <a:off x="6445250" y="41386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45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7916" name="Text Box 76"/>
          <p:cNvSpPr txBox="1">
            <a:spLocks noChangeArrowheads="1"/>
          </p:cNvSpPr>
          <p:nvPr/>
        </p:nvSpPr>
        <p:spPr bwMode="auto">
          <a:xfrm>
            <a:off x="7815263" y="2366963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7917" name="Text Box 77"/>
          <p:cNvSpPr txBox="1">
            <a:spLocks noChangeArrowheads="1"/>
          </p:cNvSpPr>
          <p:nvPr/>
        </p:nvSpPr>
        <p:spPr bwMode="auto">
          <a:xfrm>
            <a:off x="8012113" y="2428875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7918" name="Text Box 78"/>
          <p:cNvSpPr txBox="1">
            <a:spLocks noChangeArrowheads="1"/>
          </p:cNvSpPr>
          <p:nvPr/>
        </p:nvSpPr>
        <p:spPr bwMode="auto">
          <a:xfrm>
            <a:off x="8108950" y="23860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33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7919" name="Text Box 79"/>
          <p:cNvSpPr txBox="1">
            <a:spLocks noChangeArrowheads="1"/>
          </p:cNvSpPr>
          <p:nvPr/>
        </p:nvSpPr>
        <p:spPr bwMode="auto">
          <a:xfrm>
            <a:off x="8382000" y="2438400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7920" name="Text Box 80"/>
          <p:cNvSpPr txBox="1">
            <a:spLocks noChangeArrowheads="1"/>
          </p:cNvSpPr>
          <p:nvPr/>
        </p:nvSpPr>
        <p:spPr bwMode="auto">
          <a:xfrm>
            <a:off x="8001000" y="2057400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32</a:t>
            </a:r>
            <a:endParaRPr lang="en-US" altLang="en-US" sz="160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58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4890D-0D06-4B29-AD61-6620F86D53EC}" type="slidenum">
              <a:rPr lang="en-US" altLang="en-US"/>
              <a:pPr/>
              <a:t>78</a:t>
            </a:fld>
            <a:endParaRPr lang="en-US" altLang="en-US" sz="1400"/>
          </a:p>
        </p:txBody>
      </p:sp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Dijkstra's Shortest Path Algorithm</a:t>
            </a:r>
          </a:p>
        </p:txBody>
      </p:sp>
      <p:sp>
        <p:nvSpPr>
          <p:cNvPr id="548867" name="Oval 3"/>
          <p:cNvSpPr>
            <a:spLocks noChangeArrowheads="1"/>
          </p:cNvSpPr>
          <p:nvPr/>
        </p:nvSpPr>
        <p:spPr bwMode="auto">
          <a:xfrm>
            <a:off x="300038" y="3400425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s</a:t>
            </a:r>
          </a:p>
        </p:txBody>
      </p:sp>
      <p:sp>
        <p:nvSpPr>
          <p:cNvPr id="548868" name="Oval 4"/>
          <p:cNvSpPr>
            <a:spLocks noChangeArrowheads="1"/>
          </p:cNvSpPr>
          <p:nvPr/>
        </p:nvSpPr>
        <p:spPr bwMode="auto">
          <a:xfrm>
            <a:off x="7967663" y="2906713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3</a:t>
            </a:r>
          </a:p>
        </p:txBody>
      </p:sp>
      <p:sp>
        <p:nvSpPr>
          <p:cNvPr id="548869" name="Oval 5"/>
          <p:cNvSpPr>
            <a:spLocks noChangeArrowheads="1"/>
          </p:cNvSpPr>
          <p:nvPr/>
        </p:nvSpPr>
        <p:spPr bwMode="auto">
          <a:xfrm>
            <a:off x="8278813" y="5907088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t</a:t>
            </a:r>
          </a:p>
        </p:txBody>
      </p:sp>
      <p:sp>
        <p:nvSpPr>
          <p:cNvPr id="548870" name="Oval 6"/>
          <p:cNvSpPr>
            <a:spLocks noChangeArrowheads="1"/>
          </p:cNvSpPr>
          <p:nvPr/>
        </p:nvSpPr>
        <p:spPr bwMode="auto">
          <a:xfrm>
            <a:off x="2076450" y="2906713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2</a:t>
            </a:r>
          </a:p>
        </p:txBody>
      </p:sp>
      <p:sp>
        <p:nvSpPr>
          <p:cNvPr id="548871" name="Oval 7"/>
          <p:cNvSpPr>
            <a:spLocks noChangeArrowheads="1"/>
          </p:cNvSpPr>
          <p:nvPr/>
        </p:nvSpPr>
        <p:spPr bwMode="auto">
          <a:xfrm>
            <a:off x="2882900" y="407670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6</a:t>
            </a:r>
          </a:p>
        </p:txBody>
      </p:sp>
      <p:sp>
        <p:nvSpPr>
          <p:cNvPr id="548872" name="Oval 8"/>
          <p:cNvSpPr>
            <a:spLocks noChangeArrowheads="1"/>
          </p:cNvSpPr>
          <p:nvPr/>
        </p:nvSpPr>
        <p:spPr bwMode="auto">
          <a:xfrm>
            <a:off x="2138363" y="601980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7</a:t>
            </a:r>
          </a:p>
        </p:txBody>
      </p:sp>
      <p:sp>
        <p:nvSpPr>
          <p:cNvPr id="548873" name="Oval 9"/>
          <p:cNvSpPr>
            <a:spLocks noChangeArrowheads="1"/>
          </p:cNvSpPr>
          <p:nvPr/>
        </p:nvSpPr>
        <p:spPr bwMode="auto">
          <a:xfrm>
            <a:off x="7024688" y="442595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4</a:t>
            </a:r>
          </a:p>
        </p:txBody>
      </p:sp>
      <p:sp>
        <p:nvSpPr>
          <p:cNvPr id="548874" name="Oval 10"/>
          <p:cNvSpPr>
            <a:spLocks noChangeArrowheads="1"/>
          </p:cNvSpPr>
          <p:nvPr/>
        </p:nvSpPr>
        <p:spPr bwMode="auto">
          <a:xfrm>
            <a:off x="4289425" y="476885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5</a:t>
            </a:r>
          </a:p>
        </p:txBody>
      </p:sp>
      <p:cxnSp>
        <p:nvCxnSpPr>
          <p:cNvPr id="548875" name="AutoShape 11"/>
          <p:cNvCxnSpPr>
            <a:cxnSpLocks noChangeShapeType="1"/>
            <a:stCxn id="548867" idx="7"/>
            <a:endCxn id="548870" idx="2"/>
          </p:cNvCxnSpPr>
          <p:nvPr/>
        </p:nvCxnSpPr>
        <p:spPr bwMode="auto">
          <a:xfrm flipV="1">
            <a:off x="557213" y="3057525"/>
            <a:ext cx="1511300" cy="379413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8876" name="AutoShape 12"/>
          <p:cNvCxnSpPr>
            <a:cxnSpLocks noChangeShapeType="1"/>
            <a:stCxn id="548867" idx="6"/>
            <a:endCxn id="548871" idx="1"/>
          </p:cNvCxnSpPr>
          <p:nvPr/>
        </p:nvCxnSpPr>
        <p:spPr bwMode="auto">
          <a:xfrm>
            <a:off x="609600" y="3551238"/>
            <a:ext cx="2317750" cy="56197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8877" name="AutoShape 13"/>
          <p:cNvCxnSpPr>
            <a:cxnSpLocks noChangeShapeType="1"/>
            <a:stCxn id="548867" idx="5"/>
            <a:endCxn id="548872" idx="0"/>
          </p:cNvCxnSpPr>
          <p:nvPr/>
        </p:nvCxnSpPr>
        <p:spPr bwMode="auto">
          <a:xfrm>
            <a:off x="557213" y="3665538"/>
            <a:ext cx="1731962" cy="234632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8878" name="AutoShape 14"/>
          <p:cNvCxnSpPr>
            <a:cxnSpLocks noChangeShapeType="1"/>
            <a:stCxn id="548871" idx="7"/>
            <a:endCxn id="548868" idx="2"/>
          </p:cNvCxnSpPr>
          <p:nvPr/>
        </p:nvCxnSpPr>
        <p:spPr bwMode="auto">
          <a:xfrm flipV="1">
            <a:off x="3140075" y="3057525"/>
            <a:ext cx="4819650" cy="1055688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8879" name="AutoShape 15"/>
          <p:cNvCxnSpPr>
            <a:cxnSpLocks noChangeShapeType="1"/>
            <a:stCxn id="548873" idx="7"/>
            <a:endCxn id="548868" idx="4"/>
          </p:cNvCxnSpPr>
          <p:nvPr/>
        </p:nvCxnSpPr>
        <p:spPr bwMode="auto">
          <a:xfrm flipV="1">
            <a:off x="7281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8880" name="AutoShape 16"/>
          <p:cNvCxnSpPr>
            <a:cxnSpLocks noChangeShapeType="1"/>
            <a:stCxn id="548871" idx="5"/>
            <a:endCxn id="548874" idx="1"/>
          </p:cNvCxnSpPr>
          <p:nvPr/>
        </p:nvCxnSpPr>
        <p:spPr bwMode="auto">
          <a:xfrm>
            <a:off x="3140075" y="4341813"/>
            <a:ext cx="1193800" cy="463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8881" name="AutoShape 17"/>
          <p:cNvCxnSpPr>
            <a:cxnSpLocks noChangeShapeType="1"/>
            <a:stCxn id="548874" idx="5"/>
            <a:endCxn id="548869" idx="2"/>
          </p:cNvCxnSpPr>
          <p:nvPr/>
        </p:nvCxnSpPr>
        <p:spPr bwMode="auto">
          <a:xfrm>
            <a:off x="4546600" y="5033963"/>
            <a:ext cx="3724275" cy="1023937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8882" name="AutoShape 18"/>
          <p:cNvCxnSpPr>
            <a:cxnSpLocks noChangeShapeType="1"/>
            <a:stCxn id="548874" idx="6"/>
            <a:endCxn id="548873" idx="2"/>
          </p:cNvCxnSpPr>
          <p:nvPr/>
        </p:nvCxnSpPr>
        <p:spPr bwMode="auto">
          <a:xfrm flipV="1">
            <a:off x="4598988" y="4576763"/>
            <a:ext cx="2417762" cy="342900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8883" name="AutoShape 19"/>
          <p:cNvCxnSpPr>
            <a:cxnSpLocks noChangeShapeType="1"/>
            <a:stCxn id="548873" idx="4"/>
            <a:endCxn id="548869" idx="1"/>
          </p:cNvCxnSpPr>
          <p:nvPr/>
        </p:nvCxnSpPr>
        <p:spPr bwMode="auto">
          <a:xfrm>
            <a:off x="7175500" y="4735513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8884" name="AutoShape 20"/>
          <p:cNvCxnSpPr>
            <a:cxnSpLocks noChangeShapeType="1"/>
            <a:stCxn id="548868" idx="3"/>
            <a:endCxn id="548874" idx="7"/>
          </p:cNvCxnSpPr>
          <p:nvPr/>
        </p:nvCxnSpPr>
        <p:spPr bwMode="auto">
          <a:xfrm flipH="1">
            <a:off x="4546600" y="3171825"/>
            <a:ext cx="3465513" cy="1633538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8885" name="AutoShape 21"/>
          <p:cNvCxnSpPr>
            <a:cxnSpLocks noChangeShapeType="1"/>
            <a:stCxn id="548871" idx="4"/>
            <a:endCxn id="548872" idx="7"/>
          </p:cNvCxnSpPr>
          <p:nvPr/>
        </p:nvCxnSpPr>
        <p:spPr bwMode="auto">
          <a:xfrm flipH="1">
            <a:off x="2395538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8886" name="AutoShape 22"/>
          <p:cNvCxnSpPr>
            <a:cxnSpLocks noChangeShapeType="1"/>
            <a:stCxn id="548872" idx="6"/>
            <a:endCxn id="548874" idx="2"/>
          </p:cNvCxnSpPr>
          <p:nvPr/>
        </p:nvCxnSpPr>
        <p:spPr bwMode="auto">
          <a:xfrm flipV="1">
            <a:off x="2447925" y="4919663"/>
            <a:ext cx="1833563" cy="1250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8887" name="AutoShape 23"/>
          <p:cNvCxnSpPr>
            <a:cxnSpLocks noChangeShapeType="1"/>
            <a:stCxn id="548870" idx="6"/>
            <a:endCxn id="548868" idx="1"/>
          </p:cNvCxnSpPr>
          <p:nvPr/>
        </p:nvCxnSpPr>
        <p:spPr bwMode="auto">
          <a:xfrm flipV="1">
            <a:off x="2386013" y="2943225"/>
            <a:ext cx="5626100" cy="114300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8888" name="AutoShape 24"/>
          <p:cNvCxnSpPr>
            <a:cxnSpLocks noChangeShapeType="1"/>
            <a:stCxn id="548872" idx="6"/>
            <a:endCxn id="548869" idx="3"/>
          </p:cNvCxnSpPr>
          <p:nvPr/>
        </p:nvCxnSpPr>
        <p:spPr bwMode="auto">
          <a:xfrm>
            <a:off x="2447925" y="6170613"/>
            <a:ext cx="5875338" cy="1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8889" name="AutoShape 25"/>
          <p:cNvCxnSpPr>
            <a:cxnSpLocks noChangeShapeType="1"/>
            <a:stCxn id="548868" idx="5"/>
            <a:endCxn id="548869" idx="0"/>
          </p:cNvCxnSpPr>
          <p:nvPr/>
        </p:nvCxnSpPr>
        <p:spPr bwMode="auto">
          <a:xfrm>
            <a:off x="8224838" y="3171825"/>
            <a:ext cx="204787" cy="272732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48891" name="Text Box 27"/>
          <p:cNvSpPr txBox="1">
            <a:spLocks noChangeArrowheads="1"/>
          </p:cNvSpPr>
          <p:nvPr/>
        </p:nvSpPr>
        <p:spPr bwMode="auto">
          <a:xfrm>
            <a:off x="4794250" y="3606800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18</a:t>
            </a:r>
          </a:p>
        </p:txBody>
      </p:sp>
      <p:sp>
        <p:nvSpPr>
          <p:cNvPr id="548892" name="Text Box 28"/>
          <p:cNvSpPr txBox="1">
            <a:spLocks noChangeArrowheads="1"/>
          </p:cNvSpPr>
          <p:nvPr/>
        </p:nvSpPr>
        <p:spPr bwMode="auto">
          <a:xfrm>
            <a:off x="5991225" y="3952875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</a:t>
            </a:r>
          </a:p>
        </p:txBody>
      </p:sp>
      <p:sp>
        <p:nvSpPr>
          <p:cNvPr id="548893" name="Text Box 29"/>
          <p:cNvSpPr txBox="1">
            <a:spLocks noChangeArrowheads="1"/>
          </p:cNvSpPr>
          <p:nvPr/>
        </p:nvSpPr>
        <p:spPr bwMode="auto">
          <a:xfrm>
            <a:off x="1208088" y="3135313"/>
            <a:ext cx="3254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9</a:t>
            </a:r>
          </a:p>
        </p:txBody>
      </p:sp>
      <p:sp>
        <p:nvSpPr>
          <p:cNvPr id="548894" name="Text Box 30"/>
          <p:cNvSpPr txBox="1">
            <a:spLocks noChangeArrowheads="1"/>
          </p:cNvSpPr>
          <p:nvPr/>
        </p:nvSpPr>
        <p:spPr bwMode="auto">
          <a:xfrm>
            <a:off x="1763713" y="3792538"/>
            <a:ext cx="3254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14</a:t>
            </a:r>
          </a:p>
        </p:txBody>
      </p:sp>
      <p:sp>
        <p:nvSpPr>
          <p:cNvPr id="548895" name="Text Box 31"/>
          <p:cNvSpPr txBox="1">
            <a:spLocks noChangeArrowheads="1"/>
          </p:cNvSpPr>
          <p:nvPr/>
        </p:nvSpPr>
        <p:spPr bwMode="auto">
          <a:xfrm>
            <a:off x="1293813" y="4806950"/>
            <a:ext cx="325437" cy="306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15</a:t>
            </a:r>
          </a:p>
        </p:txBody>
      </p:sp>
      <p:sp>
        <p:nvSpPr>
          <p:cNvPr id="548896" name="Text Box 32"/>
          <p:cNvSpPr txBox="1">
            <a:spLocks noChangeArrowheads="1"/>
          </p:cNvSpPr>
          <p:nvPr/>
        </p:nvSpPr>
        <p:spPr bwMode="auto">
          <a:xfrm>
            <a:off x="2579688" y="4984750"/>
            <a:ext cx="325437" cy="306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5</a:t>
            </a:r>
          </a:p>
        </p:txBody>
      </p:sp>
      <p:sp>
        <p:nvSpPr>
          <p:cNvPr id="548897" name="Text Box 33"/>
          <p:cNvSpPr txBox="1">
            <a:spLocks noChangeArrowheads="1"/>
          </p:cNvSpPr>
          <p:nvPr/>
        </p:nvSpPr>
        <p:spPr bwMode="auto">
          <a:xfrm>
            <a:off x="3517900" y="4494213"/>
            <a:ext cx="417513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30</a:t>
            </a:r>
          </a:p>
        </p:txBody>
      </p:sp>
      <p:sp>
        <p:nvSpPr>
          <p:cNvPr id="548898" name="Text Box 34"/>
          <p:cNvSpPr txBox="1">
            <a:spLocks noChangeArrowheads="1"/>
          </p:cNvSpPr>
          <p:nvPr/>
        </p:nvSpPr>
        <p:spPr bwMode="auto">
          <a:xfrm>
            <a:off x="3162300" y="5445125"/>
            <a:ext cx="4016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20</a:t>
            </a:r>
          </a:p>
        </p:txBody>
      </p:sp>
      <p:sp>
        <p:nvSpPr>
          <p:cNvPr id="548899" name="Text Box 35"/>
          <p:cNvSpPr txBox="1">
            <a:spLocks noChangeArrowheads="1"/>
          </p:cNvSpPr>
          <p:nvPr/>
        </p:nvSpPr>
        <p:spPr bwMode="auto">
          <a:xfrm>
            <a:off x="4614863" y="6115050"/>
            <a:ext cx="398462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44</a:t>
            </a:r>
          </a:p>
        </p:txBody>
      </p:sp>
      <p:sp>
        <p:nvSpPr>
          <p:cNvPr id="548900" name="Text Box 36"/>
          <p:cNvSpPr txBox="1">
            <a:spLocks noChangeArrowheads="1"/>
          </p:cNvSpPr>
          <p:nvPr/>
        </p:nvSpPr>
        <p:spPr bwMode="auto">
          <a:xfrm>
            <a:off x="6038850" y="5416550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16</a:t>
            </a:r>
          </a:p>
        </p:txBody>
      </p:sp>
      <p:sp>
        <p:nvSpPr>
          <p:cNvPr id="548901" name="Text Box 37"/>
          <p:cNvSpPr txBox="1">
            <a:spLocks noChangeArrowheads="1"/>
          </p:cNvSpPr>
          <p:nvPr/>
        </p:nvSpPr>
        <p:spPr bwMode="auto">
          <a:xfrm>
            <a:off x="5943600" y="4625975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11</a:t>
            </a:r>
          </a:p>
        </p:txBody>
      </p:sp>
      <p:sp>
        <p:nvSpPr>
          <p:cNvPr id="548902" name="Text Box 38"/>
          <p:cNvSpPr txBox="1">
            <a:spLocks noChangeArrowheads="1"/>
          </p:cNvSpPr>
          <p:nvPr/>
        </p:nvSpPr>
        <p:spPr bwMode="auto">
          <a:xfrm>
            <a:off x="7440613" y="3921125"/>
            <a:ext cx="325437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6</a:t>
            </a:r>
          </a:p>
        </p:txBody>
      </p:sp>
      <p:sp>
        <p:nvSpPr>
          <p:cNvPr id="548903" name="Text Box 39"/>
          <p:cNvSpPr txBox="1">
            <a:spLocks noChangeArrowheads="1"/>
          </p:cNvSpPr>
          <p:nvPr/>
        </p:nvSpPr>
        <p:spPr bwMode="auto">
          <a:xfrm>
            <a:off x="8175625" y="4478338"/>
            <a:ext cx="325438" cy="306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19</a:t>
            </a:r>
          </a:p>
        </p:txBody>
      </p:sp>
      <p:sp>
        <p:nvSpPr>
          <p:cNvPr id="548904" name="Text Box 40"/>
          <p:cNvSpPr txBox="1">
            <a:spLocks noChangeArrowheads="1"/>
          </p:cNvSpPr>
          <p:nvPr/>
        </p:nvSpPr>
        <p:spPr bwMode="auto">
          <a:xfrm>
            <a:off x="7535863" y="5207000"/>
            <a:ext cx="325437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6</a:t>
            </a:r>
          </a:p>
        </p:txBody>
      </p:sp>
      <p:sp>
        <p:nvSpPr>
          <p:cNvPr id="548905" name="Text Box 41"/>
          <p:cNvSpPr txBox="1">
            <a:spLocks noChangeArrowheads="1"/>
          </p:cNvSpPr>
          <p:nvPr/>
        </p:nvSpPr>
        <p:spPr bwMode="auto">
          <a:xfrm>
            <a:off x="2305050" y="63357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15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8906" name="Text Box 42"/>
          <p:cNvSpPr txBox="1">
            <a:spLocks noChangeArrowheads="1"/>
          </p:cNvSpPr>
          <p:nvPr/>
        </p:nvSpPr>
        <p:spPr bwMode="auto">
          <a:xfrm>
            <a:off x="2160588" y="2514600"/>
            <a:ext cx="538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9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8908" name="Text Box 44"/>
          <p:cNvSpPr txBox="1">
            <a:spLocks noChangeArrowheads="1"/>
          </p:cNvSpPr>
          <p:nvPr/>
        </p:nvSpPr>
        <p:spPr bwMode="auto">
          <a:xfrm>
            <a:off x="8129588" y="6253163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8909" name="Text Box 45"/>
          <p:cNvSpPr txBox="1">
            <a:spLocks noChangeArrowheads="1"/>
          </p:cNvSpPr>
          <p:nvPr/>
        </p:nvSpPr>
        <p:spPr bwMode="auto">
          <a:xfrm>
            <a:off x="4122738" y="4440238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8910" name="Text Box 46"/>
          <p:cNvSpPr txBox="1">
            <a:spLocks noChangeArrowheads="1"/>
          </p:cNvSpPr>
          <p:nvPr/>
        </p:nvSpPr>
        <p:spPr bwMode="auto">
          <a:xfrm>
            <a:off x="3025775" y="3741738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14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8911" name="Text Box 47"/>
          <p:cNvSpPr txBox="1">
            <a:spLocks noChangeArrowheads="1"/>
          </p:cNvSpPr>
          <p:nvPr/>
        </p:nvSpPr>
        <p:spPr bwMode="auto">
          <a:xfrm>
            <a:off x="6731000" y="4132263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8912" name="Text Box 48"/>
          <p:cNvSpPr txBox="1">
            <a:spLocks noChangeArrowheads="1"/>
          </p:cNvSpPr>
          <p:nvPr/>
        </p:nvSpPr>
        <p:spPr bwMode="auto">
          <a:xfrm>
            <a:off x="169863" y="3105150"/>
            <a:ext cx="538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0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8913" name="Text Box 49"/>
          <p:cNvSpPr txBox="1">
            <a:spLocks noChangeArrowheads="1"/>
          </p:cNvSpPr>
          <p:nvPr/>
        </p:nvSpPr>
        <p:spPr bwMode="auto">
          <a:xfrm>
            <a:off x="2821528" y="1635125"/>
            <a:ext cx="3368675" cy="7937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46038" rIns="182880" bIns="46038">
            <a:spAutoFit/>
          </a:bodyPr>
          <a:lstStyle/>
          <a:p>
            <a:pPr>
              <a:spcBef>
                <a:spcPct val="20000"/>
              </a:spcBef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lang="en-US" altLang="en-US"/>
              <a:t>S = { s, 2, 3, 5, 6, 7 }</a:t>
            </a:r>
          </a:p>
          <a:p>
            <a:pPr>
              <a:spcBef>
                <a:spcPct val="20000"/>
              </a:spcBef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lang="en-US" altLang="en-US"/>
              <a:t>PQ = { 4, t }</a:t>
            </a:r>
          </a:p>
        </p:txBody>
      </p:sp>
      <p:sp>
        <p:nvSpPr>
          <p:cNvPr id="548914" name="Text Box 50"/>
          <p:cNvSpPr txBox="1">
            <a:spLocks noChangeArrowheads="1"/>
          </p:cNvSpPr>
          <p:nvPr/>
        </p:nvSpPr>
        <p:spPr bwMode="auto">
          <a:xfrm>
            <a:off x="1901825" y="2501900"/>
            <a:ext cx="53816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8915" name="Text Box 51"/>
          <p:cNvSpPr txBox="1">
            <a:spLocks noChangeArrowheads="1"/>
          </p:cNvSpPr>
          <p:nvPr/>
        </p:nvSpPr>
        <p:spPr bwMode="auto">
          <a:xfrm>
            <a:off x="2132013" y="2555875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8916" name="Text Box 52"/>
          <p:cNvSpPr txBox="1">
            <a:spLocks noChangeArrowheads="1"/>
          </p:cNvSpPr>
          <p:nvPr/>
        </p:nvSpPr>
        <p:spPr bwMode="auto">
          <a:xfrm>
            <a:off x="2000250" y="6335713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8917" name="Text Box 53"/>
          <p:cNvSpPr txBox="1">
            <a:spLocks noChangeArrowheads="1"/>
          </p:cNvSpPr>
          <p:nvPr/>
        </p:nvSpPr>
        <p:spPr bwMode="auto">
          <a:xfrm>
            <a:off x="2720975" y="3741738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8918" name="Text Box 54"/>
          <p:cNvSpPr txBox="1">
            <a:spLocks noChangeArrowheads="1"/>
          </p:cNvSpPr>
          <p:nvPr/>
        </p:nvSpPr>
        <p:spPr bwMode="auto">
          <a:xfrm>
            <a:off x="2949575" y="3786188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8919" name="Text Box 55"/>
          <p:cNvSpPr txBox="1">
            <a:spLocks noChangeArrowheads="1"/>
          </p:cNvSpPr>
          <p:nvPr/>
        </p:nvSpPr>
        <p:spPr bwMode="auto">
          <a:xfrm>
            <a:off x="2212975" y="6405563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8922" name="Text Box 58"/>
          <p:cNvSpPr txBox="1">
            <a:spLocks noChangeArrowheads="1"/>
          </p:cNvSpPr>
          <p:nvPr/>
        </p:nvSpPr>
        <p:spPr bwMode="auto">
          <a:xfrm>
            <a:off x="4121150" y="42021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44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8923" name="Text Box 59"/>
          <p:cNvSpPr txBox="1">
            <a:spLocks noChangeArrowheads="1"/>
          </p:cNvSpPr>
          <p:nvPr/>
        </p:nvSpPr>
        <p:spPr bwMode="auto">
          <a:xfrm>
            <a:off x="4346575" y="4475163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8924" name="Text Box 60"/>
          <p:cNvSpPr txBox="1">
            <a:spLocks noChangeArrowheads="1"/>
          </p:cNvSpPr>
          <p:nvPr/>
        </p:nvSpPr>
        <p:spPr bwMode="auto">
          <a:xfrm>
            <a:off x="4438650" y="41894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35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8925" name="Text Box 61"/>
          <p:cNvSpPr txBox="1">
            <a:spLocks noChangeArrowheads="1"/>
          </p:cNvSpPr>
          <p:nvPr/>
        </p:nvSpPr>
        <p:spPr bwMode="auto">
          <a:xfrm>
            <a:off x="4359275" y="4246563"/>
            <a:ext cx="2762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X</a:t>
            </a:r>
          </a:p>
        </p:txBody>
      </p:sp>
      <p:sp>
        <p:nvSpPr>
          <p:cNvPr id="548926" name="Text Box 62"/>
          <p:cNvSpPr txBox="1">
            <a:spLocks noChangeArrowheads="1"/>
          </p:cNvSpPr>
          <p:nvPr/>
        </p:nvSpPr>
        <p:spPr bwMode="auto">
          <a:xfrm>
            <a:off x="7829550" y="6280150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59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8927" name="Text Box 63"/>
          <p:cNvSpPr txBox="1">
            <a:spLocks noChangeArrowheads="1"/>
          </p:cNvSpPr>
          <p:nvPr/>
        </p:nvSpPr>
        <p:spPr bwMode="auto">
          <a:xfrm>
            <a:off x="8347075" y="6324600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8928" name="Text Box 64"/>
          <p:cNvSpPr txBox="1">
            <a:spLocks noChangeArrowheads="1"/>
          </p:cNvSpPr>
          <p:nvPr/>
        </p:nvSpPr>
        <p:spPr bwMode="auto">
          <a:xfrm>
            <a:off x="8067675" y="6324600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8929" name="Text Box 65"/>
          <p:cNvSpPr txBox="1">
            <a:spLocks noChangeArrowheads="1"/>
          </p:cNvSpPr>
          <p:nvPr/>
        </p:nvSpPr>
        <p:spPr bwMode="auto">
          <a:xfrm>
            <a:off x="7486650" y="62722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51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8930" name="Text Box 66"/>
          <p:cNvSpPr txBox="1">
            <a:spLocks noChangeArrowheads="1"/>
          </p:cNvSpPr>
          <p:nvPr/>
        </p:nvSpPr>
        <p:spPr bwMode="auto">
          <a:xfrm>
            <a:off x="4651375" y="4233863"/>
            <a:ext cx="2762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X</a:t>
            </a:r>
          </a:p>
        </p:txBody>
      </p:sp>
      <p:sp>
        <p:nvSpPr>
          <p:cNvPr id="548931" name="Text Box 67"/>
          <p:cNvSpPr txBox="1">
            <a:spLocks noChangeArrowheads="1"/>
          </p:cNvSpPr>
          <p:nvPr/>
        </p:nvSpPr>
        <p:spPr bwMode="auto">
          <a:xfrm>
            <a:off x="4756150" y="41894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34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8945" name="Text Box 81"/>
          <p:cNvSpPr txBox="1">
            <a:spLocks noChangeArrowheads="1"/>
          </p:cNvSpPr>
          <p:nvPr/>
        </p:nvSpPr>
        <p:spPr bwMode="auto">
          <a:xfrm>
            <a:off x="4859338" y="2906713"/>
            <a:ext cx="4016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24</a:t>
            </a:r>
          </a:p>
        </p:txBody>
      </p:sp>
      <p:sp>
        <p:nvSpPr>
          <p:cNvPr id="548933" name="Text Box 69"/>
          <p:cNvSpPr txBox="1">
            <a:spLocks noChangeArrowheads="1"/>
          </p:cNvSpPr>
          <p:nvPr/>
        </p:nvSpPr>
        <p:spPr bwMode="auto">
          <a:xfrm>
            <a:off x="7712075" y="6324600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8934" name="Text Box 70"/>
          <p:cNvSpPr txBox="1">
            <a:spLocks noChangeArrowheads="1"/>
          </p:cNvSpPr>
          <p:nvPr/>
        </p:nvSpPr>
        <p:spPr bwMode="auto">
          <a:xfrm>
            <a:off x="7131050" y="62722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50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8935" name="Text Box 71"/>
          <p:cNvSpPr txBox="1">
            <a:spLocks noChangeArrowheads="1"/>
          </p:cNvSpPr>
          <p:nvPr/>
        </p:nvSpPr>
        <p:spPr bwMode="auto">
          <a:xfrm>
            <a:off x="6950075" y="4191000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8936" name="Text Box 72"/>
          <p:cNvSpPr txBox="1">
            <a:spLocks noChangeArrowheads="1"/>
          </p:cNvSpPr>
          <p:nvPr/>
        </p:nvSpPr>
        <p:spPr bwMode="auto">
          <a:xfrm>
            <a:off x="6445250" y="41386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45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8937" name="AutoShape 73"/>
          <p:cNvSpPr>
            <a:spLocks noChangeArrowheads="1"/>
          </p:cNvSpPr>
          <p:nvPr/>
        </p:nvSpPr>
        <p:spPr bwMode="auto">
          <a:xfrm rot="11702089">
            <a:off x="6545263" y="4451350"/>
            <a:ext cx="174625" cy="314325"/>
          </a:xfrm>
          <a:prstGeom prst="down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548938" name="Text Box 74"/>
          <p:cNvSpPr txBox="1">
            <a:spLocks noChangeArrowheads="1"/>
          </p:cNvSpPr>
          <p:nvPr/>
        </p:nvSpPr>
        <p:spPr bwMode="auto">
          <a:xfrm>
            <a:off x="6248400" y="4770438"/>
            <a:ext cx="127793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accent1"/>
                </a:solidFill>
              </a:rPr>
              <a:t>delmin</a:t>
            </a:r>
          </a:p>
        </p:txBody>
      </p:sp>
      <p:sp>
        <p:nvSpPr>
          <p:cNvPr id="548939" name="Text Box 75"/>
          <p:cNvSpPr txBox="1">
            <a:spLocks noChangeArrowheads="1"/>
          </p:cNvSpPr>
          <p:nvPr/>
        </p:nvSpPr>
        <p:spPr bwMode="auto">
          <a:xfrm>
            <a:off x="7815263" y="2366963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8940" name="Text Box 76"/>
          <p:cNvSpPr txBox="1">
            <a:spLocks noChangeArrowheads="1"/>
          </p:cNvSpPr>
          <p:nvPr/>
        </p:nvSpPr>
        <p:spPr bwMode="auto">
          <a:xfrm>
            <a:off x="8012113" y="2428875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8941" name="Text Box 77"/>
          <p:cNvSpPr txBox="1">
            <a:spLocks noChangeArrowheads="1"/>
          </p:cNvSpPr>
          <p:nvPr/>
        </p:nvSpPr>
        <p:spPr bwMode="auto">
          <a:xfrm>
            <a:off x="8108950" y="23860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33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8942" name="Text Box 78"/>
          <p:cNvSpPr txBox="1">
            <a:spLocks noChangeArrowheads="1"/>
          </p:cNvSpPr>
          <p:nvPr/>
        </p:nvSpPr>
        <p:spPr bwMode="auto">
          <a:xfrm>
            <a:off x="8382000" y="2438400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8943" name="Text Box 79"/>
          <p:cNvSpPr txBox="1">
            <a:spLocks noChangeArrowheads="1"/>
          </p:cNvSpPr>
          <p:nvPr/>
        </p:nvSpPr>
        <p:spPr bwMode="auto">
          <a:xfrm>
            <a:off x="8001000" y="2057400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32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8946" name="Freeform 82"/>
          <p:cNvSpPr>
            <a:spLocks/>
          </p:cNvSpPr>
          <p:nvPr/>
        </p:nvSpPr>
        <p:spPr bwMode="auto">
          <a:xfrm>
            <a:off x="177800" y="2028825"/>
            <a:ext cx="8534400" cy="4752975"/>
          </a:xfrm>
          <a:custGeom>
            <a:avLst/>
            <a:gdLst>
              <a:gd name="T0" fmla="*/ 0 w 5376"/>
              <a:gd name="T1" fmla="*/ 882 h 2994"/>
              <a:gd name="T2" fmla="*/ 112 w 5376"/>
              <a:gd name="T3" fmla="*/ 602 h 2994"/>
              <a:gd name="T4" fmla="*/ 304 w 5376"/>
              <a:gd name="T5" fmla="*/ 498 h 2994"/>
              <a:gd name="T6" fmla="*/ 440 w 5376"/>
              <a:gd name="T7" fmla="*/ 426 h 2994"/>
              <a:gd name="T8" fmla="*/ 624 w 5376"/>
              <a:gd name="T9" fmla="*/ 394 h 2994"/>
              <a:gd name="T10" fmla="*/ 832 w 5376"/>
              <a:gd name="T11" fmla="*/ 354 h 2994"/>
              <a:gd name="T12" fmla="*/ 952 w 5376"/>
              <a:gd name="T13" fmla="*/ 314 h 2994"/>
              <a:gd name="T14" fmla="*/ 1432 w 5376"/>
              <a:gd name="T15" fmla="*/ 250 h 2994"/>
              <a:gd name="T16" fmla="*/ 1928 w 5376"/>
              <a:gd name="T17" fmla="*/ 290 h 2994"/>
              <a:gd name="T18" fmla="*/ 2640 w 5376"/>
              <a:gd name="T19" fmla="*/ 322 h 2994"/>
              <a:gd name="T20" fmla="*/ 4571 w 5376"/>
              <a:gd name="T21" fmla="*/ 183 h 2994"/>
              <a:gd name="T22" fmla="*/ 4955 w 5376"/>
              <a:gd name="T23" fmla="*/ 34 h 2994"/>
              <a:gd name="T24" fmla="*/ 5221 w 5376"/>
              <a:gd name="T25" fmla="*/ 23 h 2994"/>
              <a:gd name="T26" fmla="*/ 5349 w 5376"/>
              <a:gd name="T27" fmla="*/ 141 h 2994"/>
              <a:gd name="T28" fmla="*/ 5376 w 5376"/>
              <a:gd name="T29" fmla="*/ 274 h 2994"/>
              <a:gd name="T30" fmla="*/ 5368 w 5376"/>
              <a:gd name="T31" fmla="*/ 626 h 2994"/>
              <a:gd name="T32" fmla="*/ 5288 w 5376"/>
              <a:gd name="T33" fmla="*/ 858 h 2994"/>
              <a:gd name="T34" fmla="*/ 5240 w 5376"/>
              <a:gd name="T35" fmla="*/ 994 h 2994"/>
              <a:gd name="T36" fmla="*/ 5056 w 5376"/>
              <a:gd name="T37" fmla="*/ 1042 h 2994"/>
              <a:gd name="T38" fmla="*/ 4832 w 5376"/>
              <a:gd name="T39" fmla="*/ 1114 h 2994"/>
              <a:gd name="T40" fmla="*/ 4704 w 5376"/>
              <a:gd name="T41" fmla="*/ 1130 h 2994"/>
              <a:gd name="T42" fmla="*/ 4216 w 5376"/>
              <a:gd name="T43" fmla="*/ 1250 h 2994"/>
              <a:gd name="T44" fmla="*/ 4144 w 5376"/>
              <a:gd name="T45" fmla="*/ 1282 h 2994"/>
              <a:gd name="T46" fmla="*/ 3936 w 5376"/>
              <a:gd name="T47" fmla="*/ 1386 h 2994"/>
              <a:gd name="T48" fmla="*/ 3728 w 5376"/>
              <a:gd name="T49" fmla="*/ 1490 h 2994"/>
              <a:gd name="T50" fmla="*/ 3536 w 5376"/>
              <a:gd name="T51" fmla="*/ 1538 h 2994"/>
              <a:gd name="T52" fmla="*/ 3424 w 5376"/>
              <a:gd name="T53" fmla="*/ 1570 h 2994"/>
              <a:gd name="T54" fmla="*/ 3248 w 5376"/>
              <a:gd name="T55" fmla="*/ 1602 h 2994"/>
              <a:gd name="T56" fmla="*/ 3152 w 5376"/>
              <a:gd name="T57" fmla="*/ 1674 h 2994"/>
              <a:gd name="T58" fmla="*/ 3096 w 5376"/>
              <a:gd name="T59" fmla="*/ 1738 h 2994"/>
              <a:gd name="T60" fmla="*/ 3056 w 5376"/>
              <a:gd name="T61" fmla="*/ 1810 h 2994"/>
              <a:gd name="T62" fmla="*/ 3008 w 5376"/>
              <a:gd name="T63" fmla="*/ 1906 h 2994"/>
              <a:gd name="T64" fmla="*/ 2800 w 5376"/>
              <a:gd name="T65" fmla="*/ 2042 h 2994"/>
              <a:gd name="T66" fmla="*/ 2704 w 5376"/>
              <a:gd name="T67" fmla="*/ 2090 h 2994"/>
              <a:gd name="T68" fmla="*/ 2552 w 5376"/>
              <a:gd name="T69" fmla="*/ 2114 h 2994"/>
              <a:gd name="T70" fmla="*/ 2408 w 5376"/>
              <a:gd name="T71" fmla="*/ 2218 h 2994"/>
              <a:gd name="T72" fmla="*/ 2304 w 5376"/>
              <a:gd name="T73" fmla="*/ 2282 h 2994"/>
              <a:gd name="T74" fmla="*/ 2048 w 5376"/>
              <a:gd name="T75" fmla="*/ 2490 h 2994"/>
              <a:gd name="T76" fmla="*/ 1968 w 5376"/>
              <a:gd name="T77" fmla="*/ 2546 h 2994"/>
              <a:gd name="T78" fmla="*/ 1904 w 5376"/>
              <a:gd name="T79" fmla="*/ 2666 h 2994"/>
              <a:gd name="T80" fmla="*/ 1856 w 5376"/>
              <a:gd name="T81" fmla="*/ 2778 h 2994"/>
              <a:gd name="T82" fmla="*/ 1680 w 5376"/>
              <a:gd name="T83" fmla="*/ 2994 h 2994"/>
              <a:gd name="T84" fmla="*/ 1208 w 5376"/>
              <a:gd name="T85" fmla="*/ 2954 h 2994"/>
              <a:gd name="T86" fmla="*/ 1008 w 5376"/>
              <a:gd name="T87" fmla="*/ 2898 h 2994"/>
              <a:gd name="T88" fmla="*/ 936 w 5376"/>
              <a:gd name="T89" fmla="*/ 2866 h 2994"/>
              <a:gd name="T90" fmla="*/ 888 w 5376"/>
              <a:gd name="T91" fmla="*/ 2754 h 2994"/>
              <a:gd name="T92" fmla="*/ 792 w 5376"/>
              <a:gd name="T93" fmla="*/ 2658 h 2994"/>
              <a:gd name="T94" fmla="*/ 736 w 5376"/>
              <a:gd name="T95" fmla="*/ 2578 h 2994"/>
              <a:gd name="T96" fmla="*/ 704 w 5376"/>
              <a:gd name="T97" fmla="*/ 2506 h 2994"/>
              <a:gd name="T98" fmla="*/ 680 w 5376"/>
              <a:gd name="T99" fmla="*/ 2482 h 2994"/>
              <a:gd name="T100" fmla="*/ 656 w 5376"/>
              <a:gd name="T101" fmla="*/ 2426 h 2994"/>
              <a:gd name="T102" fmla="*/ 472 w 5376"/>
              <a:gd name="T103" fmla="*/ 2194 h 2994"/>
              <a:gd name="T104" fmla="*/ 440 w 5376"/>
              <a:gd name="T105" fmla="*/ 2066 h 2994"/>
              <a:gd name="T106" fmla="*/ 336 w 5376"/>
              <a:gd name="T107" fmla="*/ 1906 h 2994"/>
              <a:gd name="T108" fmla="*/ 272 w 5376"/>
              <a:gd name="T109" fmla="*/ 1786 h 2994"/>
              <a:gd name="T110" fmla="*/ 192 w 5376"/>
              <a:gd name="T111" fmla="*/ 1698 h 2994"/>
              <a:gd name="T112" fmla="*/ 96 w 5376"/>
              <a:gd name="T113" fmla="*/ 1250 h 2994"/>
              <a:gd name="T114" fmla="*/ 24 w 5376"/>
              <a:gd name="T115" fmla="*/ 1122 h 2994"/>
              <a:gd name="T116" fmla="*/ 16 w 5376"/>
              <a:gd name="T117" fmla="*/ 1090 h 2994"/>
              <a:gd name="T118" fmla="*/ 0 w 5376"/>
              <a:gd name="T119" fmla="*/ 1042 h 2994"/>
              <a:gd name="T120" fmla="*/ 0 w 5376"/>
              <a:gd name="T121" fmla="*/ 882 h 2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376" h="2994">
                <a:moveTo>
                  <a:pt x="0" y="882"/>
                </a:moveTo>
                <a:cubicBezTo>
                  <a:pt x="45" y="791"/>
                  <a:pt x="44" y="682"/>
                  <a:pt x="112" y="602"/>
                </a:cubicBezTo>
                <a:cubicBezTo>
                  <a:pt x="158" y="548"/>
                  <a:pt x="244" y="531"/>
                  <a:pt x="304" y="498"/>
                </a:cubicBezTo>
                <a:cubicBezTo>
                  <a:pt x="354" y="470"/>
                  <a:pt x="386" y="444"/>
                  <a:pt x="440" y="426"/>
                </a:cubicBezTo>
                <a:cubicBezTo>
                  <a:pt x="500" y="406"/>
                  <a:pt x="562" y="404"/>
                  <a:pt x="624" y="394"/>
                </a:cubicBezTo>
                <a:cubicBezTo>
                  <a:pt x="693" y="382"/>
                  <a:pt x="764" y="371"/>
                  <a:pt x="832" y="354"/>
                </a:cubicBezTo>
                <a:cubicBezTo>
                  <a:pt x="869" y="329"/>
                  <a:pt x="911" y="328"/>
                  <a:pt x="952" y="314"/>
                </a:cubicBezTo>
                <a:cubicBezTo>
                  <a:pt x="1113" y="260"/>
                  <a:pt x="1260" y="256"/>
                  <a:pt x="1432" y="250"/>
                </a:cubicBezTo>
                <a:cubicBezTo>
                  <a:pt x="1618" y="257"/>
                  <a:pt x="1740" y="283"/>
                  <a:pt x="1928" y="290"/>
                </a:cubicBezTo>
                <a:cubicBezTo>
                  <a:pt x="2165" y="314"/>
                  <a:pt x="2402" y="317"/>
                  <a:pt x="2640" y="322"/>
                </a:cubicBezTo>
                <a:cubicBezTo>
                  <a:pt x="3273" y="355"/>
                  <a:pt x="3932" y="189"/>
                  <a:pt x="4571" y="183"/>
                </a:cubicBezTo>
                <a:cubicBezTo>
                  <a:pt x="4711" y="165"/>
                  <a:pt x="4828" y="88"/>
                  <a:pt x="4955" y="34"/>
                </a:cubicBezTo>
                <a:cubicBezTo>
                  <a:pt x="5034" y="0"/>
                  <a:pt x="5151" y="26"/>
                  <a:pt x="5221" y="23"/>
                </a:cubicBezTo>
                <a:cubicBezTo>
                  <a:pt x="5277" y="29"/>
                  <a:pt x="5310" y="102"/>
                  <a:pt x="5349" y="141"/>
                </a:cubicBezTo>
                <a:cubicBezTo>
                  <a:pt x="5354" y="160"/>
                  <a:pt x="5376" y="255"/>
                  <a:pt x="5376" y="274"/>
                </a:cubicBezTo>
                <a:cubicBezTo>
                  <a:pt x="5376" y="391"/>
                  <a:pt x="5373" y="509"/>
                  <a:pt x="5368" y="626"/>
                </a:cubicBezTo>
                <a:cubicBezTo>
                  <a:pt x="5365" y="705"/>
                  <a:pt x="5312" y="785"/>
                  <a:pt x="5288" y="858"/>
                </a:cubicBezTo>
                <a:cubicBezTo>
                  <a:pt x="5275" y="898"/>
                  <a:pt x="5274" y="967"/>
                  <a:pt x="5240" y="994"/>
                </a:cubicBezTo>
                <a:cubicBezTo>
                  <a:pt x="5195" y="1030"/>
                  <a:pt x="5111" y="1036"/>
                  <a:pt x="5056" y="1042"/>
                </a:cubicBezTo>
                <a:cubicBezTo>
                  <a:pt x="4981" y="1061"/>
                  <a:pt x="4909" y="1101"/>
                  <a:pt x="4832" y="1114"/>
                </a:cubicBezTo>
                <a:cubicBezTo>
                  <a:pt x="4765" y="1125"/>
                  <a:pt x="4765" y="1118"/>
                  <a:pt x="4704" y="1130"/>
                </a:cubicBezTo>
                <a:cubicBezTo>
                  <a:pt x="4540" y="1163"/>
                  <a:pt x="4378" y="1210"/>
                  <a:pt x="4216" y="1250"/>
                </a:cubicBezTo>
                <a:cubicBezTo>
                  <a:pt x="4189" y="1257"/>
                  <a:pt x="4170" y="1273"/>
                  <a:pt x="4144" y="1282"/>
                </a:cubicBezTo>
                <a:cubicBezTo>
                  <a:pt x="4089" y="1337"/>
                  <a:pt x="4009" y="1362"/>
                  <a:pt x="3936" y="1386"/>
                </a:cubicBezTo>
                <a:cubicBezTo>
                  <a:pt x="3905" y="1478"/>
                  <a:pt x="3805" y="1471"/>
                  <a:pt x="3728" y="1490"/>
                </a:cubicBezTo>
                <a:cubicBezTo>
                  <a:pt x="3665" y="1506"/>
                  <a:pt x="3598" y="1517"/>
                  <a:pt x="3536" y="1538"/>
                </a:cubicBezTo>
                <a:cubicBezTo>
                  <a:pt x="3504" y="1549"/>
                  <a:pt x="3457" y="1567"/>
                  <a:pt x="3424" y="1570"/>
                </a:cubicBezTo>
                <a:cubicBezTo>
                  <a:pt x="3360" y="1576"/>
                  <a:pt x="3308" y="1582"/>
                  <a:pt x="3248" y="1602"/>
                </a:cubicBezTo>
                <a:cubicBezTo>
                  <a:pt x="3211" y="1614"/>
                  <a:pt x="3183" y="1653"/>
                  <a:pt x="3152" y="1674"/>
                </a:cubicBezTo>
                <a:cubicBezTo>
                  <a:pt x="3115" y="1730"/>
                  <a:pt x="3136" y="1711"/>
                  <a:pt x="3096" y="1738"/>
                </a:cubicBezTo>
                <a:cubicBezTo>
                  <a:pt x="3082" y="1780"/>
                  <a:pt x="3093" y="1755"/>
                  <a:pt x="3056" y="1810"/>
                </a:cubicBezTo>
                <a:cubicBezTo>
                  <a:pt x="3004" y="1888"/>
                  <a:pt x="3084" y="1830"/>
                  <a:pt x="3008" y="1906"/>
                </a:cubicBezTo>
                <a:cubicBezTo>
                  <a:pt x="2945" y="1969"/>
                  <a:pt x="2885" y="2014"/>
                  <a:pt x="2800" y="2042"/>
                </a:cubicBezTo>
                <a:cubicBezTo>
                  <a:pt x="2768" y="2053"/>
                  <a:pt x="2738" y="2079"/>
                  <a:pt x="2704" y="2090"/>
                </a:cubicBezTo>
                <a:cubicBezTo>
                  <a:pt x="2655" y="2106"/>
                  <a:pt x="2602" y="2104"/>
                  <a:pt x="2552" y="2114"/>
                </a:cubicBezTo>
                <a:cubicBezTo>
                  <a:pt x="2477" y="2111"/>
                  <a:pt x="2482" y="2225"/>
                  <a:pt x="2408" y="2218"/>
                </a:cubicBezTo>
                <a:cubicBezTo>
                  <a:pt x="2336" y="2212"/>
                  <a:pt x="2372" y="2305"/>
                  <a:pt x="2304" y="2282"/>
                </a:cubicBezTo>
                <a:cubicBezTo>
                  <a:pt x="2244" y="2327"/>
                  <a:pt x="2104" y="2446"/>
                  <a:pt x="2048" y="2490"/>
                </a:cubicBezTo>
                <a:cubicBezTo>
                  <a:pt x="2032" y="2485"/>
                  <a:pt x="1968" y="2546"/>
                  <a:pt x="1968" y="2546"/>
                </a:cubicBezTo>
                <a:cubicBezTo>
                  <a:pt x="1908" y="2569"/>
                  <a:pt x="1945" y="2638"/>
                  <a:pt x="1904" y="2666"/>
                </a:cubicBezTo>
                <a:cubicBezTo>
                  <a:pt x="1871" y="2699"/>
                  <a:pt x="1893" y="2723"/>
                  <a:pt x="1856" y="2778"/>
                </a:cubicBezTo>
                <a:cubicBezTo>
                  <a:pt x="1916" y="2868"/>
                  <a:pt x="1776" y="2962"/>
                  <a:pt x="1680" y="2994"/>
                </a:cubicBezTo>
                <a:cubicBezTo>
                  <a:pt x="1552" y="2908"/>
                  <a:pt x="1310" y="2956"/>
                  <a:pt x="1208" y="2954"/>
                </a:cubicBezTo>
                <a:cubicBezTo>
                  <a:pt x="1140" y="2937"/>
                  <a:pt x="1074" y="2920"/>
                  <a:pt x="1008" y="2898"/>
                </a:cubicBezTo>
                <a:cubicBezTo>
                  <a:pt x="984" y="2890"/>
                  <a:pt x="955" y="2885"/>
                  <a:pt x="936" y="2866"/>
                </a:cubicBezTo>
                <a:cubicBezTo>
                  <a:pt x="901" y="2831"/>
                  <a:pt x="906" y="2795"/>
                  <a:pt x="888" y="2754"/>
                </a:cubicBezTo>
                <a:cubicBezTo>
                  <a:pt x="871" y="2715"/>
                  <a:pt x="819" y="2689"/>
                  <a:pt x="792" y="2658"/>
                </a:cubicBezTo>
                <a:cubicBezTo>
                  <a:pt x="776" y="2640"/>
                  <a:pt x="747" y="2594"/>
                  <a:pt x="736" y="2578"/>
                </a:cubicBezTo>
                <a:cubicBezTo>
                  <a:pt x="673" y="2484"/>
                  <a:pt x="762" y="2587"/>
                  <a:pt x="704" y="2506"/>
                </a:cubicBezTo>
                <a:cubicBezTo>
                  <a:pt x="697" y="2497"/>
                  <a:pt x="687" y="2491"/>
                  <a:pt x="680" y="2482"/>
                </a:cubicBezTo>
                <a:cubicBezTo>
                  <a:pt x="640" y="2426"/>
                  <a:pt x="682" y="2473"/>
                  <a:pt x="656" y="2426"/>
                </a:cubicBezTo>
                <a:cubicBezTo>
                  <a:pt x="606" y="2336"/>
                  <a:pt x="506" y="2296"/>
                  <a:pt x="472" y="2194"/>
                </a:cubicBezTo>
                <a:cubicBezTo>
                  <a:pt x="469" y="2171"/>
                  <a:pt x="458" y="2084"/>
                  <a:pt x="440" y="2066"/>
                </a:cubicBezTo>
                <a:cubicBezTo>
                  <a:pt x="395" y="2021"/>
                  <a:pt x="364" y="1962"/>
                  <a:pt x="336" y="1906"/>
                </a:cubicBezTo>
                <a:cubicBezTo>
                  <a:pt x="315" y="1864"/>
                  <a:pt x="302" y="1822"/>
                  <a:pt x="272" y="1786"/>
                </a:cubicBezTo>
                <a:cubicBezTo>
                  <a:pt x="154" y="1644"/>
                  <a:pt x="240" y="1770"/>
                  <a:pt x="192" y="1698"/>
                </a:cubicBezTo>
                <a:cubicBezTo>
                  <a:pt x="167" y="1547"/>
                  <a:pt x="133" y="1399"/>
                  <a:pt x="96" y="1250"/>
                </a:cubicBezTo>
                <a:cubicBezTo>
                  <a:pt x="91" y="1230"/>
                  <a:pt x="34" y="1150"/>
                  <a:pt x="24" y="1122"/>
                </a:cubicBezTo>
                <a:cubicBezTo>
                  <a:pt x="20" y="1112"/>
                  <a:pt x="19" y="1101"/>
                  <a:pt x="16" y="1090"/>
                </a:cubicBezTo>
                <a:cubicBezTo>
                  <a:pt x="11" y="1074"/>
                  <a:pt x="0" y="1042"/>
                  <a:pt x="0" y="1042"/>
                </a:cubicBezTo>
                <a:cubicBezTo>
                  <a:pt x="9" y="908"/>
                  <a:pt x="16" y="961"/>
                  <a:pt x="0" y="882"/>
                </a:cubicBezTo>
                <a:close/>
              </a:path>
            </a:pathLst>
          </a:custGeom>
          <a:solidFill>
            <a:srgbClr val="0033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7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9265F-FC29-4939-A59E-55FE16BA4EB1}" type="slidenum">
              <a:rPr lang="en-US" altLang="en-US"/>
              <a:pPr/>
              <a:t>79</a:t>
            </a:fld>
            <a:endParaRPr lang="en-US" altLang="en-US" sz="1400"/>
          </a:p>
        </p:txBody>
      </p:sp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Dijkstra's Shortest Path Algorithm</a:t>
            </a:r>
          </a:p>
        </p:txBody>
      </p:sp>
      <p:sp>
        <p:nvSpPr>
          <p:cNvPr id="549891" name="Oval 3"/>
          <p:cNvSpPr>
            <a:spLocks noChangeArrowheads="1"/>
          </p:cNvSpPr>
          <p:nvPr/>
        </p:nvSpPr>
        <p:spPr bwMode="auto">
          <a:xfrm>
            <a:off x="300038" y="3400425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s</a:t>
            </a:r>
          </a:p>
        </p:txBody>
      </p:sp>
      <p:sp>
        <p:nvSpPr>
          <p:cNvPr id="549892" name="Oval 4"/>
          <p:cNvSpPr>
            <a:spLocks noChangeArrowheads="1"/>
          </p:cNvSpPr>
          <p:nvPr/>
        </p:nvSpPr>
        <p:spPr bwMode="auto">
          <a:xfrm>
            <a:off x="7967663" y="2906713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3</a:t>
            </a:r>
          </a:p>
        </p:txBody>
      </p:sp>
      <p:sp>
        <p:nvSpPr>
          <p:cNvPr id="549893" name="Oval 5"/>
          <p:cNvSpPr>
            <a:spLocks noChangeArrowheads="1"/>
          </p:cNvSpPr>
          <p:nvPr/>
        </p:nvSpPr>
        <p:spPr bwMode="auto">
          <a:xfrm>
            <a:off x="8278813" y="5907088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t</a:t>
            </a:r>
          </a:p>
        </p:txBody>
      </p:sp>
      <p:sp>
        <p:nvSpPr>
          <p:cNvPr id="549894" name="Oval 6"/>
          <p:cNvSpPr>
            <a:spLocks noChangeArrowheads="1"/>
          </p:cNvSpPr>
          <p:nvPr/>
        </p:nvSpPr>
        <p:spPr bwMode="auto">
          <a:xfrm>
            <a:off x="2076450" y="2906713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2</a:t>
            </a:r>
          </a:p>
        </p:txBody>
      </p:sp>
      <p:sp>
        <p:nvSpPr>
          <p:cNvPr id="549895" name="Oval 7"/>
          <p:cNvSpPr>
            <a:spLocks noChangeArrowheads="1"/>
          </p:cNvSpPr>
          <p:nvPr/>
        </p:nvSpPr>
        <p:spPr bwMode="auto">
          <a:xfrm>
            <a:off x="2882900" y="407670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6</a:t>
            </a:r>
          </a:p>
        </p:txBody>
      </p:sp>
      <p:sp>
        <p:nvSpPr>
          <p:cNvPr id="549896" name="Oval 8"/>
          <p:cNvSpPr>
            <a:spLocks noChangeArrowheads="1"/>
          </p:cNvSpPr>
          <p:nvPr/>
        </p:nvSpPr>
        <p:spPr bwMode="auto">
          <a:xfrm>
            <a:off x="2138363" y="601980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7</a:t>
            </a:r>
          </a:p>
        </p:txBody>
      </p:sp>
      <p:sp>
        <p:nvSpPr>
          <p:cNvPr id="549897" name="Oval 9"/>
          <p:cNvSpPr>
            <a:spLocks noChangeArrowheads="1"/>
          </p:cNvSpPr>
          <p:nvPr/>
        </p:nvSpPr>
        <p:spPr bwMode="auto">
          <a:xfrm>
            <a:off x="7024688" y="442595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4</a:t>
            </a:r>
          </a:p>
        </p:txBody>
      </p:sp>
      <p:sp>
        <p:nvSpPr>
          <p:cNvPr id="549898" name="Oval 10"/>
          <p:cNvSpPr>
            <a:spLocks noChangeArrowheads="1"/>
          </p:cNvSpPr>
          <p:nvPr/>
        </p:nvSpPr>
        <p:spPr bwMode="auto">
          <a:xfrm>
            <a:off x="4289425" y="476885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5</a:t>
            </a:r>
          </a:p>
        </p:txBody>
      </p:sp>
      <p:cxnSp>
        <p:nvCxnSpPr>
          <p:cNvPr id="549899" name="AutoShape 11"/>
          <p:cNvCxnSpPr>
            <a:cxnSpLocks noChangeShapeType="1"/>
            <a:stCxn id="549891" idx="7"/>
            <a:endCxn id="549894" idx="2"/>
          </p:cNvCxnSpPr>
          <p:nvPr/>
        </p:nvCxnSpPr>
        <p:spPr bwMode="auto">
          <a:xfrm flipV="1">
            <a:off x="557213" y="3057525"/>
            <a:ext cx="1511300" cy="379413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9900" name="AutoShape 12"/>
          <p:cNvCxnSpPr>
            <a:cxnSpLocks noChangeShapeType="1"/>
            <a:stCxn id="549891" idx="6"/>
            <a:endCxn id="549895" idx="1"/>
          </p:cNvCxnSpPr>
          <p:nvPr/>
        </p:nvCxnSpPr>
        <p:spPr bwMode="auto">
          <a:xfrm>
            <a:off x="609600" y="3551238"/>
            <a:ext cx="2317750" cy="56197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9901" name="AutoShape 13"/>
          <p:cNvCxnSpPr>
            <a:cxnSpLocks noChangeShapeType="1"/>
            <a:stCxn id="549891" idx="5"/>
            <a:endCxn id="549896" idx="0"/>
          </p:cNvCxnSpPr>
          <p:nvPr/>
        </p:nvCxnSpPr>
        <p:spPr bwMode="auto">
          <a:xfrm>
            <a:off x="557213" y="3665538"/>
            <a:ext cx="1731962" cy="234632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9902" name="AutoShape 14"/>
          <p:cNvCxnSpPr>
            <a:cxnSpLocks noChangeShapeType="1"/>
            <a:stCxn id="549895" idx="7"/>
            <a:endCxn id="549892" idx="2"/>
          </p:cNvCxnSpPr>
          <p:nvPr/>
        </p:nvCxnSpPr>
        <p:spPr bwMode="auto">
          <a:xfrm flipV="1">
            <a:off x="3140075" y="3057525"/>
            <a:ext cx="4819650" cy="1055688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9903" name="AutoShape 15"/>
          <p:cNvCxnSpPr>
            <a:cxnSpLocks noChangeShapeType="1"/>
            <a:stCxn id="549897" idx="7"/>
            <a:endCxn id="549892" idx="4"/>
          </p:cNvCxnSpPr>
          <p:nvPr/>
        </p:nvCxnSpPr>
        <p:spPr bwMode="auto">
          <a:xfrm flipV="1">
            <a:off x="7281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9904" name="AutoShape 16"/>
          <p:cNvCxnSpPr>
            <a:cxnSpLocks noChangeShapeType="1"/>
            <a:stCxn id="549895" idx="5"/>
            <a:endCxn id="549898" idx="1"/>
          </p:cNvCxnSpPr>
          <p:nvPr/>
        </p:nvCxnSpPr>
        <p:spPr bwMode="auto">
          <a:xfrm>
            <a:off x="3140075" y="4341813"/>
            <a:ext cx="1193800" cy="463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9905" name="AutoShape 17"/>
          <p:cNvCxnSpPr>
            <a:cxnSpLocks noChangeShapeType="1"/>
            <a:stCxn id="549898" idx="5"/>
            <a:endCxn id="549893" idx="2"/>
          </p:cNvCxnSpPr>
          <p:nvPr/>
        </p:nvCxnSpPr>
        <p:spPr bwMode="auto">
          <a:xfrm>
            <a:off x="4546600" y="5033963"/>
            <a:ext cx="3724275" cy="1023937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9906" name="AutoShape 18"/>
          <p:cNvCxnSpPr>
            <a:cxnSpLocks noChangeShapeType="1"/>
            <a:stCxn id="549898" idx="6"/>
            <a:endCxn id="549897" idx="2"/>
          </p:cNvCxnSpPr>
          <p:nvPr/>
        </p:nvCxnSpPr>
        <p:spPr bwMode="auto">
          <a:xfrm flipV="1">
            <a:off x="4598988" y="4576763"/>
            <a:ext cx="2417762" cy="342900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9907" name="AutoShape 19"/>
          <p:cNvCxnSpPr>
            <a:cxnSpLocks noChangeShapeType="1"/>
            <a:stCxn id="549897" idx="4"/>
            <a:endCxn id="549893" idx="1"/>
          </p:cNvCxnSpPr>
          <p:nvPr/>
        </p:nvCxnSpPr>
        <p:spPr bwMode="auto">
          <a:xfrm>
            <a:off x="7175500" y="4735513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9908" name="AutoShape 20"/>
          <p:cNvCxnSpPr>
            <a:cxnSpLocks noChangeShapeType="1"/>
            <a:stCxn id="549892" idx="3"/>
            <a:endCxn id="549898" idx="7"/>
          </p:cNvCxnSpPr>
          <p:nvPr/>
        </p:nvCxnSpPr>
        <p:spPr bwMode="auto">
          <a:xfrm flipH="1">
            <a:off x="4546600" y="3171825"/>
            <a:ext cx="3465513" cy="1633538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9909" name="AutoShape 21"/>
          <p:cNvCxnSpPr>
            <a:cxnSpLocks noChangeShapeType="1"/>
            <a:stCxn id="549895" idx="4"/>
            <a:endCxn id="549896" idx="7"/>
          </p:cNvCxnSpPr>
          <p:nvPr/>
        </p:nvCxnSpPr>
        <p:spPr bwMode="auto">
          <a:xfrm flipH="1">
            <a:off x="2395538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9910" name="AutoShape 22"/>
          <p:cNvCxnSpPr>
            <a:cxnSpLocks noChangeShapeType="1"/>
            <a:stCxn id="549896" idx="6"/>
            <a:endCxn id="549898" idx="2"/>
          </p:cNvCxnSpPr>
          <p:nvPr/>
        </p:nvCxnSpPr>
        <p:spPr bwMode="auto">
          <a:xfrm flipV="1">
            <a:off x="2447925" y="4919663"/>
            <a:ext cx="1833563" cy="1250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9911" name="AutoShape 23"/>
          <p:cNvCxnSpPr>
            <a:cxnSpLocks noChangeShapeType="1"/>
            <a:stCxn id="549894" idx="6"/>
            <a:endCxn id="549892" idx="1"/>
          </p:cNvCxnSpPr>
          <p:nvPr/>
        </p:nvCxnSpPr>
        <p:spPr bwMode="auto">
          <a:xfrm flipV="1">
            <a:off x="2386013" y="2943225"/>
            <a:ext cx="5626100" cy="114300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9912" name="AutoShape 24"/>
          <p:cNvCxnSpPr>
            <a:cxnSpLocks noChangeShapeType="1"/>
            <a:stCxn id="549896" idx="6"/>
            <a:endCxn id="549893" idx="3"/>
          </p:cNvCxnSpPr>
          <p:nvPr/>
        </p:nvCxnSpPr>
        <p:spPr bwMode="auto">
          <a:xfrm>
            <a:off x="2447925" y="6170613"/>
            <a:ext cx="5875338" cy="1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9913" name="AutoShape 25"/>
          <p:cNvCxnSpPr>
            <a:cxnSpLocks noChangeShapeType="1"/>
            <a:stCxn id="549892" idx="5"/>
            <a:endCxn id="549893" idx="0"/>
          </p:cNvCxnSpPr>
          <p:nvPr/>
        </p:nvCxnSpPr>
        <p:spPr bwMode="auto">
          <a:xfrm>
            <a:off x="8224838" y="3171825"/>
            <a:ext cx="204787" cy="272732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49915" name="Text Box 27"/>
          <p:cNvSpPr txBox="1">
            <a:spLocks noChangeArrowheads="1"/>
          </p:cNvSpPr>
          <p:nvPr/>
        </p:nvSpPr>
        <p:spPr bwMode="auto">
          <a:xfrm>
            <a:off x="4794250" y="3606800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18</a:t>
            </a:r>
          </a:p>
        </p:txBody>
      </p:sp>
      <p:sp>
        <p:nvSpPr>
          <p:cNvPr id="549916" name="Text Box 28"/>
          <p:cNvSpPr txBox="1">
            <a:spLocks noChangeArrowheads="1"/>
          </p:cNvSpPr>
          <p:nvPr/>
        </p:nvSpPr>
        <p:spPr bwMode="auto">
          <a:xfrm>
            <a:off x="5991225" y="3952875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</a:t>
            </a:r>
          </a:p>
        </p:txBody>
      </p:sp>
      <p:sp>
        <p:nvSpPr>
          <p:cNvPr id="549917" name="Text Box 29"/>
          <p:cNvSpPr txBox="1">
            <a:spLocks noChangeArrowheads="1"/>
          </p:cNvSpPr>
          <p:nvPr/>
        </p:nvSpPr>
        <p:spPr bwMode="auto">
          <a:xfrm>
            <a:off x="1208088" y="3135313"/>
            <a:ext cx="3254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9</a:t>
            </a:r>
          </a:p>
        </p:txBody>
      </p:sp>
      <p:sp>
        <p:nvSpPr>
          <p:cNvPr id="549918" name="Text Box 30"/>
          <p:cNvSpPr txBox="1">
            <a:spLocks noChangeArrowheads="1"/>
          </p:cNvSpPr>
          <p:nvPr/>
        </p:nvSpPr>
        <p:spPr bwMode="auto">
          <a:xfrm>
            <a:off x="1763713" y="3792538"/>
            <a:ext cx="3254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14</a:t>
            </a:r>
          </a:p>
        </p:txBody>
      </p:sp>
      <p:sp>
        <p:nvSpPr>
          <p:cNvPr id="549919" name="Text Box 31"/>
          <p:cNvSpPr txBox="1">
            <a:spLocks noChangeArrowheads="1"/>
          </p:cNvSpPr>
          <p:nvPr/>
        </p:nvSpPr>
        <p:spPr bwMode="auto">
          <a:xfrm>
            <a:off x="1293813" y="4806950"/>
            <a:ext cx="325437" cy="306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15</a:t>
            </a:r>
          </a:p>
        </p:txBody>
      </p:sp>
      <p:sp>
        <p:nvSpPr>
          <p:cNvPr id="549920" name="Text Box 32"/>
          <p:cNvSpPr txBox="1">
            <a:spLocks noChangeArrowheads="1"/>
          </p:cNvSpPr>
          <p:nvPr/>
        </p:nvSpPr>
        <p:spPr bwMode="auto">
          <a:xfrm>
            <a:off x="2579688" y="4984750"/>
            <a:ext cx="325437" cy="306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5</a:t>
            </a:r>
          </a:p>
        </p:txBody>
      </p:sp>
      <p:sp>
        <p:nvSpPr>
          <p:cNvPr id="549921" name="Text Box 33"/>
          <p:cNvSpPr txBox="1">
            <a:spLocks noChangeArrowheads="1"/>
          </p:cNvSpPr>
          <p:nvPr/>
        </p:nvSpPr>
        <p:spPr bwMode="auto">
          <a:xfrm>
            <a:off x="3517900" y="4494213"/>
            <a:ext cx="417513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30</a:t>
            </a:r>
          </a:p>
        </p:txBody>
      </p:sp>
      <p:sp>
        <p:nvSpPr>
          <p:cNvPr id="549922" name="Text Box 34"/>
          <p:cNvSpPr txBox="1">
            <a:spLocks noChangeArrowheads="1"/>
          </p:cNvSpPr>
          <p:nvPr/>
        </p:nvSpPr>
        <p:spPr bwMode="auto">
          <a:xfrm>
            <a:off x="3162300" y="5445125"/>
            <a:ext cx="4016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20</a:t>
            </a:r>
          </a:p>
        </p:txBody>
      </p:sp>
      <p:sp>
        <p:nvSpPr>
          <p:cNvPr id="549923" name="Text Box 35"/>
          <p:cNvSpPr txBox="1">
            <a:spLocks noChangeArrowheads="1"/>
          </p:cNvSpPr>
          <p:nvPr/>
        </p:nvSpPr>
        <p:spPr bwMode="auto">
          <a:xfrm>
            <a:off x="4614863" y="6115050"/>
            <a:ext cx="398462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44</a:t>
            </a:r>
          </a:p>
        </p:txBody>
      </p:sp>
      <p:sp>
        <p:nvSpPr>
          <p:cNvPr id="549924" name="Text Box 36"/>
          <p:cNvSpPr txBox="1">
            <a:spLocks noChangeArrowheads="1"/>
          </p:cNvSpPr>
          <p:nvPr/>
        </p:nvSpPr>
        <p:spPr bwMode="auto">
          <a:xfrm>
            <a:off x="6038850" y="5416550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16</a:t>
            </a:r>
          </a:p>
        </p:txBody>
      </p:sp>
      <p:sp>
        <p:nvSpPr>
          <p:cNvPr id="549925" name="Text Box 37"/>
          <p:cNvSpPr txBox="1">
            <a:spLocks noChangeArrowheads="1"/>
          </p:cNvSpPr>
          <p:nvPr/>
        </p:nvSpPr>
        <p:spPr bwMode="auto">
          <a:xfrm>
            <a:off x="5943600" y="4625975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11</a:t>
            </a:r>
          </a:p>
        </p:txBody>
      </p:sp>
      <p:sp>
        <p:nvSpPr>
          <p:cNvPr id="549926" name="Text Box 38"/>
          <p:cNvSpPr txBox="1">
            <a:spLocks noChangeArrowheads="1"/>
          </p:cNvSpPr>
          <p:nvPr/>
        </p:nvSpPr>
        <p:spPr bwMode="auto">
          <a:xfrm>
            <a:off x="7440613" y="3921125"/>
            <a:ext cx="325437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6</a:t>
            </a:r>
          </a:p>
        </p:txBody>
      </p:sp>
      <p:sp>
        <p:nvSpPr>
          <p:cNvPr id="549927" name="Text Box 39"/>
          <p:cNvSpPr txBox="1">
            <a:spLocks noChangeArrowheads="1"/>
          </p:cNvSpPr>
          <p:nvPr/>
        </p:nvSpPr>
        <p:spPr bwMode="auto">
          <a:xfrm>
            <a:off x="8175625" y="4478338"/>
            <a:ext cx="325438" cy="306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19</a:t>
            </a:r>
          </a:p>
        </p:txBody>
      </p:sp>
      <p:sp>
        <p:nvSpPr>
          <p:cNvPr id="549928" name="Text Box 40"/>
          <p:cNvSpPr txBox="1">
            <a:spLocks noChangeArrowheads="1"/>
          </p:cNvSpPr>
          <p:nvPr/>
        </p:nvSpPr>
        <p:spPr bwMode="auto">
          <a:xfrm>
            <a:off x="7535863" y="5207000"/>
            <a:ext cx="325437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6</a:t>
            </a:r>
          </a:p>
        </p:txBody>
      </p:sp>
      <p:sp>
        <p:nvSpPr>
          <p:cNvPr id="549929" name="Text Box 41"/>
          <p:cNvSpPr txBox="1">
            <a:spLocks noChangeArrowheads="1"/>
          </p:cNvSpPr>
          <p:nvPr/>
        </p:nvSpPr>
        <p:spPr bwMode="auto">
          <a:xfrm>
            <a:off x="2305050" y="63357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15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9930" name="Text Box 42"/>
          <p:cNvSpPr txBox="1">
            <a:spLocks noChangeArrowheads="1"/>
          </p:cNvSpPr>
          <p:nvPr/>
        </p:nvSpPr>
        <p:spPr bwMode="auto">
          <a:xfrm>
            <a:off x="2160588" y="2514600"/>
            <a:ext cx="538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9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9932" name="Text Box 44"/>
          <p:cNvSpPr txBox="1">
            <a:spLocks noChangeArrowheads="1"/>
          </p:cNvSpPr>
          <p:nvPr/>
        </p:nvSpPr>
        <p:spPr bwMode="auto">
          <a:xfrm>
            <a:off x="8129588" y="6253163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9933" name="Text Box 45"/>
          <p:cNvSpPr txBox="1">
            <a:spLocks noChangeArrowheads="1"/>
          </p:cNvSpPr>
          <p:nvPr/>
        </p:nvSpPr>
        <p:spPr bwMode="auto">
          <a:xfrm>
            <a:off x="4122738" y="4440238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9934" name="Text Box 46"/>
          <p:cNvSpPr txBox="1">
            <a:spLocks noChangeArrowheads="1"/>
          </p:cNvSpPr>
          <p:nvPr/>
        </p:nvSpPr>
        <p:spPr bwMode="auto">
          <a:xfrm>
            <a:off x="3025775" y="3741738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14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9935" name="Text Box 47"/>
          <p:cNvSpPr txBox="1">
            <a:spLocks noChangeArrowheads="1"/>
          </p:cNvSpPr>
          <p:nvPr/>
        </p:nvSpPr>
        <p:spPr bwMode="auto">
          <a:xfrm>
            <a:off x="6731000" y="4132263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9936" name="Text Box 48"/>
          <p:cNvSpPr txBox="1">
            <a:spLocks noChangeArrowheads="1"/>
          </p:cNvSpPr>
          <p:nvPr/>
        </p:nvSpPr>
        <p:spPr bwMode="auto">
          <a:xfrm>
            <a:off x="169863" y="3105150"/>
            <a:ext cx="538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0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9937" name="Text Box 49"/>
          <p:cNvSpPr txBox="1">
            <a:spLocks noChangeArrowheads="1"/>
          </p:cNvSpPr>
          <p:nvPr/>
        </p:nvSpPr>
        <p:spPr bwMode="auto">
          <a:xfrm>
            <a:off x="2720975" y="1587500"/>
            <a:ext cx="3368675" cy="7937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46038" rIns="182880" bIns="46038">
            <a:spAutoFit/>
          </a:bodyPr>
          <a:lstStyle/>
          <a:p>
            <a:pPr>
              <a:spcBef>
                <a:spcPct val="20000"/>
              </a:spcBef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lang="en-US" altLang="en-US"/>
              <a:t>S = { s, 2, 3, 4, 5, 6, 7 }</a:t>
            </a:r>
          </a:p>
          <a:p>
            <a:pPr>
              <a:spcBef>
                <a:spcPct val="20000"/>
              </a:spcBef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lang="en-US" altLang="en-US"/>
              <a:t>PQ = { t }</a:t>
            </a:r>
          </a:p>
        </p:txBody>
      </p:sp>
      <p:sp>
        <p:nvSpPr>
          <p:cNvPr id="549938" name="Text Box 50"/>
          <p:cNvSpPr txBox="1">
            <a:spLocks noChangeArrowheads="1"/>
          </p:cNvSpPr>
          <p:nvPr/>
        </p:nvSpPr>
        <p:spPr bwMode="auto">
          <a:xfrm>
            <a:off x="1901825" y="2501900"/>
            <a:ext cx="53816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9939" name="Text Box 51"/>
          <p:cNvSpPr txBox="1">
            <a:spLocks noChangeArrowheads="1"/>
          </p:cNvSpPr>
          <p:nvPr/>
        </p:nvSpPr>
        <p:spPr bwMode="auto">
          <a:xfrm>
            <a:off x="2132013" y="2555875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9940" name="Text Box 52"/>
          <p:cNvSpPr txBox="1">
            <a:spLocks noChangeArrowheads="1"/>
          </p:cNvSpPr>
          <p:nvPr/>
        </p:nvSpPr>
        <p:spPr bwMode="auto">
          <a:xfrm>
            <a:off x="2000250" y="6335713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9941" name="Text Box 53"/>
          <p:cNvSpPr txBox="1">
            <a:spLocks noChangeArrowheads="1"/>
          </p:cNvSpPr>
          <p:nvPr/>
        </p:nvSpPr>
        <p:spPr bwMode="auto">
          <a:xfrm>
            <a:off x="2720975" y="3741738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9942" name="Text Box 54"/>
          <p:cNvSpPr txBox="1">
            <a:spLocks noChangeArrowheads="1"/>
          </p:cNvSpPr>
          <p:nvPr/>
        </p:nvSpPr>
        <p:spPr bwMode="auto">
          <a:xfrm>
            <a:off x="2949575" y="3786188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9943" name="Text Box 55"/>
          <p:cNvSpPr txBox="1">
            <a:spLocks noChangeArrowheads="1"/>
          </p:cNvSpPr>
          <p:nvPr/>
        </p:nvSpPr>
        <p:spPr bwMode="auto">
          <a:xfrm>
            <a:off x="2212975" y="6405563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9946" name="Text Box 58"/>
          <p:cNvSpPr txBox="1">
            <a:spLocks noChangeArrowheads="1"/>
          </p:cNvSpPr>
          <p:nvPr/>
        </p:nvSpPr>
        <p:spPr bwMode="auto">
          <a:xfrm>
            <a:off x="4121150" y="42021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44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9947" name="Text Box 59"/>
          <p:cNvSpPr txBox="1">
            <a:spLocks noChangeArrowheads="1"/>
          </p:cNvSpPr>
          <p:nvPr/>
        </p:nvSpPr>
        <p:spPr bwMode="auto">
          <a:xfrm>
            <a:off x="4346575" y="4475163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9948" name="Text Box 60"/>
          <p:cNvSpPr txBox="1">
            <a:spLocks noChangeArrowheads="1"/>
          </p:cNvSpPr>
          <p:nvPr/>
        </p:nvSpPr>
        <p:spPr bwMode="auto">
          <a:xfrm>
            <a:off x="4438650" y="41894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35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9949" name="Text Box 61"/>
          <p:cNvSpPr txBox="1">
            <a:spLocks noChangeArrowheads="1"/>
          </p:cNvSpPr>
          <p:nvPr/>
        </p:nvSpPr>
        <p:spPr bwMode="auto">
          <a:xfrm>
            <a:off x="4359275" y="4246563"/>
            <a:ext cx="2762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X</a:t>
            </a:r>
          </a:p>
        </p:txBody>
      </p:sp>
      <p:sp>
        <p:nvSpPr>
          <p:cNvPr id="549950" name="Text Box 62"/>
          <p:cNvSpPr txBox="1">
            <a:spLocks noChangeArrowheads="1"/>
          </p:cNvSpPr>
          <p:nvPr/>
        </p:nvSpPr>
        <p:spPr bwMode="auto">
          <a:xfrm>
            <a:off x="7829550" y="6280150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59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9951" name="Text Box 63"/>
          <p:cNvSpPr txBox="1">
            <a:spLocks noChangeArrowheads="1"/>
          </p:cNvSpPr>
          <p:nvPr/>
        </p:nvSpPr>
        <p:spPr bwMode="auto">
          <a:xfrm>
            <a:off x="8347075" y="6324600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9952" name="Text Box 64"/>
          <p:cNvSpPr txBox="1">
            <a:spLocks noChangeArrowheads="1"/>
          </p:cNvSpPr>
          <p:nvPr/>
        </p:nvSpPr>
        <p:spPr bwMode="auto">
          <a:xfrm>
            <a:off x="8067675" y="6324600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9953" name="Text Box 65"/>
          <p:cNvSpPr txBox="1">
            <a:spLocks noChangeArrowheads="1"/>
          </p:cNvSpPr>
          <p:nvPr/>
        </p:nvSpPr>
        <p:spPr bwMode="auto">
          <a:xfrm>
            <a:off x="7486650" y="62722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51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9954" name="Text Box 66"/>
          <p:cNvSpPr txBox="1">
            <a:spLocks noChangeArrowheads="1"/>
          </p:cNvSpPr>
          <p:nvPr/>
        </p:nvSpPr>
        <p:spPr bwMode="auto">
          <a:xfrm>
            <a:off x="4651375" y="4233863"/>
            <a:ext cx="2762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X</a:t>
            </a:r>
          </a:p>
        </p:txBody>
      </p:sp>
      <p:sp>
        <p:nvSpPr>
          <p:cNvPr id="549955" name="Text Box 67"/>
          <p:cNvSpPr txBox="1">
            <a:spLocks noChangeArrowheads="1"/>
          </p:cNvSpPr>
          <p:nvPr/>
        </p:nvSpPr>
        <p:spPr bwMode="auto">
          <a:xfrm>
            <a:off x="4756150" y="41894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34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9968" name="Text Box 80"/>
          <p:cNvSpPr txBox="1">
            <a:spLocks noChangeArrowheads="1"/>
          </p:cNvSpPr>
          <p:nvPr/>
        </p:nvSpPr>
        <p:spPr bwMode="auto">
          <a:xfrm>
            <a:off x="4859338" y="2906713"/>
            <a:ext cx="4016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24</a:t>
            </a:r>
          </a:p>
        </p:txBody>
      </p:sp>
      <p:sp>
        <p:nvSpPr>
          <p:cNvPr id="549956" name="Freeform 68"/>
          <p:cNvSpPr>
            <a:spLocks/>
          </p:cNvSpPr>
          <p:nvPr/>
        </p:nvSpPr>
        <p:spPr bwMode="auto">
          <a:xfrm>
            <a:off x="177800" y="1995488"/>
            <a:ext cx="8534400" cy="4786312"/>
          </a:xfrm>
          <a:custGeom>
            <a:avLst/>
            <a:gdLst>
              <a:gd name="T0" fmla="*/ 0 w 5376"/>
              <a:gd name="T1" fmla="*/ 903 h 3015"/>
              <a:gd name="T2" fmla="*/ 112 w 5376"/>
              <a:gd name="T3" fmla="*/ 623 h 3015"/>
              <a:gd name="T4" fmla="*/ 304 w 5376"/>
              <a:gd name="T5" fmla="*/ 519 h 3015"/>
              <a:gd name="T6" fmla="*/ 440 w 5376"/>
              <a:gd name="T7" fmla="*/ 447 h 3015"/>
              <a:gd name="T8" fmla="*/ 624 w 5376"/>
              <a:gd name="T9" fmla="*/ 415 h 3015"/>
              <a:gd name="T10" fmla="*/ 832 w 5376"/>
              <a:gd name="T11" fmla="*/ 375 h 3015"/>
              <a:gd name="T12" fmla="*/ 952 w 5376"/>
              <a:gd name="T13" fmla="*/ 335 h 3015"/>
              <a:gd name="T14" fmla="*/ 1432 w 5376"/>
              <a:gd name="T15" fmla="*/ 271 h 3015"/>
              <a:gd name="T16" fmla="*/ 1928 w 5376"/>
              <a:gd name="T17" fmla="*/ 311 h 3015"/>
              <a:gd name="T18" fmla="*/ 2640 w 5376"/>
              <a:gd name="T19" fmla="*/ 343 h 3015"/>
              <a:gd name="T20" fmla="*/ 4528 w 5376"/>
              <a:gd name="T21" fmla="*/ 130 h 3015"/>
              <a:gd name="T22" fmla="*/ 4955 w 5376"/>
              <a:gd name="T23" fmla="*/ 34 h 3015"/>
              <a:gd name="T24" fmla="*/ 5232 w 5376"/>
              <a:gd name="T25" fmla="*/ 34 h 3015"/>
              <a:gd name="T26" fmla="*/ 5371 w 5376"/>
              <a:gd name="T27" fmla="*/ 162 h 3015"/>
              <a:gd name="T28" fmla="*/ 5376 w 5376"/>
              <a:gd name="T29" fmla="*/ 295 h 3015"/>
              <a:gd name="T30" fmla="*/ 5368 w 5376"/>
              <a:gd name="T31" fmla="*/ 647 h 3015"/>
              <a:gd name="T32" fmla="*/ 5288 w 5376"/>
              <a:gd name="T33" fmla="*/ 879 h 3015"/>
              <a:gd name="T34" fmla="*/ 5240 w 5376"/>
              <a:gd name="T35" fmla="*/ 1015 h 3015"/>
              <a:gd name="T36" fmla="*/ 5216 w 5376"/>
              <a:gd name="T37" fmla="*/ 1111 h 3015"/>
              <a:gd name="T38" fmla="*/ 4936 w 5376"/>
              <a:gd name="T39" fmla="*/ 1439 h 3015"/>
              <a:gd name="T40" fmla="*/ 4488 w 5376"/>
              <a:gd name="T41" fmla="*/ 1807 h 3015"/>
              <a:gd name="T42" fmla="*/ 4056 w 5376"/>
              <a:gd name="T43" fmla="*/ 1911 h 3015"/>
              <a:gd name="T44" fmla="*/ 3704 w 5376"/>
              <a:gd name="T45" fmla="*/ 1951 h 3015"/>
              <a:gd name="T46" fmla="*/ 3448 w 5376"/>
              <a:gd name="T47" fmla="*/ 1991 h 3015"/>
              <a:gd name="T48" fmla="*/ 3088 w 5376"/>
              <a:gd name="T49" fmla="*/ 2071 h 3015"/>
              <a:gd name="T50" fmla="*/ 2912 w 5376"/>
              <a:gd name="T51" fmla="*/ 2095 h 3015"/>
              <a:gd name="T52" fmla="*/ 2800 w 5376"/>
              <a:gd name="T53" fmla="*/ 2063 h 3015"/>
              <a:gd name="T54" fmla="*/ 2704 w 5376"/>
              <a:gd name="T55" fmla="*/ 2111 h 3015"/>
              <a:gd name="T56" fmla="*/ 2552 w 5376"/>
              <a:gd name="T57" fmla="*/ 2135 h 3015"/>
              <a:gd name="T58" fmla="*/ 2408 w 5376"/>
              <a:gd name="T59" fmla="*/ 2239 h 3015"/>
              <a:gd name="T60" fmla="*/ 2304 w 5376"/>
              <a:gd name="T61" fmla="*/ 2303 h 3015"/>
              <a:gd name="T62" fmla="*/ 2048 w 5376"/>
              <a:gd name="T63" fmla="*/ 2511 h 3015"/>
              <a:gd name="T64" fmla="*/ 1968 w 5376"/>
              <a:gd name="T65" fmla="*/ 2567 h 3015"/>
              <a:gd name="T66" fmla="*/ 1904 w 5376"/>
              <a:gd name="T67" fmla="*/ 2687 h 3015"/>
              <a:gd name="T68" fmla="*/ 1856 w 5376"/>
              <a:gd name="T69" fmla="*/ 2799 h 3015"/>
              <a:gd name="T70" fmla="*/ 1680 w 5376"/>
              <a:gd name="T71" fmla="*/ 3015 h 3015"/>
              <a:gd name="T72" fmla="*/ 1208 w 5376"/>
              <a:gd name="T73" fmla="*/ 2975 h 3015"/>
              <a:gd name="T74" fmla="*/ 1008 w 5376"/>
              <a:gd name="T75" fmla="*/ 2919 h 3015"/>
              <a:gd name="T76" fmla="*/ 936 w 5376"/>
              <a:gd name="T77" fmla="*/ 2887 h 3015"/>
              <a:gd name="T78" fmla="*/ 888 w 5376"/>
              <a:gd name="T79" fmla="*/ 2775 h 3015"/>
              <a:gd name="T80" fmla="*/ 792 w 5376"/>
              <a:gd name="T81" fmla="*/ 2679 h 3015"/>
              <a:gd name="T82" fmla="*/ 736 w 5376"/>
              <a:gd name="T83" fmla="*/ 2599 h 3015"/>
              <a:gd name="T84" fmla="*/ 704 w 5376"/>
              <a:gd name="T85" fmla="*/ 2527 h 3015"/>
              <a:gd name="T86" fmla="*/ 680 w 5376"/>
              <a:gd name="T87" fmla="*/ 2503 h 3015"/>
              <a:gd name="T88" fmla="*/ 656 w 5376"/>
              <a:gd name="T89" fmla="*/ 2447 h 3015"/>
              <a:gd name="T90" fmla="*/ 472 w 5376"/>
              <a:gd name="T91" fmla="*/ 2215 h 3015"/>
              <a:gd name="T92" fmla="*/ 440 w 5376"/>
              <a:gd name="T93" fmla="*/ 2087 h 3015"/>
              <a:gd name="T94" fmla="*/ 336 w 5376"/>
              <a:gd name="T95" fmla="*/ 1927 h 3015"/>
              <a:gd name="T96" fmla="*/ 272 w 5376"/>
              <a:gd name="T97" fmla="*/ 1807 h 3015"/>
              <a:gd name="T98" fmla="*/ 192 w 5376"/>
              <a:gd name="T99" fmla="*/ 1719 h 3015"/>
              <a:gd name="T100" fmla="*/ 96 w 5376"/>
              <a:gd name="T101" fmla="*/ 1271 h 3015"/>
              <a:gd name="T102" fmla="*/ 24 w 5376"/>
              <a:gd name="T103" fmla="*/ 1143 h 3015"/>
              <a:gd name="T104" fmla="*/ 16 w 5376"/>
              <a:gd name="T105" fmla="*/ 1111 h 3015"/>
              <a:gd name="T106" fmla="*/ 0 w 5376"/>
              <a:gd name="T107" fmla="*/ 1063 h 3015"/>
              <a:gd name="T108" fmla="*/ 0 w 5376"/>
              <a:gd name="T109" fmla="*/ 903 h 3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376" h="3015">
                <a:moveTo>
                  <a:pt x="0" y="903"/>
                </a:moveTo>
                <a:cubicBezTo>
                  <a:pt x="45" y="812"/>
                  <a:pt x="44" y="703"/>
                  <a:pt x="112" y="623"/>
                </a:cubicBezTo>
                <a:cubicBezTo>
                  <a:pt x="158" y="569"/>
                  <a:pt x="244" y="552"/>
                  <a:pt x="304" y="519"/>
                </a:cubicBezTo>
                <a:cubicBezTo>
                  <a:pt x="354" y="491"/>
                  <a:pt x="386" y="465"/>
                  <a:pt x="440" y="447"/>
                </a:cubicBezTo>
                <a:cubicBezTo>
                  <a:pt x="500" y="427"/>
                  <a:pt x="562" y="425"/>
                  <a:pt x="624" y="415"/>
                </a:cubicBezTo>
                <a:cubicBezTo>
                  <a:pt x="693" y="403"/>
                  <a:pt x="764" y="392"/>
                  <a:pt x="832" y="375"/>
                </a:cubicBezTo>
                <a:cubicBezTo>
                  <a:pt x="869" y="350"/>
                  <a:pt x="911" y="349"/>
                  <a:pt x="952" y="335"/>
                </a:cubicBezTo>
                <a:cubicBezTo>
                  <a:pt x="1113" y="281"/>
                  <a:pt x="1260" y="277"/>
                  <a:pt x="1432" y="271"/>
                </a:cubicBezTo>
                <a:cubicBezTo>
                  <a:pt x="1618" y="278"/>
                  <a:pt x="1740" y="304"/>
                  <a:pt x="1928" y="311"/>
                </a:cubicBezTo>
                <a:cubicBezTo>
                  <a:pt x="2165" y="335"/>
                  <a:pt x="2402" y="338"/>
                  <a:pt x="2640" y="343"/>
                </a:cubicBezTo>
                <a:cubicBezTo>
                  <a:pt x="3273" y="376"/>
                  <a:pt x="3889" y="136"/>
                  <a:pt x="4528" y="130"/>
                </a:cubicBezTo>
                <a:cubicBezTo>
                  <a:pt x="4668" y="112"/>
                  <a:pt x="4828" y="88"/>
                  <a:pt x="4955" y="34"/>
                </a:cubicBezTo>
                <a:cubicBezTo>
                  <a:pt x="5034" y="0"/>
                  <a:pt x="5162" y="37"/>
                  <a:pt x="5232" y="34"/>
                </a:cubicBezTo>
                <a:cubicBezTo>
                  <a:pt x="5288" y="40"/>
                  <a:pt x="5332" y="123"/>
                  <a:pt x="5371" y="162"/>
                </a:cubicBezTo>
                <a:cubicBezTo>
                  <a:pt x="5376" y="181"/>
                  <a:pt x="5376" y="276"/>
                  <a:pt x="5376" y="295"/>
                </a:cubicBezTo>
                <a:cubicBezTo>
                  <a:pt x="5376" y="412"/>
                  <a:pt x="5373" y="530"/>
                  <a:pt x="5368" y="647"/>
                </a:cubicBezTo>
                <a:cubicBezTo>
                  <a:pt x="5365" y="726"/>
                  <a:pt x="5312" y="806"/>
                  <a:pt x="5288" y="879"/>
                </a:cubicBezTo>
                <a:cubicBezTo>
                  <a:pt x="5275" y="919"/>
                  <a:pt x="5274" y="988"/>
                  <a:pt x="5240" y="1015"/>
                </a:cubicBezTo>
                <a:cubicBezTo>
                  <a:pt x="5195" y="1051"/>
                  <a:pt x="5271" y="1105"/>
                  <a:pt x="5216" y="1111"/>
                </a:cubicBezTo>
                <a:cubicBezTo>
                  <a:pt x="5165" y="1181"/>
                  <a:pt x="5057" y="1323"/>
                  <a:pt x="4936" y="1439"/>
                </a:cubicBezTo>
                <a:cubicBezTo>
                  <a:pt x="4772" y="1472"/>
                  <a:pt x="4650" y="1767"/>
                  <a:pt x="4488" y="1807"/>
                </a:cubicBezTo>
                <a:cubicBezTo>
                  <a:pt x="4461" y="1814"/>
                  <a:pt x="4082" y="1902"/>
                  <a:pt x="4056" y="1911"/>
                </a:cubicBezTo>
                <a:cubicBezTo>
                  <a:pt x="4001" y="1966"/>
                  <a:pt x="3777" y="1927"/>
                  <a:pt x="3704" y="1951"/>
                </a:cubicBezTo>
                <a:cubicBezTo>
                  <a:pt x="3673" y="2043"/>
                  <a:pt x="3525" y="1972"/>
                  <a:pt x="3448" y="1991"/>
                </a:cubicBezTo>
                <a:cubicBezTo>
                  <a:pt x="3385" y="2007"/>
                  <a:pt x="3150" y="2050"/>
                  <a:pt x="3088" y="2071"/>
                </a:cubicBezTo>
                <a:cubicBezTo>
                  <a:pt x="3056" y="2082"/>
                  <a:pt x="2945" y="2092"/>
                  <a:pt x="2912" y="2095"/>
                </a:cubicBezTo>
                <a:cubicBezTo>
                  <a:pt x="2864" y="2094"/>
                  <a:pt x="2835" y="2060"/>
                  <a:pt x="2800" y="2063"/>
                </a:cubicBezTo>
                <a:cubicBezTo>
                  <a:pt x="2768" y="2074"/>
                  <a:pt x="2738" y="2100"/>
                  <a:pt x="2704" y="2111"/>
                </a:cubicBezTo>
                <a:cubicBezTo>
                  <a:pt x="2655" y="2127"/>
                  <a:pt x="2602" y="2125"/>
                  <a:pt x="2552" y="2135"/>
                </a:cubicBezTo>
                <a:cubicBezTo>
                  <a:pt x="2477" y="2132"/>
                  <a:pt x="2482" y="2246"/>
                  <a:pt x="2408" y="2239"/>
                </a:cubicBezTo>
                <a:cubicBezTo>
                  <a:pt x="2336" y="2233"/>
                  <a:pt x="2372" y="2326"/>
                  <a:pt x="2304" y="2303"/>
                </a:cubicBezTo>
                <a:cubicBezTo>
                  <a:pt x="2244" y="2348"/>
                  <a:pt x="2104" y="2467"/>
                  <a:pt x="2048" y="2511"/>
                </a:cubicBezTo>
                <a:cubicBezTo>
                  <a:pt x="2032" y="2506"/>
                  <a:pt x="1968" y="2567"/>
                  <a:pt x="1968" y="2567"/>
                </a:cubicBezTo>
                <a:cubicBezTo>
                  <a:pt x="1908" y="2590"/>
                  <a:pt x="1945" y="2659"/>
                  <a:pt x="1904" y="2687"/>
                </a:cubicBezTo>
                <a:cubicBezTo>
                  <a:pt x="1871" y="2720"/>
                  <a:pt x="1893" y="2744"/>
                  <a:pt x="1856" y="2799"/>
                </a:cubicBezTo>
                <a:cubicBezTo>
                  <a:pt x="1916" y="2889"/>
                  <a:pt x="1776" y="2983"/>
                  <a:pt x="1680" y="3015"/>
                </a:cubicBezTo>
                <a:cubicBezTo>
                  <a:pt x="1552" y="2929"/>
                  <a:pt x="1310" y="2977"/>
                  <a:pt x="1208" y="2975"/>
                </a:cubicBezTo>
                <a:cubicBezTo>
                  <a:pt x="1140" y="2958"/>
                  <a:pt x="1074" y="2941"/>
                  <a:pt x="1008" y="2919"/>
                </a:cubicBezTo>
                <a:cubicBezTo>
                  <a:pt x="984" y="2911"/>
                  <a:pt x="955" y="2906"/>
                  <a:pt x="936" y="2887"/>
                </a:cubicBezTo>
                <a:cubicBezTo>
                  <a:pt x="901" y="2852"/>
                  <a:pt x="906" y="2816"/>
                  <a:pt x="888" y="2775"/>
                </a:cubicBezTo>
                <a:cubicBezTo>
                  <a:pt x="871" y="2736"/>
                  <a:pt x="819" y="2710"/>
                  <a:pt x="792" y="2679"/>
                </a:cubicBezTo>
                <a:cubicBezTo>
                  <a:pt x="776" y="2661"/>
                  <a:pt x="747" y="2615"/>
                  <a:pt x="736" y="2599"/>
                </a:cubicBezTo>
                <a:cubicBezTo>
                  <a:pt x="673" y="2505"/>
                  <a:pt x="762" y="2608"/>
                  <a:pt x="704" y="2527"/>
                </a:cubicBezTo>
                <a:cubicBezTo>
                  <a:pt x="697" y="2518"/>
                  <a:pt x="687" y="2512"/>
                  <a:pt x="680" y="2503"/>
                </a:cubicBezTo>
                <a:cubicBezTo>
                  <a:pt x="640" y="2447"/>
                  <a:pt x="682" y="2494"/>
                  <a:pt x="656" y="2447"/>
                </a:cubicBezTo>
                <a:cubicBezTo>
                  <a:pt x="606" y="2357"/>
                  <a:pt x="506" y="2317"/>
                  <a:pt x="472" y="2215"/>
                </a:cubicBezTo>
                <a:cubicBezTo>
                  <a:pt x="469" y="2192"/>
                  <a:pt x="458" y="2105"/>
                  <a:pt x="440" y="2087"/>
                </a:cubicBezTo>
                <a:cubicBezTo>
                  <a:pt x="395" y="2042"/>
                  <a:pt x="364" y="1983"/>
                  <a:pt x="336" y="1927"/>
                </a:cubicBezTo>
                <a:cubicBezTo>
                  <a:pt x="315" y="1885"/>
                  <a:pt x="302" y="1843"/>
                  <a:pt x="272" y="1807"/>
                </a:cubicBezTo>
                <a:cubicBezTo>
                  <a:pt x="154" y="1665"/>
                  <a:pt x="240" y="1791"/>
                  <a:pt x="192" y="1719"/>
                </a:cubicBezTo>
                <a:cubicBezTo>
                  <a:pt x="167" y="1568"/>
                  <a:pt x="133" y="1420"/>
                  <a:pt x="96" y="1271"/>
                </a:cubicBezTo>
                <a:cubicBezTo>
                  <a:pt x="91" y="1251"/>
                  <a:pt x="34" y="1171"/>
                  <a:pt x="24" y="1143"/>
                </a:cubicBezTo>
                <a:cubicBezTo>
                  <a:pt x="20" y="1133"/>
                  <a:pt x="19" y="1122"/>
                  <a:pt x="16" y="1111"/>
                </a:cubicBezTo>
                <a:cubicBezTo>
                  <a:pt x="11" y="1095"/>
                  <a:pt x="0" y="1063"/>
                  <a:pt x="0" y="1063"/>
                </a:cubicBezTo>
                <a:cubicBezTo>
                  <a:pt x="9" y="929"/>
                  <a:pt x="16" y="982"/>
                  <a:pt x="0" y="903"/>
                </a:cubicBezTo>
                <a:close/>
              </a:path>
            </a:pathLst>
          </a:custGeom>
          <a:solidFill>
            <a:srgbClr val="0033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49957" name="Text Box 69"/>
          <p:cNvSpPr txBox="1">
            <a:spLocks noChangeArrowheads="1"/>
          </p:cNvSpPr>
          <p:nvPr/>
        </p:nvSpPr>
        <p:spPr bwMode="auto">
          <a:xfrm>
            <a:off x="7712075" y="6324600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9958" name="Text Box 70"/>
          <p:cNvSpPr txBox="1">
            <a:spLocks noChangeArrowheads="1"/>
          </p:cNvSpPr>
          <p:nvPr/>
        </p:nvSpPr>
        <p:spPr bwMode="auto">
          <a:xfrm>
            <a:off x="7131050" y="62722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50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9959" name="Text Box 71"/>
          <p:cNvSpPr txBox="1">
            <a:spLocks noChangeArrowheads="1"/>
          </p:cNvSpPr>
          <p:nvPr/>
        </p:nvSpPr>
        <p:spPr bwMode="auto">
          <a:xfrm>
            <a:off x="6950075" y="4191000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9960" name="Text Box 72"/>
          <p:cNvSpPr txBox="1">
            <a:spLocks noChangeArrowheads="1"/>
          </p:cNvSpPr>
          <p:nvPr/>
        </p:nvSpPr>
        <p:spPr bwMode="auto">
          <a:xfrm>
            <a:off x="6445250" y="41386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45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9963" name="Text Box 75"/>
          <p:cNvSpPr txBox="1">
            <a:spLocks noChangeArrowheads="1"/>
          </p:cNvSpPr>
          <p:nvPr/>
        </p:nvSpPr>
        <p:spPr bwMode="auto">
          <a:xfrm>
            <a:off x="7815263" y="2366963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49964" name="Text Box 76"/>
          <p:cNvSpPr txBox="1">
            <a:spLocks noChangeArrowheads="1"/>
          </p:cNvSpPr>
          <p:nvPr/>
        </p:nvSpPr>
        <p:spPr bwMode="auto">
          <a:xfrm>
            <a:off x="8012113" y="2428875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9965" name="Text Box 77"/>
          <p:cNvSpPr txBox="1">
            <a:spLocks noChangeArrowheads="1"/>
          </p:cNvSpPr>
          <p:nvPr/>
        </p:nvSpPr>
        <p:spPr bwMode="auto">
          <a:xfrm>
            <a:off x="8108950" y="23860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33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49966" name="Text Box 78"/>
          <p:cNvSpPr txBox="1">
            <a:spLocks noChangeArrowheads="1"/>
          </p:cNvSpPr>
          <p:nvPr/>
        </p:nvSpPr>
        <p:spPr bwMode="auto">
          <a:xfrm>
            <a:off x="8382000" y="2438400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49967" name="Text Box 79"/>
          <p:cNvSpPr txBox="1">
            <a:spLocks noChangeArrowheads="1"/>
          </p:cNvSpPr>
          <p:nvPr/>
        </p:nvSpPr>
        <p:spPr bwMode="auto">
          <a:xfrm>
            <a:off x="8001000" y="2057400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32</a:t>
            </a:r>
            <a:endParaRPr lang="en-US" altLang="en-US" sz="160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295400"/>
          </a:xfrm>
        </p:spPr>
        <p:txBody>
          <a:bodyPr>
            <a:noAutofit/>
          </a:bodyPr>
          <a:lstStyle/>
          <a:p>
            <a:pPr rtl="1"/>
            <a:r>
              <a:rPr lang="en-US" sz="2800" b="1" dirty="0" smtClean="0">
                <a:solidFill>
                  <a:srgbClr val="0808B8"/>
                </a:solidFill>
              </a:rPr>
              <a:t>Network layer connection and connection-less service </a:t>
            </a:r>
            <a:r>
              <a:rPr lang="fa-IR" sz="3600" b="1" dirty="0" smtClean="0">
                <a:solidFill>
                  <a:srgbClr val="0808B8"/>
                </a:solidFill>
                <a:cs typeface="B Titr" pitchFamily="2" charset="-78"/>
              </a:rPr>
              <a:t/>
            </a:r>
            <a:br>
              <a:rPr lang="fa-IR" sz="3600" b="1" dirty="0" smtClean="0">
                <a:solidFill>
                  <a:srgbClr val="0808B8"/>
                </a:solidFill>
                <a:cs typeface="B Titr" pitchFamily="2" charset="-78"/>
              </a:rPr>
            </a:b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>سرویس اتصال گرا  و غیر متصل لایه شبکه</a:t>
            </a:r>
            <a:endParaRPr lang="en-US" sz="3600" b="1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216068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381000" y="1600200"/>
            <a:ext cx="8458200" cy="4648200"/>
          </a:xfrm>
        </p:spPr>
        <p:txBody>
          <a:bodyPr>
            <a:normAutofit/>
          </a:bodyPr>
          <a:lstStyle/>
          <a:p>
            <a:pPr algn="r" rtl="1"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b="1" dirty="0" smtClean="0">
                <a:cs typeface="B Nazanin" pitchFamily="2" charset="-78"/>
              </a:rPr>
              <a:t>شبکه های دیتاگرامی، سرویس غیر متصل لایه شبکه را فراهم می نمایند.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b="1" dirty="0" smtClean="0">
                <a:cs typeface="B Nazanin" pitchFamily="2" charset="-78"/>
              </a:rPr>
              <a:t>شبکه های </a:t>
            </a:r>
            <a:r>
              <a:rPr lang="en-US" sz="2400" b="1" dirty="0" smtClean="0">
                <a:cs typeface="B Nazanin" pitchFamily="2" charset="-78"/>
              </a:rPr>
              <a:t>VC</a:t>
            </a:r>
            <a:r>
              <a:rPr lang="fa-IR" sz="2400" b="1" dirty="0" smtClean="0">
                <a:cs typeface="B Nazanin" pitchFamily="2" charset="-78"/>
              </a:rPr>
              <a:t>، سرویس اتصالگرای لایه شبکه را فراهم می آورند.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b="1" dirty="0" smtClean="0">
                <a:cs typeface="B Nazanin" pitchFamily="2" charset="-78"/>
              </a:rPr>
              <a:t>مشابه سرویسهایی که لایه انتقال فراهم می آورد، اما:</a:t>
            </a:r>
          </a:p>
          <a:p>
            <a:pPr lvl="1"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1800" b="1" dirty="0" smtClean="0">
                <a:solidFill>
                  <a:srgbClr val="FF0000"/>
                </a:solidFill>
                <a:cs typeface="B Nazanin" pitchFamily="2" charset="-78"/>
              </a:rPr>
              <a:t>سرویس آنها </a:t>
            </a:r>
            <a:r>
              <a:rPr lang="fa-IR" sz="1800" b="1" dirty="0" smtClean="0">
                <a:cs typeface="B Nazanin" pitchFamily="2" charset="-78"/>
              </a:rPr>
              <a:t>: میزبان به میزبان است ( و نه پروسس به پروسس)</a:t>
            </a:r>
          </a:p>
          <a:p>
            <a:pPr lvl="1"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1800" b="1" dirty="0" smtClean="0">
                <a:solidFill>
                  <a:srgbClr val="FF0000"/>
                </a:solidFill>
                <a:cs typeface="B Nazanin" pitchFamily="2" charset="-78"/>
              </a:rPr>
              <a:t>قدرت انتخابی وجود ندارد </a:t>
            </a:r>
            <a:r>
              <a:rPr lang="fa-IR" sz="1800" b="1" dirty="0" smtClean="0">
                <a:cs typeface="B Nazanin" pitchFamily="2" charset="-78"/>
              </a:rPr>
              <a:t>: شبکه فقط یک سرویس فراهم می آورد</a:t>
            </a:r>
          </a:p>
          <a:p>
            <a:pPr lvl="1"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1800" b="1" dirty="0" smtClean="0">
                <a:solidFill>
                  <a:srgbClr val="FF0000"/>
                </a:solidFill>
                <a:cs typeface="B Nazanin" pitchFamily="2" charset="-78"/>
              </a:rPr>
              <a:t>پیاده سازی </a:t>
            </a:r>
            <a:r>
              <a:rPr lang="fa-IR" sz="1800" b="1" dirty="0" smtClean="0">
                <a:cs typeface="B Nazanin" pitchFamily="2" charset="-78"/>
              </a:rPr>
              <a:t>: در هسته شبکه انجام می گیرد.</a:t>
            </a:r>
            <a:endParaRPr lang="en-US" sz="1800" b="1" dirty="0" smtClean="0">
              <a:cs typeface="B Nazanin" pitchFamily="2" charset="-78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2526-DE8F-493D-94D0-CD7917BC3563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8A80A-6156-485C-8583-1A15CC7B6237}" type="slidenum">
              <a:rPr lang="en-US" altLang="en-US"/>
              <a:pPr/>
              <a:t>80</a:t>
            </a:fld>
            <a:endParaRPr lang="en-US" altLang="en-US" sz="1400"/>
          </a:p>
        </p:txBody>
      </p:sp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Dijkstra's Shortest Path Algorithm</a:t>
            </a:r>
          </a:p>
        </p:txBody>
      </p:sp>
      <p:sp>
        <p:nvSpPr>
          <p:cNvPr id="550915" name="Oval 3"/>
          <p:cNvSpPr>
            <a:spLocks noChangeArrowheads="1"/>
          </p:cNvSpPr>
          <p:nvPr/>
        </p:nvSpPr>
        <p:spPr bwMode="auto">
          <a:xfrm>
            <a:off x="300038" y="3400425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s</a:t>
            </a:r>
          </a:p>
        </p:txBody>
      </p:sp>
      <p:sp>
        <p:nvSpPr>
          <p:cNvPr id="550916" name="Oval 4"/>
          <p:cNvSpPr>
            <a:spLocks noChangeArrowheads="1"/>
          </p:cNvSpPr>
          <p:nvPr/>
        </p:nvSpPr>
        <p:spPr bwMode="auto">
          <a:xfrm>
            <a:off x="7967663" y="2906713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3</a:t>
            </a:r>
          </a:p>
        </p:txBody>
      </p:sp>
      <p:sp>
        <p:nvSpPr>
          <p:cNvPr id="550917" name="Oval 5"/>
          <p:cNvSpPr>
            <a:spLocks noChangeArrowheads="1"/>
          </p:cNvSpPr>
          <p:nvPr/>
        </p:nvSpPr>
        <p:spPr bwMode="auto">
          <a:xfrm>
            <a:off x="8278813" y="5907088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t</a:t>
            </a:r>
          </a:p>
        </p:txBody>
      </p:sp>
      <p:sp>
        <p:nvSpPr>
          <p:cNvPr id="550918" name="Oval 6"/>
          <p:cNvSpPr>
            <a:spLocks noChangeArrowheads="1"/>
          </p:cNvSpPr>
          <p:nvPr/>
        </p:nvSpPr>
        <p:spPr bwMode="auto">
          <a:xfrm>
            <a:off x="2076450" y="2906713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2</a:t>
            </a:r>
          </a:p>
        </p:txBody>
      </p:sp>
      <p:sp>
        <p:nvSpPr>
          <p:cNvPr id="550919" name="Oval 7"/>
          <p:cNvSpPr>
            <a:spLocks noChangeArrowheads="1"/>
          </p:cNvSpPr>
          <p:nvPr/>
        </p:nvSpPr>
        <p:spPr bwMode="auto">
          <a:xfrm>
            <a:off x="2882900" y="407670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6</a:t>
            </a:r>
          </a:p>
        </p:txBody>
      </p:sp>
      <p:sp>
        <p:nvSpPr>
          <p:cNvPr id="550920" name="Oval 8"/>
          <p:cNvSpPr>
            <a:spLocks noChangeArrowheads="1"/>
          </p:cNvSpPr>
          <p:nvPr/>
        </p:nvSpPr>
        <p:spPr bwMode="auto">
          <a:xfrm>
            <a:off x="2138363" y="601980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7</a:t>
            </a:r>
          </a:p>
        </p:txBody>
      </p:sp>
      <p:sp>
        <p:nvSpPr>
          <p:cNvPr id="550921" name="Oval 9"/>
          <p:cNvSpPr>
            <a:spLocks noChangeArrowheads="1"/>
          </p:cNvSpPr>
          <p:nvPr/>
        </p:nvSpPr>
        <p:spPr bwMode="auto">
          <a:xfrm>
            <a:off x="7024688" y="442595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4</a:t>
            </a:r>
          </a:p>
        </p:txBody>
      </p:sp>
      <p:sp>
        <p:nvSpPr>
          <p:cNvPr id="550922" name="Oval 10"/>
          <p:cNvSpPr>
            <a:spLocks noChangeArrowheads="1"/>
          </p:cNvSpPr>
          <p:nvPr/>
        </p:nvSpPr>
        <p:spPr bwMode="auto">
          <a:xfrm>
            <a:off x="4289425" y="476885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5</a:t>
            </a:r>
          </a:p>
        </p:txBody>
      </p:sp>
      <p:cxnSp>
        <p:nvCxnSpPr>
          <p:cNvPr id="550923" name="AutoShape 11"/>
          <p:cNvCxnSpPr>
            <a:cxnSpLocks noChangeShapeType="1"/>
            <a:stCxn id="550915" idx="7"/>
            <a:endCxn id="550918" idx="2"/>
          </p:cNvCxnSpPr>
          <p:nvPr/>
        </p:nvCxnSpPr>
        <p:spPr bwMode="auto">
          <a:xfrm flipV="1">
            <a:off x="557213" y="3057525"/>
            <a:ext cx="1511300" cy="379413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0924" name="AutoShape 12"/>
          <p:cNvCxnSpPr>
            <a:cxnSpLocks noChangeShapeType="1"/>
            <a:stCxn id="550915" idx="6"/>
            <a:endCxn id="550919" idx="1"/>
          </p:cNvCxnSpPr>
          <p:nvPr/>
        </p:nvCxnSpPr>
        <p:spPr bwMode="auto">
          <a:xfrm>
            <a:off x="609600" y="3551238"/>
            <a:ext cx="2317750" cy="56197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0925" name="AutoShape 13"/>
          <p:cNvCxnSpPr>
            <a:cxnSpLocks noChangeShapeType="1"/>
            <a:stCxn id="550915" idx="5"/>
            <a:endCxn id="550920" idx="0"/>
          </p:cNvCxnSpPr>
          <p:nvPr/>
        </p:nvCxnSpPr>
        <p:spPr bwMode="auto">
          <a:xfrm>
            <a:off x="557213" y="3665538"/>
            <a:ext cx="1731962" cy="234632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0926" name="AutoShape 14"/>
          <p:cNvCxnSpPr>
            <a:cxnSpLocks noChangeShapeType="1"/>
            <a:stCxn id="550919" idx="7"/>
            <a:endCxn id="550916" idx="2"/>
          </p:cNvCxnSpPr>
          <p:nvPr/>
        </p:nvCxnSpPr>
        <p:spPr bwMode="auto">
          <a:xfrm flipV="1">
            <a:off x="3140075" y="3057525"/>
            <a:ext cx="4819650" cy="1055688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0927" name="AutoShape 15"/>
          <p:cNvCxnSpPr>
            <a:cxnSpLocks noChangeShapeType="1"/>
            <a:stCxn id="550921" idx="7"/>
            <a:endCxn id="550916" idx="4"/>
          </p:cNvCxnSpPr>
          <p:nvPr/>
        </p:nvCxnSpPr>
        <p:spPr bwMode="auto">
          <a:xfrm flipV="1">
            <a:off x="7281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0928" name="AutoShape 16"/>
          <p:cNvCxnSpPr>
            <a:cxnSpLocks noChangeShapeType="1"/>
            <a:stCxn id="550919" idx="5"/>
            <a:endCxn id="550922" idx="1"/>
          </p:cNvCxnSpPr>
          <p:nvPr/>
        </p:nvCxnSpPr>
        <p:spPr bwMode="auto">
          <a:xfrm>
            <a:off x="3140075" y="4341813"/>
            <a:ext cx="1193800" cy="463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0929" name="AutoShape 17"/>
          <p:cNvCxnSpPr>
            <a:cxnSpLocks noChangeShapeType="1"/>
            <a:stCxn id="550922" idx="5"/>
            <a:endCxn id="550917" idx="2"/>
          </p:cNvCxnSpPr>
          <p:nvPr/>
        </p:nvCxnSpPr>
        <p:spPr bwMode="auto">
          <a:xfrm>
            <a:off x="4546600" y="5033963"/>
            <a:ext cx="3724275" cy="1023937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0930" name="AutoShape 18"/>
          <p:cNvCxnSpPr>
            <a:cxnSpLocks noChangeShapeType="1"/>
            <a:stCxn id="550922" idx="6"/>
            <a:endCxn id="550921" idx="2"/>
          </p:cNvCxnSpPr>
          <p:nvPr/>
        </p:nvCxnSpPr>
        <p:spPr bwMode="auto">
          <a:xfrm flipV="1">
            <a:off x="4598988" y="4576763"/>
            <a:ext cx="2417762" cy="342900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0931" name="AutoShape 19"/>
          <p:cNvCxnSpPr>
            <a:cxnSpLocks noChangeShapeType="1"/>
            <a:stCxn id="550921" idx="4"/>
            <a:endCxn id="550917" idx="1"/>
          </p:cNvCxnSpPr>
          <p:nvPr/>
        </p:nvCxnSpPr>
        <p:spPr bwMode="auto">
          <a:xfrm>
            <a:off x="7175500" y="4735513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0932" name="AutoShape 20"/>
          <p:cNvCxnSpPr>
            <a:cxnSpLocks noChangeShapeType="1"/>
            <a:stCxn id="550916" idx="3"/>
            <a:endCxn id="550922" idx="7"/>
          </p:cNvCxnSpPr>
          <p:nvPr/>
        </p:nvCxnSpPr>
        <p:spPr bwMode="auto">
          <a:xfrm flipH="1">
            <a:off x="4546600" y="3171825"/>
            <a:ext cx="3465513" cy="1633538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0933" name="AutoShape 21"/>
          <p:cNvCxnSpPr>
            <a:cxnSpLocks noChangeShapeType="1"/>
            <a:stCxn id="550919" idx="4"/>
            <a:endCxn id="550920" idx="7"/>
          </p:cNvCxnSpPr>
          <p:nvPr/>
        </p:nvCxnSpPr>
        <p:spPr bwMode="auto">
          <a:xfrm flipH="1">
            <a:off x="2395538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0934" name="AutoShape 22"/>
          <p:cNvCxnSpPr>
            <a:cxnSpLocks noChangeShapeType="1"/>
            <a:stCxn id="550920" idx="6"/>
            <a:endCxn id="550922" idx="2"/>
          </p:cNvCxnSpPr>
          <p:nvPr/>
        </p:nvCxnSpPr>
        <p:spPr bwMode="auto">
          <a:xfrm flipV="1">
            <a:off x="2447925" y="4919663"/>
            <a:ext cx="1833563" cy="1250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0935" name="AutoShape 23"/>
          <p:cNvCxnSpPr>
            <a:cxnSpLocks noChangeShapeType="1"/>
            <a:stCxn id="550918" idx="6"/>
            <a:endCxn id="550916" idx="1"/>
          </p:cNvCxnSpPr>
          <p:nvPr/>
        </p:nvCxnSpPr>
        <p:spPr bwMode="auto">
          <a:xfrm flipV="1">
            <a:off x="2386013" y="2943225"/>
            <a:ext cx="5626100" cy="114300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0936" name="AutoShape 24"/>
          <p:cNvCxnSpPr>
            <a:cxnSpLocks noChangeShapeType="1"/>
            <a:stCxn id="550920" idx="6"/>
            <a:endCxn id="550917" idx="3"/>
          </p:cNvCxnSpPr>
          <p:nvPr/>
        </p:nvCxnSpPr>
        <p:spPr bwMode="auto">
          <a:xfrm>
            <a:off x="2447925" y="6170613"/>
            <a:ext cx="5875338" cy="1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0937" name="AutoShape 25"/>
          <p:cNvCxnSpPr>
            <a:cxnSpLocks noChangeShapeType="1"/>
            <a:stCxn id="550916" idx="5"/>
            <a:endCxn id="550917" idx="0"/>
          </p:cNvCxnSpPr>
          <p:nvPr/>
        </p:nvCxnSpPr>
        <p:spPr bwMode="auto">
          <a:xfrm>
            <a:off x="8224838" y="3171825"/>
            <a:ext cx="204787" cy="272732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50939" name="Text Box 27"/>
          <p:cNvSpPr txBox="1">
            <a:spLocks noChangeArrowheads="1"/>
          </p:cNvSpPr>
          <p:nvPr/>
        </p:nvSpPr>
        <p:spPr bwMode="auto">
          <a:xfrm>
            <a:off x="4794250" y="3606800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18</a:t>
            </a:r>
          </a:p>
        </p:txBody>
      </p:sp>
      <p:sp>
        <p:nvSpPr>
          <p:cNvPr id="550940" name="Text Box 28"/>
          <p:cNvSpPr txBox="1">
            <a:spLocks noChangeArrowheads="1"/>
          </p:cNvSpPr>
          <p:nvPr/>
        </p:nvSpPr>
        <p:spPr bwMode="auto">
          <a:xfrm>
            <a:off x="5991225" y="3952875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</a:t>
            </a:r>
          </a:p>
        </p:txBody>
      </p:sp>
      <p:sp>
        <p:nvSpPr>
          <p:cNvPr id="550941" name="Text Box 29"/>
          <p:cNvSpPr txBox="1">
            <a:spLocks noChangeArrowheads="1"/>
          </p:cNvSpPr>
          <p:nvPr/>
        </p:nvSpPr>
        <p:spPr bwMode="auto">
          <a:xfrm>
            <a:off x="1208088" y="3135313"/>
            <a:ext cx="3254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9</a:t>
            </a:r>
          </a:p>
        </p:txBody>
      </p:sp>
      <p:sp>
        <p:nvSpPr>
          <p:cNvPr id="550942" name="Text Box 30"/>
          <p:cNvSpPr txBox="1">
            <a:spLocks noChangeArrowheads="1"/>
          </p:cNvSpPr>
          <p:nvPr/>
        </p:nvSpPr>
        <p:spPr bwMode="auto">
          <a:xfrm>
            <a:off x="1763713" y="3792538"/>
            <a:ext cx="3254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14</a:t>
            </a:r>
          </a:p>
        </p:txBody>
      </p:sp>
      <p:sp>
        <p:nvSpPr>
          <p:cNvPr id="550943" name="Text Box 31"/>
          <p:cNvSpPr txBox="1">
            <a:spLocks noChangeArrowheads="1"/>
          </p:cNvSpPr>
          <p:nvPr/>
        </p:nvSpPr>
        <p:spPr bwMode="auto">
          <a:xfrm>
            <a:off x="1293813" y="4806950"/>
            <a:ext cx="325437" cy="306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15</a:t>
            </a:r>
          </a:p>
        </p:txBody>
      </p:sp>
      <p:sp>
        <p:nvSpPr>
          <p:cNvPr id="550944" name="Text Box 32"/>
          <p:cNvSpPr txBox="1">
            <a:spLocks noChangeArrowheads="1"/>
          </p:cNvSpPr>
          <p:nvPr/>
        </p:nvSpPr>
        <p:spPr bwMode="auto">
          <a:xfrm>
            <a:off x="2579688" y="4984750"/>
            <a:ext cx="325437" cy="306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5</a:t>
            </a:r>
          </a:p>
        </p:txBody>
      </p:sp>
      <p:sp>
        <p:nvSpPr>
          <p:cNvPr id="550945" name="Text Box 33"/>
          <p:cNvSpPr txBox="1">
            <a:spLocks noChangeArrowheads="1"/>
          </p:cNvSpPr>
          <p:nvPr/>
        </p:nvSpPr>
        <p:spPr bwMode="auto">
          <a:xfrm>
            <a:off x="3517900" y="4494213"/>
            <a:ext cx="417513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30</a:t>
            </a:r>
          </a:p>
        </p:txBody>
      </p:sp>
      <p:sp>
        <p:nvSpPr>
          <p:cNvPr id="550946" name="Text Box 34"/>
          <p:cNvSpPr txBox="1">
            <a:spLocks noChangeArrowheads="1"/>
          </p:cNvSpPr>
          <p:nvPr/>
        </p:nvSpPr>
        <p:spPr bwMode="auto">
          <a:xfrm>
            <a:off x="3162300" y="5445125"/>
            <a:ext cx="4016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20</a:t>
            </a:r>
          </a:p>
        </p:txBody>
      </p:sp>
      <p:sp>
        <p:nvSpPr>
          <p:cNvPr id="550947" name="Text Box 35"/>
          <p:cNvSpPr txBox="1">
            <a:spLocks noChangeArrowheads="1"/>
          </p:cNvSpPr>
          <p:nvPr/>
        </p:nvSpPr>
        <p:spPr bwMode="auto">
          <a:xfrm>
            <a:off x="4614863" y="6115050"/>
            <a:ext cx="398462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44</a:t>
            </a:r>
          </a:p>
        </p:txBody>
      </p:sp>
      <p:sp>
        <p:nvSpPr>
          <p:cNvPr id="550948" name="Text Box 36"/>
          <p:cNvSpPr txBox="1">
            <a:spLocks noChangeArrowheads="1"/>
          </p:cNvSpPr>
          <p:nvPr/>
        </p:nvSpPr>
        <p:spPr bwMode="auto">
          <a:xfrm>
            <a:off x="6038850" y="5416550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16</a:t>
            </a:r>
          </a:p>
        </p:txBody>
      </p:sp>
      <p:sp>
        <p:nvSpPr>
          <p:cNvPr id="550949" name="Text Box 37"/>
          <p:cNvSpPr txBox="1">
            <a:spLocks noChangeArrowheads="1"/>
          </p:cNvSpPr>
          <p:nvPr/>
        </p:nvSpPr>
        <p:spPr bwMode="auto">
          <a:xfrm>
            <a:off x="5943600" y="4625975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11</a:t>
            </a:r>
          </a:p>
        </p:txBody>
      </p:sp>
      <p:sp>
        <p:nvSpPr>
          <p:cNvPr id="550950" name="Text Box 38"/>
          <p:cNvSpPr txBox="1">
            <a:spLocks noChangeArrowheads="1"/>
          </p:cNvSpPr>
          <p:nvPr/>
        </p:nvSpPr>
        <p:spPr bwMode="auto">
          <a:xfrm>
            <a:off x="7440613" y="3921125"/>
            <a:ext cx="325437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6</a:t>
            </a:r>
          </a:p>
        </p:txBody>
      </p:sp>
      <p:sp>
        <p:nvSpPr>
          <p:cNvPr id="550951" name="Text Box 39"/>
          <p:cNvSpPr txBox="1">
            <a:spLocks noChangeArrowheads="1"/>
          </p:cNvSpPr>
          <p:nvPr/>
        </p:nvSpPr>
        <p:spPr bwMode="auto">
          <a:xfrm>
            <a:off x="8175625" y="4478338"/>
            <a:ext cx="325438" cy="306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19</a:t>
            </a:r>
          </a:p>
        </p:txBody>
      </p:sp>
      <p:sp>
        <p:nvSpPr>
          <p:cNvPr id="550952" name="Text Box 40"/>
          <p:cNvSpPr txBox="1">
            <a:spLocks noChangeArrowheads="1"/>
          </p:cNvSpPr>
          <p:nvPr/>
        </p:nvSpPr>
        <p:spPr bwMode="auto">
          <a:xfrm>
            <a:off x="7535863" y="5207000"/>
            <a:ext cx="325437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6</a:t>
            </a:r>
          </a:p>
        </p:txBody>
      </p:sp>
      <p:sp>
        <p:nvSpPr>
          <p:cNvPr id="550953" name="Text Box 41"/>
          <p:cNvSpPr txBox="1">
            <a:spLocks noChangeArrowheads="1"/>
          </p:cNvSpPr>
          <p:nvPr/>
        </p:nvSpPr>
        <p:spPr bwMode="auto">
          <a:xfrm>
            <a:off x="2305050" y="63357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15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50954" name="Text Box 42"/>
          <p:cNvSpPr txBox="1">
            <a:spLocks noChangeArrowheads="1"/>
          </p:cNvSpPr>
          <p:nvPr/>
        </p:nvSpPr>
        <p:spPr bwMode="auto">
          <a:xfrm>
            <a:off x="2160588" y="2514600"/>
            <a:ext cx="538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9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50956" name="Text Box 44"/>
          <p:cNvSpPr txBox="1">
            <a:spLocks noChangeArrowheads="1"/>
          </p:cNvSpPr>
          <p:nvPr/>
        </p:nvSpPr>
        <p:spPr bwMode="auto">
          <a:xfrm>
            <a:off x="8129588" y="6253163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50957" name="Text Box 45"/>
          <p:cNvSpPr txBox="1">
            <a:spLocks noChangeArrowheads="1"/>
          </p:cNvSpPr>
          <p:nvPr/>
        </p:nvSpPr>
        <p:spPr bwMode="auto">
          <a:xfrm>
            <a:off x="4122738" y="4440238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50958" name="Text Box 46"/>
          <p:cNvSpPr txBox="1">
            <a:spLocks noChangeArrowheads="1"/>
          </p:cNvSpPr>
          <p:nvPr/>
        </p:nvSpPr>
        <p:spPr bwMode="auto">
          <a:xfrm>
            <a:off x="3025775" y="3741738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14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50959" name="Text Box 47"/>
          <p:cNvSpPr txBox="1">
            <a:spLocks noChangeArrowheads="1"/>
          </p:cNvSpPr>
          <p:nvPr/>
        </p:nvSpPr>
        <p:spPr bwMode="auto">
          <a:xfrm>
            <a:off x="6731000" y="4132263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50960" name="Text Box 48"/>
          <p:cNvSpPr txBox="1">
            <a:spLocks noChangeArrowheads="1"/>
          </p:cNvSpPr>
          <p:nvPr/>
        </p:nvSpPr>
        <p:spPr bwMode="auto">
          <a:xfrm>
            <a:off x="169863" y="3105150"/>
            <a:ext cx="538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0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50961" name="Text Box 49"/>
          <p:cNvSpPr txBox="1">
            <a:spLocks noChangeArrowheads="1"/>
          </p:cNvSpPr>
          <p:nvPr/>
        </p:nvSpPr>
        <p:spPr bwMode="auto">
          <a:xfrm>
            <a:off x="2623027" y="1634464"/>
            <a:ext cx="3368675" cy="7937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46038" rIns="182880" bIns="46038">
            <a:spAutoFit/>
          </a:bodyPr>
          <a:lstStyle/>
          <a:p>
            <a:pPr>
              <a:spcBef>
                <a:spcPct val="20000"/>
              </a:spcBef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lang="en-US" altLang="en-US"/>
              <a:t>S = { s, 2, 3, 4, 5, 6, 7 }</a:t>
            </a:r>
          </a:p>
          <a:p>
            <a:pPr>
              <a:spcBef>
                <a:spcPct val="20000"/>
              </a:spcBef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lang="en-US" altLang="en-US"/>
              <a:t>PQ = { t }</a:t>
            </a:r>
          </a:p>
        </p:txBody>
      </p:sp>
      <p:sp>
        <p:nvSpPr>
          <p:cNvPr id="550962" name="Text Box 50"/>
          <p:cNvSpPr txBox="1">
            <a:spLocks noChangeArrowheads="1"/>
          </p:cNvSpPr>
          <p:nvPr/>
        </p:nvSpPr>
        <p:spPr bwMode="auto">
          <a:xfrm>
            <a:off x="1901825" y="2501900"/>
            <a:ext cx="53816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50963" name="Text Box 51"/>
          <p:cNvSpPr txBox="1">
            <a:spLocks noChangeArrowheads="1"/>
          </p:cNvSpPr>
          <p:nvPr/>
        </p:nvSpPr>
        <p:spPr bwMode="auto">
          <a:xfrm>
            <a:off x="2132013" y="2555875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50964" name="Text Box 52"/>
          <p:cNvSpPr txBox="1">
            <a:spLocks noChangeArrowheads="1"/>
          </p:cNvSpPr>
          <p:nvPr/>
        </p:nvSpPr>
        <p:spPr bwMode="auto">
          <a:xfrm>
            <a:off x="2000250" y="6335713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50965" name="Text Box 53"/>
          <p:cNvSpPr txBox="1">
            <a:spLocks noChangeArrowheads="1"/>
          </p:cNvSpPr>
          <p:nvPr/>
        </p:nvSpPr>
        <p:spPr bwMode="auto">
          <a:xfrm>
            <a:off x="2720975" y="3741738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50966" name="Text Box 54"/>
          <p:cNvSpPr txBox="1">
            <a:spLocks noChangeArrowheads="1"/>
          </p:cNvSpPr>
          <p:nvPr/>
        </p:nvSpPr>
        <p:spPr bwMode="auto">
          <a:xfrm>
            <a:off x="2949575" y="3786188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50967" name="Text Box 55"/>
          <p:cNvSpPr txBox="1">
            <a:spLocks noChangeArrowheads="1"/>
          </p:cNvSpPr>
          <p:nvPr/>
        </p:nvSpPr>
        <p:spPr bwMode="auto">
          <a:xfrm>
            <a:off x="2212975" y="6405563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50970" name="Text Box 58"/>
          <p:cNvSpPr txBox="1">
            <a:spLocks noChangeArrowheads="1"/>
          </p:cNvSpPr>
          <p:nvPr/>
        </p:nvSpPr>
        <p:spPr bwMode="auto">
          <a:xfrm>
            <a:off x="4121150" y="42021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44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50971" name="Text Box 59"/>
          <p:cNvSpPr txBox="1">
            <a:spLocks noChangeArrowheads="1"/>
          </p:cNvSpPr>
          <p:nvPr/>
        </p:nvSpPr>
        <p:spPr bwMode="auto">
          <a:xfrm>
            <a:off x="4346575" y="4475163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50972" name="Text Box 60"/>
          <p:cNvSpPr txBox="1">
            <a:spLocks noChangeArrowheads="1"/>
          </p:cNvSpPr>
          <p:nvPr/>
        </p:nvSpPr>
        <p:spPr bwMode="auto">
          <a:xfrm>
            <a:off x="4438650" y="41894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35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50973" name="Text Box 61"/>
          <p:cNvSpPr txBox="1">
            <a:spLocks noChangeArrowheads="1"/>
          </p:cNvSpPr>
          <p:nvPr/>
        </p:nvSpPr>
        <p:spPr bwMode="auto">
          <a:xfrm>
            <a:off x="4359275" y="4246563"/>
            <a:ext cx="2762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X</a:t>
            </a:r>
          </a:p>
        </p:txBody>
      </p:sp>
      <p:sp>
        <p:nvSpPr>
          <p:cNvPr id="550974" name="Text Box 62"/>
          <p:cNvSpPr txBox="1">
            <a:spLocks noChangeArrowheads="1"/>
          </p:cNvSpPr>
          <p:nvPr/>
        </p:nvSpPr>
        <p:spPr bwMode="auto">
          <a:xfrm>
            <a:off x="7829550" y="6280150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59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50975" name="Text Box 63"/>
          <p:cNvSpPr txBox="1">
            <a:spLocks noChangeArrowheads="1"/>
          </p:cNvSpPr>
          <p:nvPr/>
        </p:nvSpPr>
        <p:spPr bwMode="auto">
          <a:xfrm>
            <a:off x="8347075" y="6324600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50976" name="Text Box 64"/>
          <p:cNvSpPr txBox="1">
            <a:spLocks noChangeArrowheads="1"/>
          </p:cNvSpPr>
          <p:nvPr/>
        </p:nvSpPr>
        <p:spPr bwMode="auto">
          <a:xfrm>
            <a:off x="8067675" y="6324600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50977" name="Text Box 65"/>
          <p:cNvSpPr txBox="1">
            <a:spLocks noChangeArrowheads="1"/>
          </p:cNvSpPr>
          <p:nvPr/>
        </p:nvSpPr>
        <p:spPr bwMode="auto">
          <a:xfrm>
            <a:off x="7486650" y="62722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51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50978" name="Text Box 66"/>
          <p:cNvSpPr txBox="1">
            <a:spLocks noChangeArrowheads="1"/>
          </p:cNvSpPr>
          <p:nvPr/>
        </p:nvSpPr>
        <p:spPr bwMode="auto">
          <a:xfrm>
            <a:off x="4651375" y="4233863"/>
            <a:ext cx="2762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X</a:t>
            </a:r>
          </a:p>
        </p:txBody>
      </p:sp>
      <p:sp>
        <p:nvSpPr>
          <p:cNvPr id="550979" name="Text Box 67"/>
          <p:cNvSpPr txBox="1">
            <a:spLocks noChangeArrowheads="1"/>
          </p:cNvSpPr>
          <p:nvPr/>
        </p:nvSpPr>
        <p:spPr bwMode="auto">
          <a:xfrm>
            <a:off x="4756150" y="41894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34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50981" name="Text Box 69"/>
          <p:cNvSpPr txBox="1">
            <a:spLocks noChangeArrowheads="1"/>
          </p:cNvSpPr>
          <p:nvPr/>
        </p:nvSpPr>
        <p:spPr bwMode="auto">
          <a:xfrm>
            <a:off x="7712075" y="6324600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50982" name="Text Box 70"/>
          <p:cNvSpPr txBox="1">
            <a:spLocks noChangeArrowheads="1"/>
          </p:cNvSpPr>
          <p:nvPr/>
        </p:nvSpPr>
        <p:spPr bwMode="auto">
          <a:xfrm>
            <a:off x="7131050" y="62722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50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50983" name="Text Box 71"/>
          <p:cNvSpPr txBox="1">
            <a:spLocks noChangeArrowheads="1"/>
          </p:cNvSpPr>
          <p:nvPr/>
        </p:nvSpPr>
        <p:spPr bwMode="auto">
          <a:xfrm>
            <a:off x="6950075" y="4191000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50984" name="Text Box 72"/>
          <p:cNvSpPr txBox="1">
            <a:spLocks noChangeArrowheads="1"/>
          </p:cNvSpPr>
          <p:nvPr/>
        </p:nvSpPr>
        <p:spPr bwMode="auto">
          <a:xfrm>
            <a:off x="6445250" y="41386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45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50985" name="AutoShape 73"/>
          <p:cNvSpPr>
            <a:spLocks noChangeArrowheads="1"/>
          </p:cNvSpPr>
          <p:nvPr/>
        </p:nvSpPr>
        <p:spPr bwMode="auto">
          <a:xfrm rot="16200000">
            <a:off x="6862763" y="6267450"/>
            <a:ext cx="174625" cy="314325"/>
          </a:xfrm>
          <a:prstGeom prst="down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550986" name="Text Box 74"/>
          <p:cNvSpPr txBox="1">
            <a:spLocks noChangeArrowheads="1"/>
          </p:cNvSpPr>
          <p:nvPr/>
        </p:nvSpPr>
        <p:spPr bwMode="auto">
          <a:xfrm>
            <a:off x="5867400" y="6256338"/>
            <a:ext cx="94615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accent1"/>
                </a:solidFill>
              </a:rPr>
              <a:t>delmin</a:t>
            </a:r>
          </a:p>
        </p:txBody>
      </p:sp>
      <p:sp>
        <p:nvSpPr>
          <p:cNvPr id="550987" name="Text Box 75"/>
          <p:cNvSpPr txBox="1">
            <a:spLocks noChangeArrowheads="1"/>
          </p:cNvSpPr>
          <p:nvPr/>
        </p:nvSpPr>
        <p:spPr bwMode="auto">
          <a:xfrm>
            <a:off x="7815263" y="2366963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50988" name="Text Box 76"/>
          <p:cNvSpPr txBox="1">
            <a:spLocks noChangeArrowheads="1"/>
          </p:cNvSpPr>
          <p:nvPr/>
        </p:nvSpPr>
        <p:spPr bwMode="auto">
          <a:xfrm>
            <a:off x="8012113" y="2428875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50989" name="Text Box 77"/>
          <p:cNvSpPr txBox="1">
            <a:spLocks noChangeArrowheads="1"/>
          </p:cNvSpPr>
          <p:nvPr/>
        </p:nvSpPr>
        <p:spPr bwMode="auto">
          <a:xfrm>
            <a:off x="8108950" y="23860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33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50990" name="Text Box 78"/>
          <p:cNvSpPr txBox="1">
            <a:spLocks noChangeArrowheads="1"/>
          </p:cNvSpPr>
          <p:nvPr/>
        </p:nvSpPr>
        <p:spPr bwMode="auto">
          <a:xfrm>
            <a:off x="8382000" y="2438400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50991" name="Text Box 79"/>
          <p:cNvSpPr txBox="1">
            <a:spLocks noChangeArrowheads="1"/>
          </p:cNvSpPr>
          <p:nvPr/>
        </p:nvSpPr>
        <p:spPr bwMode="auto">
          <a:xfrm>
            <a:off x="8001000" y="2057400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32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50992" name="Text Box 80"/>
          <p:cNvSpPr txBox="1">
            <a:spLocks noChangeArrowheads="1"/>
          </p:cNvSpPr>
          <p:nvPr/>
        </p:nvSpPr>
        <p:spPr bwMode="auto">
          <a:xfrm>
            <a:off x="4859338" y="2906713"/>
            <a:ext cx="4016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24</a:t>
            </a:r>
          </a:p>
        </p:txBody>
      </p:sp>
      <p:sp>
        <p:nvSpPr>
          <p:cNvPr id="550993" name="Freeform 81"/>
          <p:cNvSpPr>
            <a:spLocks/>
          </p:cNvSpPr>
          <p:nvPr/>
        </p:nvSpPr>
        <p:spPr bwMode="auto">
          <a:xfrm>
            <a:off x="177800" y="1995488"/>
            <a:ext cx="8534400" cy="4786312"/>
          </a:xfrm>
          <a:custGeom>
            <a:avLst/>
            <a:gdLst>
              <a:gd name="T0" fmla="*/ 0 w 5376"/>
              <a:gd name="T1" fmla="*/ 903 h 3015"/>
              <a:gd name="T2" fmla="*/ 112 w 5376"/>
              <a:gd name="T3" fmla="*/ 623 h 3015"/>
              <a:gd name="T4" fmla="*/ 304 w 5376"/>
              <a:gd name="T5" fmla="*/ 519 h 3015"/>
              <a:gd name="T6" fmla="*/ 440 w 5376"/>
              <a:gd name="T7" fmla="*/ 447 h 3015"/>
              <a:gd name="T8" fmla="*/ 624 w 5376"/>
              <a:gd name="T9" fmla="*/ 415 h 3015"/>
              <a:gd name="T10" fmla="*/ 832 w 5376"/>
              <a:gd name="T11" fmla="*/ 375 h 3015"/>
              <a:gd name="T12" fmla="*/ 952 w 5376"/>
              <a:gd name="T13" fmla="*/ 335 h 3015"/>
              <a:gd name="T14" fmla="*/ 1432 w 5376"/>
              <a:gd name="T15" fmla="*/ 271 h 3015"/>
              <a:gd name="T16" fmla="*/ 1928 w 5376"/>
              <a:gd name="T17" fmla="*/ 311 h 3015"/>
              <a:gd name="T18" fmla="*/ 2640 w 5376"/>
              <a:gd name="T19" fmla="*/ 343 h 3015"/>
              <a:gd name="T20" fmla="*/ 4528 w 5376"/>
              <a:gd name="T21" fmla="*/ 130 h 3015"/>
              <a:gd name="T22" fmla="*/ 4955 w 5376"/>
              <a:gd name="T23" fmla="*/ 34 h 3015"/>
              <a:gd name="T24" fmla="*/ 5232 w 5376"/>
              <a:gd name="T25" fmla="*/ 34 h 3015"/>
              <a:gd name="T26" fmla="*/ 5371 w 5376"/>
              <a:gd name="T27" fmla="*/ 162 h 3015"/>
              <a:gd name="T28" fmla="*/ 5376 w 5376"/>
              <a:gd name="T29" fmla="*/ 295 h 3015"/>
              <a:gd name="T30" fmla="*/ 5368 w 5376"/>
              <a:gd name="T31" fmla="*/ 647 h 3015"/>
              <a:gd name="T32" fmla="*/ 5288 w 5376"/>
              <a:gd name="T33" fmla="*/ 879 h 3015"/>
              <a:gd name="T34" fmla="*/ 5240 w 5376"/>
              <a:gd name="T35" fmla="*/ 1015 h 3015"/>
              <a:gd name="T36" fmla="*/ 5216 w 5376"/>
              <a:gd name="T37" fmla="*/ 1111 h 3015"/>
              <a:gd name="T38" fmla="*/ 4936 w 5376"/>
              <a:gd name="T39" fmla="*/ 1439 h 3015"/>
              <a:gd name="T40" fmla="*/ 4488 w 5376"/>
              <a:gd name="T41" fmla="*/ 1807 h 3015"/>
              <a:gd name="T42" fmla="*/ 4056 w 5376"/>
              <a:gd name="T43" fmla="*/ 1911 h 3015"/>
              <a:gd name="T44" fmla="*/ 3704 w 5376"/>
              <a:gd name="T45" fmla="*/ 1951 h 3015"/>
              <a:gd name="T46" fmla="*/ 3448 w 5376"/>
              <a:gd name="T47" fmla="*/ 1991 h 3015"/>
              <a:gd name="T48" fmla="*/ 3088 w 5376"/>
              <a:gd name="T49" fmla="*/ 2071 h 3015"/>
              <a:gd name="T50" fmla="*/ 2912 w 5376"/>
              <a:gd name="T51" fmla="*/ 2095 h 3015"/>
              <a:gd name="T52" fmla="*/ 2800 w 5376"/>
              <a:gd name="T53" fmla="*/ 2063 h 3015"/>
              <a:gd name="T54" fmla="*/ 2704 w 5376"/>
              <a:gd name="T55" fmla="*/ 2111 h 3015"/>
              <a:gd name="T56" fmla="*/ 2552 w 5376"/>
              <a:gd name="T57" fmla="*/ 2135 h 3015"/>
              <a:gd name="T58" fmla="*/ 2408 w 5376"/>
              <a:gd name="T59" fmla="*/ 2239 h 3015"/>
              <a:gd name="T60" fmla="*/ 2304 w 5376"/>
              <a:gd name="T61" fmla="*/ 2303 h 3015"/>
              <a:gd name="T62" fmla="*/ 2048 w 5376"/>
              <a:gd name="T63" fmla="*/ 2511 h 3015"/>
              <a:gd name="T64" fmla="*/ 1968 w 5376"/>
              <a:gd name="T65" fmla="*/ 2567 h 3015"/>
              <a:gd name="T66" fmla="*/ 1904 w 5376"/>
              <a:gd name="T67" fmla="*/ 2687 h 3015"/>
              <a:gd name="T68" fmla="*/ 1856 w 5376"/>
              <a:gd name="T69" fmla="*/ 2799 h 3015"/>
              <a:gd name="T70" fmla="*/ 1680 w 5376"/>
              <a:gd name="T71" fmla="*/ 3015 h 3015"/>
              <a:gd name="T72" fmla="*/ 1208 w 5376"/>
              <a:gd name="T73" fmla="*/ 2975 h 3015"/>
              <a:gd name="T74" fmla="*/ 1008 w 5376"/>
              <a:gd name="T75" fmla="*/ 2919 h 3015"/>
              <a:gd name="T76" fmla="*/ 936 w 5376"/>
              <a:gd name="T77" fmla="*/ 2887 h 3015"/>
              <a:gd name="T78" fmla="*/ 888 w 5376"/>
              <a:gd name="T79" fmla="*/ 2775 h 3015"/>
              <a:gd name="T80" fmla="*/ 792 w 5376"/>
              <a:gd name="T81" fmla="*/ 2679 h 3015"/>
              <a:gd name="T82" fmla="*/ 736 w 5376"/>
              <a:gd name="T83" fmla="*/ 2599 h 3015"/>
              <a:gd name="T84" fmla="*/ 704 w 5376"/>
              <a:gd name="T85" fmla="*/ 2527 h 3015"/>
              <a:gd name="T86" fmla="*/ 680 w 5376"/>
              <a:gd name="T87" fmla="*/ 2503 h 3015"/>
              <a:gd name="T88" fmla="*/ 656 w 5376"/>
              <a:gd name="T89" fmla="*/ 2447 h 3015"/>
              <a:gd name="T90" fmla="*/ 472 w 5376"/>
              <a:gd name="T91" fmla="*/ 2215 h 3015"/>
              <a:gd name="T92" fmla="*/ 440 w 5376"/>
              <a:gd name="T93" fmla="*/ 2087 h 3015"/>
              <a:gd name="T94" fmla="*/ 336 w 5376"/>
              <a:gd name="T95" fmla="*/ 1927 h 3015"/>
              <a:gd name="T96" fmla="*/ 272 w 5376"/>
              <a:gd name="T97" fmla="*/ 1807 h 3015"/>
              <a:gd name="T98" fmla="*/ 192 w 5376"/>
              <a:gd name="T99" fmla="*/ 1719 h 3015"/>
              <a:gd name="T100" fmla="*/ 96 w 5376"/>
              <a:gd name="T101" fmla="*/ 1271 h 3015"/>
              <a:gd name="T102" fmla="*/ 24 w 5376"/>
              <a:gd name="T103" fmla="*/ 1143 h 3015"/>
              <a:gd name="T104" fmla="*/ 16 w 5376"/>
              <a:gd name="T105" fmla="*/ 1111 h 3015"/>
              <a:gd name="T106" fmla="*/ 0 w 5376"/>
              <a:gd name="T107" fmla="*/ 1063 h 3015"/>
              <a:gd name="T108" fmla="*/ 0 w 5376"/>
              <a:gd name="T109" fmla="*/ 903 h 3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376" h="3015">
                <a:moveTo>
                  <a:pt x="0" y="903"/>
                </a:moveTo>
                <a:cubicBezTo>
                  <a:pt x="45" y="812"/>
                  <a:pt x="44" y="703"/>
                  <a:pt x="112" y="623"/>
                </a:cubicBezTo>
                <a:cubicBezTo>
                  <a:pt x="158" y="569"/>
                  <a:pt x="244" y="552"/>
                  <a:pt x="304" y="519"/>
                </a:cubicBezTo>
                <a:cubicBezTo>
                  <a:pt x="354" y="491"/>
                  <a:pt x="386" y="465"/>
                  <a:pt x="440" y="447"/>
                </a:cubicBezTo>
                <a:cubicBezTo>
                  <a:pt x="500" y="427"/>
                  <a:pt x="562" y="425"/>
                  <a:pt x="624" y="415"/>
                </a:cubicBezTo>
                <a:cubicBezTo>
                  <a:pt x="693" y="403"/>
                  <a:pt x="764" y="392"/>
                  <a:pt x="832" y="375"/>
                </a:cubicBezTo>
                <a:cubicBezTo>
                  <a:pt x="869" y="350"/>
                  <a:pt x="911" y="349"/>
                  <a:pt x="952" y="335"/>
                </a:cubicBezTo>
                <a:cubicBezTo>
                  <a:pt x="1113" y="281"/>
                  <a:pt x="1260" y="277"/>
                  <a:pt x="1432" y="271"/>
                </a:cubicBezTo>
                <a:cubicBezTo>
                  <a:pt x="1618" y="278"/>
                  <a:pt x="1740" y="304"/>
                  <a:pt x="1928" y="311"/>
                </a:cubicBezTo>
                <a:cubicBezTo>
                  <a:pt x="2165" y="335"/>
                  <a:pt x="2402" y="338"/>
                  <a:pt x="2640" y="343"/>
                </a:cubicBezTo>
                <a:cubicBezTo>
                  <a:pt x="3273" y="376"/>
                  <a:pt x="3889" y="136"/>
                  <a:pt x="4528" y="130"/>
                </a:cubicBezTo>
                <a:cubicBezTo>
                  <a:pt x="4668" y="112"/>
                  <a:pt x="4828" y="88"/>
                  <a:pt x="4955" y="34"/>
                </a:cubicBezTo>
                <a:cubicBezTo>
                  <a:pt x="5034" y="0"/>
                  <a:pt x="5162" y="37"/>
                  <a:pt x="5232" y="34"/>
                </a:cubicBezTo>
                <a:cubicBezTo>
                  <a:pt x="5288" y="40"/>
                  <a:pt x="5332" y="123"/>
                  <a:pt x="5371" y="162"/>
                </a:cubicBezTo>
                <a:cubicBezTo>
                  <a:pt x="5376" y="181"/>
                  <a:pt x="5376" y="276"/>
                  <a:pt x="5376" y="295"/>
                </a:cubicBezTo>
                <a:cubicBezTo>
                  <a:pt x="5376" y="412"/>
                  <a:pt x="5373" y="530"/>
                  <a:pt x="5368" y="647"/>
                </a:cubicBezTo>
                <a:cubicBezTo>
                  <a:pt x="5365" y="726"/>
                  <a:pt x="5312" y="806"/>
                  <a:pt x="5288" y="879"/>
                </a:cubicBezTo>
                <a:cubicBezTo>
                  <a:pt x="5275" y="919"/>
                  <a:pt x="5274" y="988"/>
                  <a:pt x="5240" y="1015"/>
                </a:cubicBezTo>
                <a:cubicBezTo>
                  <a:pt x="5195" y="1051"/>
                  <a:pt x="5271" y="1105"/>
                  <a:pt x="5216" y="1111"/>
                </a:cubicBezTo>
                <a:cubicBezTo>
                  <a:pt x="5165" y="1181"/>
                  <a:pt x="5057" y="1323"/>
                  <a:pt x="4936" y="1439"/>
                </a:cubicBezTo>
                <a:cubicBezTo>
                  <a:pt x="4772" y="1472"/>
                  <a:pt x="4650" y="1767"/>
                  <a:pt x="4488" y="1807"/>
                </a:cubicBezTo>
                <a:cubicBezTo>
                  <a:pt x="4461" y="1814"/>
                  <a:pt x="4082" y="1902"/>
                  <a:pt x="4056" y="1911"/>
                </a:cubicBezTo>
                <a:cubicBezTo>
                  <a:pt x="4001" y="1966"/>
                  <a:pt x="3777" y="1927"/>
                  <a:pt x="3704" y="1951"/>
                </a:cubicBezTo>
                <a:cubicBezTo>
                  <a:pt x="3673" y="2043"/>
                  <a:pt x="3525" y="1972"/>
                  <a:pt x="3448" y="1991"/>
                </a:cubicBezTo>
                <a:cubicBezTo>
                  <a:pt x="3385" y="2007"/>
                  <a:pt x="3150" y="2050"/>
                  <a:pt x="3088" y="2071"/>
                </a:cubicBezTo>
                <a:cubicBezTo>
                  <a:pt x="3056" y="2082"/>
                  <a:pt x="2945" y="2092"/>
                  <a:pt x="2912" y="2095"/>
                </a:cubicBezTo>
                <a:cubicBezTo>
                  <a:pt x="2864" y="2094"/>
                  <a:pt x="2835" y="2060"/>
                  <a:pt x="2800" y="2063"/>
                </a:cubicBezTo>
                <a:cubicBezTo>
                  <a:pt x="2768" y="2074"/>
                  <a:pt x="2738" y="2100"/>
                  <a:pt x="2704" y="2111"/>
                </a:cubicBezTo>
                <a:cubicBezTo>
                  <a:pt x="2655" y="2127"/>
                  <a:pt x="2602" y="2125"/>
                  <a:pt x="2552" y="2135"/>
                </a:cubicBezTo>
                <a:cubicBezTo>
                  <a:pt x="2477" y="2132"/>
                  <a:pt x="2482" y="2246"/>
                  <a:pt x="2408" y="2239"/>
                </a:cubicBezTo>
                <a:cubicBezTo>
                  <a:pt x="2336" y="2233"/>
                  <a:pt x="2372" y="2326"/>
                  <a:pt x="2304" y="2303"/>
                </a:cubicBezTo>
                <a:cubicBezTo>
                  <a:pt x="2244" y="2348"/>
                  <a:pt x="2104" y="2467"/>
                  <a:pt x="2048" y="2511"/>
                </a:cubicBezTo>
                <a:cubicBezTo>
                  <a:pt x="2032" y="2506"/>
                  <a:pt x="1968" y="2567"/>
                  <a:pt x="1968" y="2567"/>
                </a:cubicBezTo>
                <a:cubicBezTo>
                  <a:pt x="1908" y="2590"/>
                  <a:pt x="1945" y="2659"/>
                  <a:pt x="1904" y="2687"/>
                </a:cubicBezTo>
                <a:cubicBezTo>
                  <a:pt x="1871" y="2720"/>
                  <a:pt x="1893" y="2744"/>
                  <a:pt x="1856" y="2799"/>
                </a:cubicBezTo>
                <a:cubicBezTo>
                  <a:pt x="1916" y="2889"/>
                  <a:pt x="1776" y="2983"/>
                  <a:pt x="1680" y="3015"/>
                </a:cubicBezTo>
                <a:cubicBezTo>
                  <a:pt x="1552" y="2929"/>
                  <a:pt x="1310" y="2977"/>
                  <a:pt x="1208" y="2975"/>
                </a:cubicBezTo>
                <a:cubicBezTo>
                  <a:pt x="1140" y="2958"/>
                  <a:pt x="1074" y="2941"/>
                  <a:pt x="1008" y="2919"/>
                </a:cubicBezTo>
                <a:cubicBezTo>
                  <a:pt x="984" y="2911"/>
                  <a:pt x="955" y="2906"/>
                  <a:pt x="936" y="2887"/>
                </a:cubicBezTo>
                <a:cubicBezTo>
                  <a:pt x="901" y="2852"/>
                  <a:pt x="906" y="2816"/>
                  <a:pt x="888" y="2775"/>
                </a:cubicBezTo>
                <a:cubicBezTo>
                  <a:pt x="871" y="2736"/>
                  <a:pt x="819" y="2710"/>
                  <a:pt x="792" y="2679"/>
                </a:cubicBezTo>
                <a:cubicBezTo>
                  <a:pt x="776" y="2661"/>
                  <a:pt x="747" y="2615"/>
                  <a:pt x="736" y="2599"/>
                </a:cubicBezTo>
                <a:cubicBezTo>
                  <a:pt x="673" y="2505"/>
                  <a:pt x="762" y="2608"/>
                  <a:pt x="704" y="2527"/>
                </a:cubicBezTo>
                <a:cubicBezTo>
                  <a:pt x="697" y="2518"/>
                  <a:pt x="687" y="2512"/>
                  <a:pt x="680" y="2503"/>
                </a:cubicBezTo>
                <a:cubicBezTo>
                  <a:pt x="640" y="2447"/>
                  <a:pt x="682" y="2494"/>
                  <a:pt x="656" y="2447"/>
                </a:cubicBezTo>
                <a:cubicBezTo>
                  <a:pt x="606" y="2357"/>
                  <a:pt x="506" y="2317"/>
                  <a:pt x="472" y="2215"/>
                </a:cubicBezTo>
                <a:cubicBezTo>
                  <a:pt x="469" y="2192"/>
                  <a:pt x="458" y="2105"/>
                  <a:pt x="440" y="2087"/>
                </a:cubicBezTo>
                <a:cubicBezTo>
                  <a:pt x="395" y="2042"/>
                  <a:pt x="364" y="1983"/>
                  <a:pt x="336" y="1927"/>
                </a:cubicBezTo>
                <a:cubicBezTo>
                  <a:pt x="315" y="1885"/>
                  <a:pt x="302" y="1843"/>
                  <a:pt x="272" y="1807"/>
                </a:cubicBezTo>
                <a:cubicBezTo>
                  <a:pt x="154" y="1665"/>
                  <a:pt x="240" y="1791"/>
                  <a:pt x="192" y="1719"/>
                </a:cubicBezTo>
                <a:cubicBezTo>
                  <a:pt x="167" y="1568"/>
                  <a:pt x="133" y="1420"/>
                  <a:pt x="96" y="1271"/>
                </a:cubicBezTo>
                <a:cubicBezTo>
                  <a:pt x="91" y="1251"/>
                  <a:pt x="34" y="1171"/>
                  <a:pt x="24" y="1143"/>
                </a:cubicBezTo>
                <a:cubicBezTo>
                  <a:pt x="20" y="1133"/>
                  <a:pt x="19" y="1122"/>
                  <a:pt x="16" y="1111"/>
                </a:cubicBezTo>
                <a:cubicBezTo>
                  <a:pt x="11" y="1095"/>
                  <a:pt x="0" y="1063"/>
                  <a:pt x="0" y="1063"/>
                </a:cubicBezTo>
                <a:cubicBezTo>
                  <a:pt x="9" y="929"/>
                  <a:pt x="16" y="982"/>
                  <a:pt x="0" y="903"/>
                </a:cubicBezTo>
                <a:close/>
              </a:path>
            </a:pathLst>
          </a:custGeom>
          <a:solidFill>
            <a:srgbClr val="0033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1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690-D2B9-4E4E-B1CA-2635885995F3}" type="slidenum">
              <a:rPr lang="en-US" altLang="en-US"/>
              <a:pPr/>
              <a:t>81</a:t>
            </a:fld>
            <a:endParaRPr lang="en-US" altLang="en-US" sz="1400"/>
          </a:p>
        </p:txBody>
      </p:sp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Dijkstra's Shortest Path Algorithm</a:t>
            </a:r>
          </a:p>
        </p:txBody>
      </p:sp>
      <p:sp>
        <p:nvSpPr>
          <p:cNvPr id="551939" name="Oval 3"/>
          <p:cNvSpPr>
            <a:spLocks noChangeArrowheads="1"/>
          </p:cNvSpPr>
          <p:nvPr/>
        </p:nvSpPr>
        <p:spPr bwMode="auto">
          <a:xfrm>
            <a:off x="300038" y="3400425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s</a:t>
            </a:r>
          </a:p>
        </p:txBody>
      </p:sp>
      <p:sp>
        <p:nvSpPr>
          <p:cNvPr id="551940" name="Oval 4"/>
          <p:cNvSpPr>
            <a:spLocks noChangeArrowheads="1"/>
          </p:cNvSpPr>
          <p:nvPr/>
        </p:nvSpPr>
        <p:spPr bwMode="auto">
          <a:xfrm>
            <a:off x="7967663" y="2906713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3</a:t>
            </a:r>
          </a:p>
        </p:txBody>
      </p:sp>
      <p:sp>
        <p:nvSpPr>
          <p:cNvPr id="551941" name="Oval 5"/>
          <p:cNvSpPr>
            <a:spLocks noChangeArrowheads="1"/>
          </p:cNvSpPr>
          <p:nvPr/>
        </p:nvSpPr>
        <p:spPr bwMode="auto">
          <a:xfrm>
            <a:off x="8278813" y="5907088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t</a:t>
            </a:r>
          </a:p>
        </p:txBody>
      </p:sp>
      <p:sp>
        <p:nvSpPr>
          <p:cNvPr id="551942" name="Oval 6"/>
          <p:cNvSpPr>
            <a:spLocks noChangeArrowheads="1"/>
          </p:cNvSpPr>
          <p:nvPr/>
        </p:nvSpPr>
        <p:spPr bwMode="auto">
          <a:xfrm>
            <a:off x="2076450" y="2906713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2</a:t>
            </a:r>
          </a:p>
        </p:txBody>
      </p:sp>
      <p:sp>
        <p:nvSpPr>
          <p:cNvPr id="551943" name="Oval 7"/>
          <p:cNvSpPr>
            <a:spLocks noChangeArrowheads="1"/>
          </p:cNvSpPr>
          <p:nvPr/>
        </p:nvSpPr>
        <p:spPr bwMode="auto">
          <a:xfrm>
            <a:off x="2882900" y="407670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6</a:t>
            </a:r>
          </a:p>
        </p:txBody>
      </p:sp>
      <p:sp>
        <p:nvSpPr>
          <p:cNvPr id="551944" name="Oval 8"/>
          <p:cNvSpPr>
            <a:spLocks noChangeArrowheads="1"/>
          </p:cNvSpPr>
          <p:nvPr/>
        </p:nvSpPr>
        <p:spPr bwMode="auto">
          <a:xfrm>
            <a:off x="2138363" y="601980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7</a:t>
            </a:r>
          </a:p>
        </p:txBody>
      </p:sp>
      <p:sp>
        <p:nvSpPr>
          <p:cNvPr id="551945" name="Oval 9"/>
          <p:cNvSpPr>
            <a:spLocks noChangeArrowheads="1"/>
          </p:cNvSpPr>
          <p:nvPr/>
        </p:nvSpPr>
        <p:spPr bwMode="auto">
          <a:xfrm>
            <a:off x="7024688" y="442595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4</a:t>
            </a:r>
          </a:p>
        </p:txBody>
      </p:sp>
      <p:sp>
        <p:nvSpPr>
          <p:cNvPr id="551946" name="Oval 10"/>
          <p:cNvSpPr>
            <a:spLocks noChangeArrowheads="1"/>
          </p:cNvSpPr>
          <p:nvPr/>
        </p:nvSpPr>
        <p:spPr bwMode="auto">
          <a:xfrm>
            <a:off x="4289425" y="476885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5</a:t>
            </a:r>
          </a:p>
        </p:txBody>
      </p:sp>
      <p:cxnSp>
        <p:nvCxnSpPr>
          <p:cNvPr id="551947" name="AutoShape 11"/>
          <p:cNvCxnSpPr>
            <a:cxnSpLocks noChangeShapeType="1"/>
            <a:stCxn id="551939" idx="7"/>
            <a:endCxn id="551942" idx="2"/>
          </p:cNvCxnSpPr>
          <p:nvPr/>
        </p:nvCxnSpPr>
        <p:spPr bwMode="auto">
          <a:xfrm flipV="1">
            <a:off x="557213" y="3057525"/>
            <a:ext cx="1511300" cy="379413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1948" name="AutoShape 12"/>
          <p:cNvCxnSpPr>
            <a:cxnSpLocks noChangeShapeType="1"/>
            <a:stCxn id="551939" idx="6"/>
            <a:endCxn id="551943" idx="1"/>
          </p:cNvCxnSpPr>
          <p:nvPr/>
        </p:nvCxnSpPr>
        <p:spPr bwMode="auto">
          <a:xfrm>
            <a:off x="609600" y="3551238"/>
            <a:ext cx="2317750" cy="56197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1949" name="AutoShape 13"/>
          <p:cNvCxnSpPr>
            <a:cxnSpLocks noChangeShapeType="1"/>
            <a:stCxn id="551939" idx="5"/>
            <a:endCxn id="551944" idx="0"/>
          </p:cNvCxnSpPr>
          <p:nvPr/>
        </p:nvCxnSpPr>
        <p:spPr bwMode="auto">
          <a:xfrm>
            <a:off x="557213" y="3665538"/>
            <a:ext cx="1731962" cy="234632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1950" name="AutoShape 14"/>
          <p:cNvCxnSpPr>
            <a:cxnSpLocks noChangeShapeType="1"/>
            <a:stCxn id="551943" idx="7"/>
            <a:endCxn id="551940" idx="2"/>
          </p:cNvCxnSpPr>
          <p:nvPr/>
        </p:nvCxnSpPr>
        <p:spPr bwMode="auto">
          <a:xfrm flipV="1">
            <a:off x="3140075" y="3057525"/>
            <a:ext cx="4819650" cy="1055688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1951" name="AutoShape 15"/>
          <p:cNvCxnSpPr>
            <a:cxnSpLocks noChangeShapeType="1"/>
            <a:stCxn id="551945" idx="7"/>
            <a:endCxn id="551940" idx="4"/>
          </p:cNvCxnSpPr>
          <p:nvPr/>
        </p:nvCxnSpPr>
        <p:spPr bwMode="auto">
          <a:xfrm flipV="1">
            <a:off x="7281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1952" name="AutoShape 16"/>
          <p:cNvCxnSpPr>
            <a:cxnSpLocks noChangeShapeType="1"/>
            <a:stCxn id="551943" idx="5"/>
            <a:endCxn id="551946" idx="1"/>
          </p:cNvCxnSpPr>
          <p:nvPr/>
        </p:nvCxnSpPr>
        <p:spPr bwMode="auto">
          <a:xfrm>
            <a:off x="3140075" y="4341813"/>
            <a:ext cx="1193800" cy="463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1953" name="AutoShape 17"/>
          <p:cNvCxnSpPr>
            <a:cxnSpLocks noChangeShapeType="1"/>
            <a:stCxn id="551946" idx="5"/>
            <a:endCxn id="551941" idx="2"/>
          </p:cNvCxnSpPr>
          <p:nvPr/>
        </p:nvCxnSpPr>
        <p:spPr bwMode="auto">
          <a:xfrm>
            <a:off x="4546600" y="5033963"/>
            <a:ext cx="3724275" cy="1023937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1954" name="AutoShape 18"/>
          <p:cNvCxnSpPr>
            <a:cxnSpLocks noChangeShapeType="1"/>
            <a:stCxn id="551946" idx="6"/>
            <a:endCxn id="551945" idx="2"/>
          </p:cNvCxnSpPr>
          <p:nvPr/>
        </p:nvCxnSpPr>
        <p:spPr bwMode="auto">
          <a:xfrm flipV="1">
            <a:off x="4598988" y="4576763"/>
            <a:ext cx="2417762" cy="342900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1955" name="AutoShape 19"/>
          <p:cNvCxnSpPr>
            <a:cxnSpLocks noChangeShapeType="1"/>
            <a:stCxn id="551945" idx="4"/>
            <a:endCxn id="551941" idx="1"/>
          </p:cNvCxnSpPr>
          <p:nvPr/>
        </p:nvCxnSpPr>
        <p:spPr bwMode="auto">
          <a:xfrm>
            <a:off x="7175500" y="4735513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1956" name="AutoShape 20"/>
          <p:cNvCxnSpPr>
            <a:cxnSpLocks noChangeShapeType="1"/>
            <a:stCxn id="551940" idx="3"/>
            <a:endCxn id="551946" idx="7"/>
          </p:cNvCxnSpPr>
          <p:nvPr/>
        </p:nvCxnSpPr>
        <p:spPr bwMode="auto">
          <a:xfrm flipH="1">
            <a:off x="4546600" y="3171825"/>
            <a:ext cx="3465513" cy="1633538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1957" name="AutoShape 21"/>
          <p:cNvCxnSpPr>
            <a:cxnSpLocks noChangeShapeType="1"/>
            <a:stCxn id="551943" idx="4"/>
            <a:endCxn id="551944" idx="7"/>
          </p:cNvCxnSpPr>
          <p:nvPr/>
        </p:nvCxnSpPr>
        <p:spPr bwMode="auto">
          <a:xfrm flipH="1">
            <a:off x="2395538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1958" name="AutoShape 22"/>
          <p:cNvCxnSpPr>
            <a:cxnSpLocks noChangeShapeType="1"/>
            <a:stCxn id="551944" idx="6"/>
            <a:endCxn id="551946" idx="2"/>
          </p:cNvCxnSpPr>
          <p:nvPr/>
        </p:nvCxnSpPr>
        <p:spPr bwMode="auto">
          <a:xfrm flipV="1">
            <a:off x="2447925" y="4919663"/>
            <a:ext cx="1833563" cy="1250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1959" name="AutoShape 23"/>
          <p:cNvCxnSpPr>
            <a:cxnSpLocks noChangeShapeType="1"/>
            <a:stCxn id="551942" idx="6"/>
            <a:endCxn id="551940" idx="1"/>
          </p:cNvCxnSpPr>
          <p:nvPr/>
        </p:nvCxnSpPr>
        <p:spPr bwMode="auto">
          <a:xfrm flipV="1">
            <a:off x="2386013" y="2943225"/>
            <a:ext cx="5626100" cy="114300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1960" name="AutoShape 24"/>
          <p:cNvCxnSpPr>
            <a:cxnSpLocks noChangeShapeType="1"/>
            <a:stCxn id="551944" idx="6"/>
            <a:endCxn id="551941" idx="3"/>
          </p:cNvCxnSpPr>
          <p:nvPr/>
        </p:nvCxnSpPr>
        <p:spPr bwMode="auto">
          <a:xfrm>
            <a:off x="2447925" y="6170613"/>
            <a:ext cx="5875338" cy="1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1961" name="AutoShape 25"/>
          <p:cNvCxnSpPr>
            <a:cxnSpLocks noChangeShapeType="1"/>
            <a:stCxn id="551940" idx="5"/>
            <a:endCxn id="551941" idx="0"/>
          </p:cNvCxnSpPr>
          <p:nvPr/>
        </p:nvCxnSpPr>
        <p:spPr bwMode="auto">
          <a:xfrm>
            <a:off x="8224838" y="3171825"/>
            <a:ext cx="204787" cy="272732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51962" name="Text Box 26"/>
          <p:cNvSpPr txBox="1">
            <a:spLocks noChangeArrowheads="1"/>
          </p:cNvSpPr>
          <p:nvPr/>
        </p:nvSpPr>
        <p:spPr bwMode="auto">
          <a:xfrm>
            <a:off x="4859338" y="2906713"/>
            <a:ext cx="4016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24</a:t>
            </a:r>
          </a:p>
        </p:txBody>
      </p:sp>
      <p:sp>
        <p:nvSpPr>
          <p:cNvPr id="551963" name="Text Box 27"/>
          <p:cNvSpPr txBox="1">
            <a:spLocks noChangeArrowheads="1"/>
          </p:cNvSpPr>
          <p:nvPr/>
        </p:nvSpPr>
        <p:spPr bwMode="auto">
          <a:xfrm>
            <a:off x="4794250" y="3606800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18</a:t>
            </a:r>
          </a:p>
        </p:txBody>
      </p:sp>
      <p:sp>
        <p:nvSpPr>
          <p:cNvPr id="551964" name="Text Box 28"/>
          <p:cNvSpPr txBox="1">
            <a:spLocks noChangeArrowheads="1"/>
          </p:cNvSpPr>
          <p:nvPr/>
        </p:nvSpPr>
        <p:spPr bwMode="auto">
          <a:xfrm>
            <a:off x="5991225" y="3952875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</a:t>
            </a:r>
          </a:p>
        </p:txBody>
      </p:sp>
      <p:sp>
        <p:nvSpPr>
          <p:cNvPr id="551965" name="Text Box 29"/>
          <p:cNvSpPr txBox="1">
            <a:spLocks noChangeArrowheads="1"/>
          </p:cNvSpPr>
          <p:nvPr/>
        </p:nvSpPr>
        <p:spPr bwMode="auto">
          <a:xfrm>
            <a:off x="1208088" y="3135313"/>
            <a:ext cx="3254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9</a:t>
            </a:r>
          </a:p>
        </p:txBody>
      </p:sp>
      <p:sp>
        <p:nvSpPr>
          <p:cNvPr id="551966" name="Text Box 30"/>
          <p:cNvSpPr txBox="1">
            <a:spLocks noChangeArrowheads="1"/>
          </p:cNvSpPr>
          <p:nvPr/>
        </p:nvSpPr>
        <p:spPr bwMode="auto">
          <a:xfrm>
            <a:off x="1763713" y="3792538"/>
            <a:ext cx="3254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14</a:t>
            </a:r>
          </a:p>
        </p:txBody>
      </p:sp>
      <p:sp>
        <p:nvSpPr>
          <p:cNvPr id="551967" name="Text Box 31"/>
          <p:cNvSpPr txBox="1">
            <a:spLocks noChangeArrowheads="1"/>
          </p:cNvSpPr>
          <p:nvPr/>
        </p:nvSpPr>
        <p:spPr bwMode="auto">
          <a:xfrm>
            <a:off x="1293813" y="4806950"/>
            <a:ext cx="325437" cy="306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15</a:t>
            </a:r>
          </a:p>
        </p:txBody>
      </p:sp>
      <p:sp>
        <p:nvSpPr>
          <p:cNvPr id="551968" name="Text Box 32"/>
          <p:cNvSpPr txBox="1">
            <a:spLocks noChangeArrowheads="1"/>
          </p:cNvSpPr>
          <p:nvPr/>
        </p:nvSpPr>
        <p:spPr bwMode="auto">
          <a:xfrm>
            <a:off x="2579688" y="4984750"/>
            <a:ext cx="325437" cy="306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5</a:t>
            </a:r>
          </a:p>
        </p:txBody>
      </p:sp>
      <p:sp>
        <p:nvSpPr>
          <p:cNvPr id="551969" name="Text Box 33"/>
          <p:cNvSpPr txBox="1">
            <a:spLocks noChangeArrowheads="1"/>
          </p:cNvSpPr>
          <p:nvPr/>
        </p:nvSpPr>
        <p:spPr bwMode="auto">
          <a:xfrm>
            <a:off x="3517900" y="4494213"/>
            <a:ext cx="417513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30</a:t>
            </a:r>
          </a:p>
        </p:txBody>
      </p:sp>
      <p:sp>
        <p:nvSpPr>
          <p:cNvPr id="551970" name="Text Box 34"/>
          <p:cNvSpPr txBox="1">
            <a:spLocks noChangeArrowheads="1"/>
          </p:cNvSpPr>
          <p:nvPr/>
        </p:nvSpPr>
        <p:spPr bwMode="auto">
          <a:xfrm>
            <a:off x="3162300" y="5445125"/>
            <a:ext cx="4016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20</a:t>
            </a:r>
          </a:p>
        </p:txBody>
      </p:sp>
      <p:sp>
        <p:nvSpPr>
          <p:cNvPr id="551971" name="Text Box 35"/>
          <p:cNvSpPr txBox="1">
            <a:spLocks noChangeArrowheads="1"/>
          </p:cNvSpPr>
          <p:nvPr/>
        </p:nvSpPr>
        <p:spPr bwMode="auto">
          <a:xfrm>
            <a:off x="4614863" y="6115050"/>
            <a:ext cx="398462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44</a:t>
            </a:r>
          </a:p>
        </p:txBody>
      </p:sp>
      <p:sp>
        <p:nvSpPr>
          <p:cNvPr id="551972" name="Text Box 36"/>
          <p:cNvSpPr txBox="1">
            <a:spLocks noChangeArrowheads="1"/>
          </p:cNvSpPr>
          <p:nvPr/>
        </p:nvSpPr>
        <p:spPr bwMode="auto">
          <a:xfrm>
            <a:off x="6038850" y="5416550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16</a:t>
            </a:r>
          </a:p>
        </p:txBody>
      </p:sp>
      <p:sp>
        <p:nvSpPr>
          <p:cNvPr id="551973" name="Text Box 37"/>
          <p:cNvSpPr txBox="1">
            <a:spLocks noChangeArrowheads="1"/>
          </p:cNvSpPr>
          <p:nvPr/>
        </p:nvSpPr>
        <p:spPr bwMode="auto">
          <a:xfrm>
            <a:off x="5943600" y="4625975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11</a:t>
            </a:r>
          </a:p>
        </p:txBody>
      </p:sp>
      <p:sp>
        <p:nvSpPr>
          <p:cNvPr id="551974" name="Text Box 38"/>
          <p:cNvSpPr txBox="1">
            <a:spLocks noChangeArrowheads="1"/>
          </p:cNvSpPr>
          <p:nvPr/>
        </p:nvSpPr>
        <p:spPr bwMode="auto">
          <a:xfrm>
            <a:off x="7440613" y="3921125"/>
            <a:ext cx="325437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6</a:t>
            </a:r>
          </a:p>
        </p:txBody>
      </p:sp>
      <p:sp>
        <p:nvSpPr>
          <p:cNvPr id="551975" name="Text Box 39"/>
          <p:cNvSpPr txBox="1">
            <a:spLocks noChangeArrowheads="1"/>
          </p:cNvSpPr>
          <p:nvPr/>
        </p:nvSpPr>
        <p:spPr bwMode="auto">
          <a:xfrm>
            <a:off x="8175625" y="4478338"/>
            <a:ext cx="325438" cy="306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19</a:t>
            </a:r>
          </a:p>
        </p:txBody>
      </p:sp>
      <p:sp>
        <p:nvSpPr>
          <p:cNvPr id="551976" name="Text Box 40"/>
          <p:cNvSpPr txBox="1">
            <a:spLocks noChangeArrowheads="1"/>
          </p:cNvSpPr>
          <p:nvPr/>
        </p:nvSpPr>
        <p:spPr bwMode="auto">
          <a:xfrm>
            <a:off x="7535863" y="5207000"/>
            <a:ext cx="325437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6</a:t>
            </a:r>
          </a:p>
        </p:txBody>
      </p:sp>
      <p:sp>
        <p:nvSpPr>
          <p:cNvPr id="551977" name="Text Box 41"/>
          <p:cNvSpPr txBox="1">
            <a:spLocks noChangeArrowheads="1"/>
          </p:cNvSpPr>
          <p:nvPr/>
        </p:nvSpPr>
        <p:spPr bwMode="auto">
          <a:xfrm>
            <a:off x="2305050" y="63357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15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51978" name="Text Box 42"/>
          <p:cNvSpPr txBox="1">
            <a:spLocks noChangeArrowheads="1"/>
          </p:cNvSpPr>
          <p:nvPr/>
        </p:nvSpPr>
        <p:spPr bwMode="auto">
          <a:xfrm>
            <a:off x="2160588" y="2514600"/>
            <a:ext cx="538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9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51980" name="Text Box 44"/>
          <p:cNvSpPr txBox="1">
            <a:spLocks noChangeArrowheads="1"/>
          </p:cNvSpPr>
          <p:nvPr/>
        </p:nvSpPr>
        <p:spPr bwMode="auto">
          <a:xfrm>
            <a:off x="8129588" y="6253163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51981" name="Text Box 45"/>
          <p:cNvSpPr txBox="1">
            <a:spLocks noChangeArrowheads="1"/>
          </p:cNvSpPr>
          <p:nvPr/>
        </p:nvSpPr>
        <p:spPr bwMode="auto">
          <a:xfrm>
            <a:off x="4122738" y="4440238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51982" name="Text Box 46"/>
          <p:cNvSpPr txBox="1">
            <a:spLocks noChangeArrowheads="1"/>
          </p:cNvSpPr>
          <p:nvPr/>
        </p:nvSpPr>
        <p:spPr bwMode="auto">
          <a:xfrm>
            <a:off x="3025775" y="3741738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14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51983" name="Text Box 47"/>
          <p:cNvSpPr txBox="1">
            <a:spLocks noChangeArrowheads="1"/>
          </p:cNvSpPr>
          <p:nvPr/>
        </p:nvSpPr>
        <p:spPr bwMode="auto">
          <a:xfrm>
            <a:off x="6731000" y="4132263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51984" name="Text Box 48"/>
          <p:cNvSpPr txBox="1">
            <a:spLocks noChangeArrowheads="1"/>
          </p:cNvSpPr>
          <p:nvPr/>
        </p:nvSpPr>
        <p:spPr bwMode="auto">
          <a:xfrm>
            <a:off x="169863" y="3105150"/>
            <a:ext cx="538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0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51985" name="Text Box 49"/>
          <p:cNvSpPr txBox="1">
            <a:spLocks noChangeArrowheads="1"/>
          </p:cNvSpPr>
          <p:nvPr/>
        </p:nvSpPr>
        <p:spPr bwMode="auto">
          <a:xfrm>
            <a:off x="2720912" y="1587500"/>
            <a:ext cx="3368675" cy="7937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46038" rIns="182880" bIns="46038">
            <a:spAutoFit/>
          </a:bodyPr>
          <a:lstStyle/>
          <a:p>
            <a:pPr>
              <a:spcBef>
                <a:spcPct val="20000"/>
              </a:spcBef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lang="en-US" altLang="en-US"/>
              <a:t>S = { s, 2, 3, 4, 5, 6, 7, t }</a:t>
            </a:r>
          </a:p>
          <a:p>
            <a:pPr>
              <a:spcBef>
                <a:spcPct val="20000"/>
              </a:spcBef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lang="en-US" altLang="en-US"/>
              <a:t>PQ = { }</a:t>
            </a:r>
          </a:p>
        </p:txBody>
      </p:sp>
      <p:sp>
        <p:nvSpPr>
          <p:cNvPr id="551986" name="Text Box 50"/>
          <p:cNvSpPr txBox="1">
            <a:spLocks noChangeArrowheads="1"/>
          </p:cNvSpPr>
          <p:nvPr/>
        </p:nvSpPr>
        <p:spPr bwMode="auto">
          <a:xfrm>
            <a:off x="1901825" y="2501900"/>
            <a:ext cx="53816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51987" name="Text Box 51"/>
          <p:cNvSpPr txBox="1">
            <a:spLocks noChangeArrowheads="1"/>
          </p:cNvSpPr>
          <p:nvPr/>
        </p:nvSpPr>
        <p:spPr bwMode="auto">
          <a:xfrm>
            <a:off x="2132013" y="2555875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51988" name="Text Box 52"/>
          <p:cNvSpPr txBox="1">
            <a:spLocks noChangeArrowheads="1"/>
          </p:cNvSpPr>
          <p:nvPr/>
        </p:nvSpPr>
        <p:spPr bwMode="auto">
          <a:xfrm>
            <a:off x="2000250" y="6335713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51989" name="Text Box 53"/>
          <p:cNvSpPr txBox="1">
            <a:spLocks noChangeArrowheads="1"/>
          </p:cNvSpPr>
          <p:nvPr/>
        </p:nvSpPr>
        <p:spPr bwMode="auto">
          <a:xfrm>
            <a:off x="2720975" y="3741738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51990" name="Text Box 54"/>
          <p:cNvSpPr txBox="1">
            <a:spLocks noChangeArrowheads="1"/>
          </p:cNvSpPr>
          <p:nvPr/>
        </p:nvSpPr>
        <p:spPr bwMode="auto">
          <a:xfrm>
            <a:off x="2949575" y="3786188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51991" name="Text Box 55"/>
          <p:cNvSpPr txBox="1">
            <a:spLocks noChangeArrowheads="1"/>
          </p:cNvSpPr>
          <p:nvPr/>
        </p:nvSpPr>
        <p:spPr bwMode="auto">
          <a:xfrm>
            <a:off x="2212975" y="6405563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51994" name="Text Box 58"/>
          <p:cNvSpPr txBox="1">
            <a:spLocks noChangeArrowheads="1"/>
          </p:cNvSpPr>
          <p:nvPr/>
        </p:nvSpPr>
        <p:spPr bwMode="auto">
          <a:xfrm>
            <a:off x="4121150" y="42021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44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51995" name="Text Box 59"/>
          <p:cNvSpPr txBox="1">
            <a:spLocks noChangeArrowheads="1"/>
          </p:cNvSpPr>
          <p:nvPr/>
        </p:nvSpPr>
        <p:spPr bwMode="auto">
          <a:xfrm>
            <a:off x="4346575" y="4475163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51996" name="Text Box 60"/>
          <p:cNvSpPr txBox="1">
            <a:spLocks noChangeArrowheads="1"/>
          </p:cNvSpPr>
          <p:nvPr/>
        </p:nvSpPr>
        <p:spPr bwMode="auto">
          <a:xfrm>
            <a:off x="4438650" y="41894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35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51997" name="Text Box 61"/>
          <p:cNvSpPr txBox="1">
            <a:spLocks noChangeArrowheads="1"/>
          </p:cNvSpPr>
          <p:nvPr/>
        </p:nvSpPr>
        <p:spPr bwMode="auto">
          <a:xfrm>
            <a:off x="4359275" y="4246563"/>
            <a:ext cx="2762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X</a:t>
            </a:r>
          </a:p>
        </p:txBody>
      </p:sp>
      <p:sp>
        <p:nvSpPr>
          <p:cNvPr id="551998" name="Text Box 62"/>
          <p:cNvSpPr txBox="1">
            <a:spLocks noChangeArrowheads="1"/>
          </p:cNvSpPr>
          <p:nvPr/>
        </p:nvSpPr>
        <p:spPr bwMode="auto">
          <a:xfrm>
            <a:off x="7829550" y="6280150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59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51999" name="Text Box 63"/>
          <p:cNvSpPr txBox="1">
            <a:spLocks noChangeArrowheads="1"/>
          </p:cNvSpPr>
          <p:nvPr/>
        </p:nvSpPr>
        <p:spPr bwMode="auto">
          <a:xfrm>
            <a:off x="8347075" y="6324600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52000" name="Text Box 64"/>
          <p:cNvSpPr txBox="1">
            <a:spLocks noChangeArrowheads="1"/>
          </p:cNvSpPr>
          <p:nvPr/>
        </p:nvSpPr>
        <p:spPr bwMode="auto">
          <a:xfrm>
            <a:off x="8067675" y="6324600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52001" name="Text Box 65"/>
          <p:cNvSpPr txBox="1">
            <a:spLocks noChangeArrowheads="1"/>
          </p:cNvSpPr>
          <p:nvPr/>
        </p:nvSpPr>
        <p:spPr bwMode="auto">
          <a:xfrm>
            <a:off x="7486650" y="62722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51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52002" name="Text Box 66"/>
          <p:cNvSpPr txBox="1">
            <a:spLocks noChangeArrowheads="1"/>
          </p:cNvSpPr>
          <p:nvPr/>
        </p:nvSpPr>
        <p:spPr bwMode="auto">
          <a:xfrm>
            <a:off x="4651375" y="4233863"/>
            <a:ext cx="2762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X</a:t>
            </a:r>
          </a:p>
        </p:txBody>
      </p:sp>
      <p:sp>
        <p:nvSpPr>
          <p:cNvPr id="552003" name="Text Box 67"/>
          <p:cNvSpPr txBox="1">
            <a:spLocks noChangeArrowheads="1"/>
          </p:cNvSpPr>
          <p:nvPr/>
        </p:nvSpPr>
        <p:spPr bwMode="auto">
          <a:xfrm>
            <a:off x="4756150" y="41894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34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52005" name="Text Box 69"/>
          <p:cNvSpPr txBox="1">
            <a:spLocks noChangeArrowheads="1"/>
          </p:cNvSpPr>
          <p:nvPr/>
        </p:nvSpPr>
        <p:spPr bwMode="auto">
          <a:xfrm>
            <a:off x="7712075" y="6324600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52006" name="Text Box 70"/>
          <p:cNvSpPr txBox="1">
            <a:spLocks noChangeArrowheads="1"/>
          </p:cNvSpPr>
          <p:nvPr/>
        </p:nvSpPr>
        <p:spPr bwMode="auto">
          <a:xfrm>
            <a:off x="7131050" y="62722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50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52007" name="Text Box 71"/>
          <p:cNvSpPr txBox="1">
            <a:spLocks noChangeArrowheads="1"/>
          </p:cNvSpPr>
          <p:nvPr/>
        </p:nvSpPr>
        <p:spPr bwMode="auto">
          <a:xfrm>
            <a:off x="6950075" y="4191000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52008" name="Text Box 72"/>
          <p:cNvSpPr txBox="1">
            <a:spLocks noChangeArrowheads="1"/>
          </p:cNvSpPr>
          <p:nvPr/>
        </p:nvSpPr>
        <p:spPr bwMode="auto">
          <a:xfrm>
            <a:off x="6445250" y="41386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45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52011" name="Text Box 75"/>
          <p:cNvSpPr txBox="1">
            <a:spLocks noChangeArrowheads="1"/>
          </p:cNvSpPr>
          <p:nvPr/>
        </p:nvSpPr>
        <p:spPr bwMode="auto">
          <a:xfrm>
            <a:off x="7815263" y="2366963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52012" name="Text Box 76"/>
          <p:cNvSpPr txBox="1">
            <a:spLocks noChangeArrowheads="1"/>
          </p:cNvSpPr>
          <p:nvPr/>
        </p:nvSpPr>
        <p:spPr bwMode="auto">
          <a:xfrm>
            <a:off x="8012113" y="2428875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52013" name="Text Box 77"/>
          <p:cNvSpPr txBox="1">
            <a:spLocks noChangeArrowheads="1"/>
          </p:cNvSpPr>
          <p:nvPr/>
        </p:nvSpPr>
        <p:spPr bwMode="auto">
          <a:xfrm>
            <a:off x="8108950" y="23860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33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52014" name="Text Box 78"/>
          <p:cNvSpPr txBox="1">
            <a:spLocks noChangeArrowheads="1"/>
          </p:cNvSpPr>
          <p:nvPr/>
        </p:nvSpPr>
        <p:spPr bwMode="auto">
          <a:xfrm>
            <a:off x="8382000" y="2438400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52015" name="Text Box 79"/>
          <p:cNvSpPr txBox="1">
            <a:spLocks noChangeArrowheads="1"/>
          </p:cNvSpPr>
          <p:nvPr/>
        </p:nvSpPr>
        <p:spPr bwMode="auto">
          <a:xfrm>
            <a:off x="8001000" y="2057400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32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52016" name="Freeform 80"/>
          <p:cNvSpPr>
            <a:spLocks/>
          </p:cNvSpPr>
          <p:nvPr/>
        </p:nvSpPr>
        <p:spPr bwMode="auto">
          <a:xfrm>
            <a:off x="177800" y="1995488"/>
            <a:ext cx="8788400" cy="4730750"/>
          </a:xfrm>
          <a:custGeom>
            <a:avLst/>
            <a:gdLst>
              <a:gd name="T0" fmla="*/ 0 w 5536"/>
              <a:gd name="T1" fmla="*/ 903 h 2980"/>
              <a:gd name="T2" fmla="*/ 112 w 5536"/>
              <a:gd name="T3" fmla="*/ 623 h 2980"/>
              <a:gd name="T4" fmla="*/ 304 w 5536"/>
              <a:gd name="T5" fmla="*/ 519 h 2980"/>
              <a:gd name="T6" fmla="*/ 440 w 5536"/>
              <a:gd name="T7" fmla="*/ 447 h 2980"/>
              <a:gd name="T8" fmla="*/ 624 w 5536"/>
              <a:gd name="T9" fmla="*/ 415 h 2980"/>
              <a:gd name="T10" fmla="*/ 832 w 5536"/>
              <a:gd name="T11" fmla="*/ 375 h 2980"/>
              <a:gd name="T12" fmla="*/ 952 w 5536"/>
              <a:gd name="T13" fmla="*/ 335 h 2980"/>
              <a:gd name="T14" fmla="*/ 1432 w 5536"/>
              <a:gd name="T15" fmla="*/ 271 h 2980"/>
              <a:gd name="T16" fmla="*/ 1928 w 5536"/>
              <a:gd name="T17" fmla="*/ 311 h 2980"/>
              <a:gd name="T18" fmla="*/ 2640 w 5536"/>
              <a:gd name="T19" fmla="*/ 343 h 2980"/>
              <a:gd name="T20" fmla="*/ 4528 w 5536"/>
              <a:gd name="T21" fmla="*/ 130 h 2980"/>
              <a:gd name="T22" fmla="*/ 4955 w 5536"/>
              <a:gd name="T23" fmla="*/ 34 h 2980"/>
              <a:gd name="T24" fmla="*/ 5232 w 5536"/>
              <a:gd name="T25" fmla="*/ 34 h 2980"/>
              <a:gd name="T26" fmla="*/ 5371 w 5536"/>
              <a:gd name="T27" fmla="*/ 162 h 2980"/>
              <a:gd name="T28" fmla="*/ 5376 w 5536"/>
              <a:gd name="T29" fmla="*/ 295 h 2980"/>
              <a:gd name="T30" fmla="*/ 5368 w 5536"/>
              <a:gd name="T31" fmla="*/ 647 h 2980"/>
              <a:gd name="T32" fmla="*/ 5354 w 5536"/>
              <a:gd name="T33" fmla="*/ 889 h 2980"/>
              <a:gd name="T34" fmla="*/ 5366 w 5536"/>
              <a:gd name="T35" fmla="*/ 1143 h 2980"/>
              <a:gd name="T36" fmla="*/ 5403 w 5536"/>
              <a:gd name="T37" fmla="*/ 1604 h 2980"/>
              <a:gd name="T38" fmla="*/ 5427 w 5536"/>
              <a:gd name="T39" fmla="*/ 2283 h 2980"/>
              <a:gd name="T40" fmla="*/ 5451 w 5536"/>
              <a:gd name="T41" fmla="*/ 2658 h 2980"/>
              <a:gd name="T42" fmla="*/ 5342 w 5536"/>
              <a:gd name="T43" fmla="*/ 2901 h 2980"/>
              <a:gd name="T44" fmla="*/ 4288 w 5536"/>
              <a:gd name="T45" fmla="*/ 2901 h 2980"/>
              <a:gd name="T46" fmla="*/ 2082 w 5536"/>
              <a:gd name="T47" fmla="*/ 2949 h 2980"/>
              <a:gd name="T48" fmla="*/ 1208 w 5536"/>
              <a:gd name="T49" fmla="*/ 2975 h 2980"/>
              <a:gd name="T50" fmla="*/ 1008 w 5536"/>
              <a:gd name="T51" fmla="*/ 2919 h 2980"/>
              <a:gd name="T52" fmla="*/ 936 w 5536"/>
              <a:gd name="T53" fmla="*/ 2887 h 2980"/>
              <a:gd name="T54" fmla="*/ 888 w 5536"/>
              <a:gd name="T55" fmla="*/ 2775 h 2980"/>
              <a:gd name="T56" fmla="*/ 792 w 5536"/>
              <a:gd name="T57" fmla="*/ 2679 h 2980"/>
              <a:gd name="T58" fmla="*/ 736 w 5536"/>
              <a:gd name="T59" fmla="*/ 2599 h 2980"/>
              <a:gd name="T60" fmla="*/ 704 w 5536"/>
              <a:gd name="T61" fmla="*/ 2527 h 2980"/>
              <a:gd name="T62" fmla="*/ 680 w 5536"/>
              <a:gd name="T63" fmla="*/ 2503 h 2980"/>
              <a:gd name="T64" fmla="*/ 656 w 5536"/>
              <a:gd name="T65" fmla="*/ 2447 h 2980"/>
              <a:gd name="T66" fmla="*/ 472 w 5536"/>
              <a:gd name="T67" fmla="*/ 2215 h 2980"/>
              <a:gd name="T68" fmla="*/ 440 w 5536"/>
              <a:gd name="T69" fmla="*/ 2087 h 2980"/>
              <a:gd name="T70" fmla="*/ 336 w 5536"/>
              <a:gd name="T71" fmla="*/ 1927 h 2980"/>
              <a:gd name="T72" fmla="*/ 272 w 5536"/>
              <a:gd name="T73" fmla="*/ 1807 h 2980"/>
              <a:gd name="T74" fmla="*/ 192 w 5536"/>
              <a:gd name="T75" fmla="*/ 1719 h 2980"/>
              <a:gd name="T76" fmla="*/ 96 w 5536"/>
              <a:gd name="T77" fmla="*/ 1271 h 2980"/>
              <a:gd name="T78" fmla="*/ 24 w 5536"/>
              <a:gd name="T79" fmla="*/ 1143 h 2980"/>
              <a:gd name="T80" fmla="*/ 16 w 5536"/>
              <a:gd name="T81" fmla="*/ 1111 h 2980"/>
              <a:gd name="T82" fmla="*/ 0 w 5536"/>
              <a:gd name="T83" fmla="*/ 1063 h 2980"/>
              <a:gd name="T84" fmla="*/ 0 w 5536"/>
              <a:gd name="T85" fmla="*/ 903 h 2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536" h="2980">
                <a:moveTo>
                  <a:pt x="0" y="903"/>
                </a:moveTo>
                <a:cubicBezTo>
                  <a:pt x="45" y="812"/>
                  <a:pt x="44" y="703"/>
                  <a:pt x="112" y="623"/>
                </a:cubicBezTo>
                <a:cubicBezTo>
                  <a:pt x="158" y="569"/>
                  <a:pt x="244" y="552"/>
                  <a:pt x="304" y="519"/>
                </a:cubicBezTo>
                <a:cubicBezTo>
                  <a:pt x="354" y="491"/>
                  <a:pt x="386" y="465"/>
                  <a:pt x="440" y="447"/>
                </a:cubicBezTo>
                <a:cubicBezTo>
                  <a:pt x="500" y="427"/>
                  <a:pt x="562" y="425"/>
                  <a:pt x="624" y="415"/>
                </a:cubicBezTo>
                <a:cubicBezTo>
                  <a:pt x="693" y="403"/>
                  <a:pt x="764" y="392"/>
                  <a:pt x="832" y="375"/>
                </a:cubicBezTo>
                <a:cubicBezTo>
                  <a:pt x="869" y="350"/>
                  <a:pt x="911" y="349"/>
                  <a:pt x="952" y="335"/>
                </a:cubicBezTo>
                <a:cubicBezTo>
                  <a:pt x="1113" y="281"/>
                  <a:pt x="1260" y="277"/>
                  <a:pt x="1432" y="271"/>
                </a:cubicBezTo>
                <a:cubicBezTo>
                  <a:pt x="1618" y="278"/>
                  <a:pt x="1740" y="304"/>
                  <a:pt x="1928" y="311"/>
                </a:cubicBezTo>
                <a:cubicBezTo>
                  <a:pt x="2165" y="335"/>
                  <a:pt x="2402" y="338"/>
                  <a:pt x="2640" y="343"/>
                </a:cubicBezTo>
                <a:cubicBezTo>
                  <a:pt x="3273" y="376"/>
                  <a:pt x="3889" y="136"/>
                  <a:pt x="4528" y="130"/>
                </a:cubicBezTo>
                <a:cubicBezTo>
                  <a:pt x="4668" y="112"/>
                  <a:pt x="4828" y="88"/>
                  <a:pt x="4955" y="34"/>
                </a:cubicBezTo>
                <a:cubicBezTo>
                  <a:pt x="5034" y="0"/>
                  <a:pt x="5162" y="37"/>
                  <a:pt x="5232" y="34"/>
                </a:cubicBezTo>
                <a:cubicBezTo>
                  <a:pt x="5288" y="40"/>
                  <a:pt x="5332" y="123"/>
                  <a:pt x="5371" y="162"/>
                </a:cubicBezTo>
                <a:cubicBezTo>
                  <a:pt x="5376" y="181"/>
                  <a:pt x="5376" y="276"/>
                  <a:pt x="5376" y="295"/>
                </a:cubicBezTo>
                <a:cubicBezTo>
                  <a:pt x="5376" y="412"/>
                  <a:pt x="5373" y="530"/>
                  <a:pt x="5368" y="647"/>
                </a:cubicBezTo>
                <a:cubicBezTo>
                  <a:pt x="5365" y="726"/>
                  <a:pt x="5378" y="816"/>
                  <a:pt x="5354" y="889"/>
                </a:cubicBezTo>
                <a:cubicBezTo>
                  <a:pt x="5354" y="967"/>
                  <a:pt x="5358" y="1024"/>
                  <a:pt x="5366" y="1143"/>
                </a:cubicBezTo>
                <a:cubicBezTo>
                  <a:pt x="5374" y="1262"/>
                  <a:pt x="5393" y="1414"/>
                  <a:pt x="5403" y="1604"/>
                </a:cubicBezTo>
                <a:cubicBezTo>
                  <a:pt x="5413" y="1794"/>
                  <a:pt x="5419" y="2107"/>
                  <a:pt x="5427" y="2283"/>
                </a:cubicBezTo>
                <a:cubicBezTo>
                  <a:pt x="5434" y="2455"/>
                  <a:pt x="5465" y="2555"/>
                  <a:pt x="5451" y="2658"/>
                </a:cubicBezTo>
                <a:cubicBezTo>
                  <a:pt x="5437" y="2761"/>
                  <a:pt x="5536" y="2861"/>
                  <a:pt x="5342" y="2901"/>
                </a:cubicBezTo>
                <a:cubicBezTo>
                  <a:pt x="5148" y="2941"/>
                  <a:pt x="4575" y="2897"/>
                  <a:pt x="4288" y="2901"/>
                </a:cubicBezTo>
                <a:cubicBezTo>
                  <a:pt x="3745" y="2909"/>
                  <a:pt x="2595" y="2937"/>
                  <a:pt x="2082" y="2949"/>
                </a:cubicBezTo>
                <a:cubicBezTo>
                  <a:pt x="1678" y="2961"/>
                  <a:pt x="1387" y="2980"/>
                  <a:pt x="1208" y="2975"/>
                </a:cubicBezTo>
                <a:cubicBezTo>
                  <a:pt x="1140" y="2958"/>
                  <a:pt x="1074" y="2941"/>
                  <a:pt x="1008" y="2919"/>
                </a:cubicBezTo>
                <a:cubicBezTo>
                  <a:pt x="984" y="2911"/>
                  <a:pt x="955" y="2906"/>
                  <a:pt x="936" y="2887"/>
                </a:cubicBezTo>
                <a:cubicBezTo>
                  <a:pt x="901" y="2852"/>
                  <a:pt x="906" y="2816"/>
                  <a:pt x="888" y="2775"/>
                </a:cubicBezTo>
                <a:cubicBezTo>
                  <a:pt x="871" y="2736"/>
                  <a:pt x="819" y="2710"/>
                  <a:pt x="792" y="2679"/>
                </a:cubicBezTo>
                <a:cubicBezTo>
                  <a:pt x="776" y="2661"/>
                  <a:pt x="747" y="2615"/>
                  <a:pt x="736" y="2599"/>
                </a:cubicBezTo>
                <a:cubicBezTo>
                  <a:pt x="673" y="2505"/>
                  <a:pt x="762" y="2608"/>
                  <a:pt x="704" y="2527"/>
                </a:cubicBezTo>
                <a:cubicBezTo>
                  <a:pt x="697" y="2518"/>
                  <a:pt x="687" y="2512"/>
                  <a:pt x="680" y="2503"/>
                </a:cubicBezTo>
                <a:cubicBezTo>
                  <a:pt x="640" y="2447"/>
                  <a:pt x="682" y="2494"/>
                  <a:pt x="656" y="2447"/>
                </a:cubicBezTo>
                <a:cubicBezTo>
                  <a:pt x="606" y="2357"/>
                  <a:pt x="506" y="2317"/>
                  <a:pt x="472" y="2215"/>
                </a:cubicBezTo>
                <a:cubicBezTo>
                  <a:pt x="469" y="2192"/>
                  <a:pt x="458" y="2105"/>
                  <a:pt x="440" y="2087"/>
                </a:cubicBezTo>
                <a:cubicBezTo>
                  <a:pt x="395" y="2042"/>
                  <a:pt x="364" y="1983"/>
                  <a:pt x="336" y="1927"/>
                </a:cubicBezTo>
                <a:cubicBezTo>
                  <a:pt x="315" y="1885"/>
                  <a:pt x="302" y="1843"/>
                  <a:pt x="272" y="1807"/>
                </a:cubicBezTo>
                <a:cubicBezTo>
                  <a:pt x="154" y="1665"/>
                  <a:pt x="240" y="1791"/>
                  <a:pt x="192" y="1719"/>
                </a:cubicBezTo>
                <a:cubicBezTo>
                  <a:pt x="167" y="1568"/>
                  <a:pt x="133" y="1420"/>
                  <a:pt x="96" y="1271"/>
                </a:cubicBezTo>
                <a:cubicBezTo>
                  <a:pt x="91" y="1251"/>
                  <a:pt x="34" y="1171"/>
                  <a:pt x="24" y="1143"/>
                </a:cubicBezTo>
                <a:cubicBezTo>
                  <a:pt x="20" y="1133"/>
                  <a:pt x="19" y="1122"/>
                  <a:pt x="16" y="1111"/>
                </a:cubicBezTo>
                <a:cubicBezTo>
                  <a:pt x="11" y="1095"/>
                  <a:pt x="0" y="1063"/>
                  <a:pt x="0" y="1063"/>
                </a:cubicBezTo>
                <a:cubicBezTo>
                  <a:pt x="9" y="929"/>
                  <a:pt x="16" y="982"/>
                  <a:pt x="0" y="903"/>
                </a:cubicBezTo>
                <a:close/>
              </a:path>
            </a:pathLst>
          </a:custGeom>
          <a:solidFill>
            <a:srgbClr val="0033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2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89664-F31B-4334-903C-475FDE601C43}" type="slidenum">
              <a:rPr lang="en-US" altLang="en-US"/>
              <a:pPr/>
              <a:t>82</a:t>
            </a:fld>
            <a:endParaRPr lang="en-US" altLang="en-US" sz="1400"/>
          </a:p>
        </p:txBody>
      </p:sp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Dijkstra's Shortest Path Algorithm</a:t>
            </a:r>
          </a:p>
        </p:txBody>
      </p:sp>
      <p:sp>
        <p:nvSpPr>
          <p:cNvPr id="555011" name="Oval 3"/>
          <p:cNvSpPr>
            <a:spLocks noChangeArrowheads="1"/>
          </p:cNvSpPr>
          <p:nvPr/>
        </p:nvSpPr>
        <p:spPr bwMode="auto">
          <a:xfrm>
            <a:off x="300038" y="3400425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s</a:t>
            </a:r>
          </a:p>
        </p:txBody>
      </p:sp>
      <p:sp>
        <p:nvSpPr>
          <p:cNvPr id="555012" name="Oval 4"/>
          <p:cNvSpPr>
            <a:spLocks noChangeArrowheads="1"/>
          </p:cNvSpPr>
          <p:nvPr/>
        </p:nvSpPr>
        <p:spPr bwMode="auto">
          <a:xfrm>
            <a:off x="7967663" y="2906713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3</a:t>
            </a:r>
          </a:p>
        </p:txBody>
      </p:sp>
      <p:sp>
        <p:nvSpPr>
          <p:cNvPr id="555013" name="Oval 5"/>
          <p:cNvSpPr>
            <a:spLocks noChangeArrowheads="1"/>
          </p:cNvSpPr>
          <p:nvPr/>
        </p:nvSpPr>
        <p:spPr bwMode="auto">
          <a:xfrm>
            <a:off x="8278813" y="5907088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t</a:t>
            </a:r>
          </a:p>
        </p:txBody>
      </p:sp>
      <p:sp>
        <p:nvSpPr>
          <p:cNvPr id="555014" name="Oval 6"/>
          <p:cNvSpPr>
            <a:spLocks noChangeArrowheads="1"/>
          </p:cNvSpPr>
          <p:nvPr/>
        </p:nvSpPr>
        <p:spPr bwMode="auto">
          <a:xfrm>
            <a:off x="2076450" y="2906713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2</a:t>
            </a:r>
          </a:p>
        </p:txBody>
      </p:sp>
      <p:sp>
        <p:nvSpPr>
          <p:cNvPr id="555015" name="Oval 7"/>
          <p:cNvSpPr>
            <a:spLocks noChangeArrowheads="1"/>
          </p:cNvSpPr>
          <p:nvPr/>
        </p:nvSpPr>
        <p:spPr bwMode="auto">
          <a:xfrm>
            <a:off x="2882900" y="407670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6</a:t>
            </a:r>
          </a:p>
        </p:txBody>
      </p:sp>
      <p:sp>
        <p:nvSpPr>
          <p:cNvPr id="555016" name="Oval 8"/>
          <p:cNvSpPr>
            <a:spLocks noChangeArrowheads="1"/>
          </p:cNvSpPr>
          <p:nvPr/>
        </p:nvSpPr>
        <p:spPr bwMode="auto">
          <a:xfrm>
            <a:off x="2138363" y="601980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7</a:t>
            </a:r>
          </a:p>
        </p:txBody>
      </p:sp>
      <p:sp>
        <p:nvSpPr>
          <p:cNvPr id="555017" name="Oval 9"/>
          <p:cNvSpPr>
            <a:spLocks noChangeArrowheads="1"/>
          </p:cNvSpPr>
          <p:nvPr/>
        </p:nvSpPr>
        <p:spPr bwMode="auto">
          <a:xfrm>
            <a:off x="7024688" y="442595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4</a:t>
            </a:r>
          </a:p>
        </p:txBody>
      </p:sp>
      <p:sp>
        <p:nvSpPr>
          <p:cNvPr id="555018" name="Oval 10"/>
          <p:cNvSpPr>
            <a:spLocks noChangeArrowheads="1"/>
          </p:cNvSpPr>
          <p:nvPr/>
        </p:nvSpPr>
        <p:spPr bwMode="auto">
          <a:xfrm>
            <a:off x="4289425" y="4768850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kumimoji="0" lang="en-US" altLang="en-US" sz="1600"/>
              <a:t>5</a:t>
            </a:r>
          </a:p>
        </p:txBody>
      </p:sp>
      <p:cxnSp>
        <p:nvCxnSpPr>
          <p:cNvPr id="555019" name="AutoShape 11"/>
          <p:cNvCxnSpPr>
            <a:cxnSpLocks noChangeShapeType="1"/>
            <a:stCxn id="555011" idx="7"/>
            <a:endCxn id="555014" idx="2"/>
          </p:cNvCxnSpPr>
          <p:nvPr/>
        </p:nvCxnSpPr>
        <p:spPr bwMode="auto">
          <a:xfrm flipV="1">
            <a:off x="557213" y="3057525"/>
            <a:ext cx="1511300" cy="379413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5020" name="AutoShape 12"/>
          <p:cNvCxnSpPr>
            <a:cxnSpLocks noChangeShapeType="1"/>
            <a:stCxn id="555011" idx="6"/>
            <a:endCxn id="555015" idx="1"/>
          </p:cNvCxnSpPr>
          <p:nvPr/>
        </p:nvCxnSpPr>
        <p:spPr bwMode="auto">
          <a:xfrm>
            <a:off x="609600" y="3551238"/>
            <a:ext cx="2317750" cy="56197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5021" name="AutoShape 13"/>
          <p:cNvCxnSpPr>
            <a:cxnSpLocks noChangeShapeType="1"/>
            <a:stCxn id="555011" idx="5"/>
            <a:endCxn id="555016" idx="0"/>
          </p:cNvCxnSpPr>
          <p:nvPr/>
        </p:nvCxnSpPr>
        <p:spPr bwMode="auto">
          <a:xfrm>
            <a:off x="557213" y="3665538"/>
            <a:ext cx="1731962" cy="234632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5022" name="AutoShape 14"/>
          <p:cNvCxnSpPr>
            <a:cxnSpLocks noChangeShapeType="1"/>
            <a:stCxn id="555015" idx="7"/>
            <a:endCxn id="555012" idx="2"/>
          </p:cNvCxnSpPr>
          <p:nvPr/>
        </p:nvCxnSpPr>
        <p:spPr bwMode="auto">
          <a:xfrm flipV="1">
            <a:off x="3140075" y="3057525"/>
            <a:ext cx="4819650" cy="1055688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5023" name="AutoShape 15"/>
          <p:cNvCxnSpPr>
            <a:cxnSpLocks noChangeShapeType="1"/>
            <a:stCxn id="555017" idx="7"/>
            <a:endCxn id="555012" idx="4"/>
          </p:cNvCxnSpPr>
          <p:nvPr/>
        </p:nvCxnSpPr>
        <p:spPr bwMode="auto">
          <a:xfrm flipV="1">
            <a:off x="7281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5024" name="AutoShape 16"/>
          <p:cNvCxnSpPr>
            <a:cxnSpLocks noChangeShapeType="1"/>
            <a:stCxn id="555015" idx="5"/>
            <a:endCxn id="555018" idx="1"/>
          </p:cNvCxnSpPr>
          <p:nvPr/>
        </p:nvCxnSpPr>
        <p:spPr bwMode="auto">
          <a:xfrm>
            <a:off x="3140075" y="4341813"/>
            <a:ext cx="1193800" cy="463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5025" name="AutoShape 17"/>
          <p:cNvCxnSpPr>
            <a:cxnSpLocks noChangeShapeType="1"/>
            <a:stCxn id="555018" idx="5"/>
            <a:endCxn id="555013" idx="2"/>
          </p:cNvCxnSpPr>
          <p:nvPr/>
        </p:nvCxnSpPr>
        <p:spPr bwMode="auto">
          <a:xfrm>
            <a:off x="4546600" y="5033963"/>
            <a:ext cx="3724275" cy="1023937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5026" name="AutoShape 18"/>
          <p:cNvCxnSpPr>
            <a:cxnSpLocks noChangeShapeType="1"/>
            <a:stCxn id="555018" idx="6"/>
            <a:endCxn id="555017" idx="2"/>
          </p:cNvCxnSpPr>
          <p:nvPr/>
        </p:nvCxnSpPr>
        <p:spPr bwMode="auto">
          <a:xfrm flipV="1">
            <a:off x="4598988" y="4576763"/>
            <a:ext cx="2417762" cy="342900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5027" name="AutoShape 19"/>
          <p:cNvCxnSpPr>
            <a:cxnSpLocks noChangeShapeType="1"/>
            <a:stCxn id="555017" idx="4"/>
            <a:endCxn id="555013" idx="1"/>
          </p:cNvCxnSpPr>
          <p:nvPr/>
        </p:nvCxnSpPr>
        <p:spPr bwMode="auto">
          <a:xfrm>
            <a:off x="7175500" y="4735513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5028" name="AutoShape 20"/>
          <p:cNvCxnSpPr>
            <a:cxnSpLocks noChangeShapeType="1"/>
            <a:stCxn id="555012" idx="3"/>
            <a:endCxn id="555018" idx="7"/>
          </p:cNvCxnSpPr>
          <p:nvPr/>
        </p:nvCxnSpPr>
        <p:spPr bwMode="auto">
          <a:xfrm flipH="1">
            <a:off x="4546600" y="3171825"/>
            <a:ext cx="3465513" cy="1633538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5029" name="AutoShape 21"/>
          <p:cNvCxnSpPr>
            <a:cxnSpLocks noChangeShapeType="1"/>
            <a:stCxn id="555015" idx="4"/>
            <a:endCxn id="555016" idx="7"/>
          </p:cNvCxnSpPr>
          <p:nvPr/>
        </p:nvCxnSpPr>
        <p:spPr bwMode="auto">
          <a:xfrm flipH="1">
            <a:off x="2395538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5030" name="AutoShape 22"/>
          <p:cNvCxnSpPr>
            <a:cxnSpLocks noChangeShapeType="1"/>
            <a:stCxn id="555016" idx="6"/>
            <a:endCxn id="555018" idx="2"/>
          </p:cNvCxnSpPr>
          <p:nvPr/>
        </p:nvCxnSpPr>
        <p:spPr bwMode="auto">
          <a:xfrm flipV="1">
            <a:off x="2447925" y="4919663"/>
            <a:ext cx="1833563" cy="1250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5031" name="AutoShape 23"/>
          <p:cNvCxnSpPr>
            <a:cxnSpLocks noChangeShapeType="1"/>
            <a:stCxn id="555014" idx="6"/>
            <a:endCxn id="555012" idx="1"/>
          </p:cNvCxnSpPr>
          <p:nvPr/>
        </p:nvCxnSpPr>
        <p:spPr bwMode="auto">
          <a:xfrm flipV="1">
            <a:off x="2386013" y="2943225"/>
            <a:ext cx="5626100" cy="114300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5032" name="AutoShape 24"/>
          <p:cNvCxnSpPr>
            <a:cxnSpLocks noChangeShapeType="1"/>
            <a:stCxn id="555016" idx="6"/>
            <a:endCxn id="555013" idx="3"/>
          </p:cNvCxnSpPr>
          <p:nvPr/>
        </p:nvCxnSpPr>
        <p:spPr bwMode="auto">
          <a:xfrm>
            <a:off x="2447925" y="6170613"/>
            <a:ext cx="5875338" cy="1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5033" name="AutoShape 25"/>
          <p:cNvCxnSpPr>
            <a:cxnSpLocks noChangeShapeType="1"/>
            <a:stCxn id="555012" idx="5"/>
            <a:endCxn id="555013" idx="0"/>
          </p:cNvCxnSpPr>
          <p:nvPr/>
        </p:nvCxnSpPr>
        <p:spPr bwMode="auto">
          <a:xfrm>
            <a:off x="8224838" y="3171825"/>
            <a:ext cx="204787" cy="272732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55034" name="Text Box 26"/>
          <p:cNvSpPr txBox="1">
            <a:spLocks noChangeArrowheads="1"/>
          </p:cNvSpPr>
          <p:nvPr/>
        </p:nvSpPr>
        <p:spPr bwMode="auto">
          <a:xfrm>
            <a:off x="4859338" y="2906713"/>
            <a:ext cx="4016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24</a:t>
            </a:r>
          </a:p>
        </p:txBody>
      </p:sp>
      <p:sp>
        <p:nvSpPr>
          <p:cNvPr id="555035" name="Text Box 27"/>
          <p:cNvSpPr txBox="1">
            <a:spLocks noChangeArrowheads="1"/>
          </p:cNvSpPr>
          <p:nvPr/>
        </p:nvSpPr>
        <p:spPr bwMode="auto">
          <a:xfrm>
            <a:off x="4794250" y="3606800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18</a:t>
            </a:r>
          </a:p>
        </p:txBody>
      </p:sp>
      <p:sp>
        <p:nvSpPr>
          <p:cNvPr id="555036" name="Text Box 28"/>
          <p:cNvSpPr txBox="1">
            <a:spLocks noChangeArrowheads="1"/>
          </p:cNvSpPr>
          <p:nvPr/>
        </p:nvSpPr>
        <p:spPr bwMode="auto">
          <a:xfrm>
            <a:off x="5991225" y="3952875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</a:t>
            </a:r>
          </a:p>
        </p:txBody>
      </p:sp>
      <p:sp>
        <p:nvSpPr>
          <p:cNvPr id="555037" name="Text Box 29"/>
          <p:cNvSpPr txBox="1">
            <a:spLocks noChangeArrowheads="1"/>
          </p:cNvSpPr>
          <p:nvPr/>
        </p:nvSpPr>
        <p:spPr bwMode="auto">
          <a:xfrm>
            <a:off x="1208088" y="3135313"/>
            <a:ext cx="3254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9</a:t>
            </a:r>
          </a:p>
        </p:txBody>
      </p:sp>
      <p:sp>
        <p:nvSpPr>
          <p:cNvPr id="555038" name="Text Box 30"/>
          <p:cNvSpPr txBox="1">
            <a:spLocks noChangeArrowheads="1"/>
          </p:cNvSpPr>
          <p:nvPr/>
        </p:nvSpPr>
        <p:spPr bwMode="auto">
          <a:xfrm>
            <a:off x="1763713" y="3792538"/>
            <a:ext cx="3254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14</a:t>
            </a:r>
          </a:p>
        </p:txBody>
      </p:sp>
      <p:sp>
        <p:nvSpPr>
          <p:cNvPr id="555039" name="Text Box 31"/>
          <p:cNvSpPr txBox="1">
            <a:spLocks noChangeArrowheads="1"/>
          </p:cNvSpPr>
          <p:nvPr/>
        </p:nvSpPr>
        <p:spPr bwMode="auto">
          <a:xfrm>
            <a:off x="1293813" y="4806950"/>
            <a:ext cx="325437" cy="306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15</a:t>
            </a:r>
          </a:p>
        </p:txBody>
      </p:sp>
      <p:sp>
        <p:nvSpPr>
          <p:cNvPr id="555040" name="Text Box 32"/>
          <p:cNvSpPr txBox="1">
            <a:spLocks noChangeArrowheads="1"/>
          </p:cNvSpPr>
          <p:nvPr/>
        </p:nvSpPr>
        <p:spPr bwMode="auto">
          <a:xfrm>
            <a:off x="2579688" y="4984750"/>
            <a:ext cx="325437" cy="306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5</a:t>
            </a:r>
          </a:p>
        </p:txBody>
      </p:sp>
      <p:sp>
        <p:nvSpPr>
          <p:cNvPr id="555041" name="Text Box 33"/>
          <p:cNvSpPr txBox="1">
            <a:spLocks noChangeArrowheads="1"/>
          </p:cNvSpPr>
          <p:nvPr/>
        </p:nvSpPr>
        <p:spPr bwMode="auto">
          <a:xfrm>
            <a:off x="3517900" y="4494213"/>
            <a:ext cx="417513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30</a:t>
            </a:r>
          </a:p>
        </p:txBody>
      </p:sp>
      <p:sp>
        <p:nvSpPr>
          <p:cNvPr id="555042" name="Text Box 34"/>
          <p:cNvSpPr txBox="1">
            <a:spLocks noChangeArrowheads="1"/>
          </p:cNvSpPr>
          <p:nvPr/>
        </p:nvSpPr>
        <p:spPr bwMode="auto">
          <a:xfrm>
            <a:off x="3162300" y="5445125"/>
            <a:ext cx="4016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20</a:t>
            </a:r>
          </a:p>
        </p:txBody>
      </p:sp>
      <p:sp>
        <p:nvSpPr>
          <p:cNvPr id="555043" name="Text Box 35"/>
          <p:cNvSpPr txBox="1">
            <a:spLocks noChangeArrowheads="1"/>
          </p:cNvSpPr>
          <p:nvPr/>
        </p:nvSpPr>
        <p:spPr bwMode="auto">
          <a:xfrm>
            <a:off x="4614863" y="6115050"/>
            <a:ext cx="398462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44</a:t>
            </a:r>
          </a:p>
        </p:txBody>
      </p:sp>
      <p:sp>
        <p:nvSpPr>
          <p:cNvPr id="555044" name="Text Box 36"/>
          <p:cNvSpPr txBox="1">
            <a:spLocks noChangeArrowheads="1"/>
          </p:cNvSpPr>
          <p:nvPr/>
        </p:nvSpPr>
        <p:spPr bwMode="auto">
          <a:xfrm>
            <a:off x="6038850" y="5416550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16</a:t>
            </a:r>
          </a:p>
        </p:txBody>
      </p:sp>
      <p:sp>
        <p:nvSpPr>
          <p:cNvPr id="555045" name="Text Box 37"/>
          <p:cNvSpPr txBox="1">
            <a:spLocks noChangeArrowheads="1"/>
          </p:cNvSpPr>
          <p:nvPr/>
        </p:nvSpPr>
        <p:spPr bwMode="auto">
          <a:xfrm>
            <a:off x="5943600" y="4625975"/>
            <a:ext cx="3254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11</a:t>
            </a:r>
          </a:p>
        </p:txBody>
      </p:sp>
      <p:sp>
        <p:nvSpPr>
          <p:cNvPr id="555046" name="Text Box 38"/>
          <p:cNvSpPr txBox="1">
            <a:spLocks noChangeArrowheads="1"/>
          </p:cNvSpPr>
          <p:nvPr/>
        </p:nvSpPr>
        <p:spPr bwMode="auto">
          <a:xfrm>
            <a:off x="7440613" y="3921125"/>
            <a:ext cx="325437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6</a:t>
            </a:r>
          </a:p>
        </p:txBody>
      </p:sp>
      <p:sp>
        <p:nvSpPr>
          <p:cNvPr id="555047" name="Text Box 39"/>
          <p:cNvSpPr txBox="1">
            <a:spLocks noChangeArrowheads="1"/>
          </p:cNvSpPr>
          <p:nvPr/>
        </p:nvSpPr>
        <p:spPr bwMode="auto">
          <a:xfrm>
            <a:off x="8175625" y="4478338"/>
            <a:ext cx="325438" cy="306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19</a:t>
            </a:r>
          </a:p>
        </p:txBody>
      </p:sp>
      <p:sp>
        <p:nvSpPr>
          <p:cNvPr id="555048" name="Text Box 40"/>
          <p:cNvSpPr txBox="1">
            <a:spLocks noChangeArrowheads="1"/>
          </p:cNvSpPr>
          <p:nvPr/>
        </p:nvSpPr>
        <p:spPr bwMode="auto">
          <a:xfrm>
            <a:off x="7535863" y="5207000"/>
            <a:ext cx="325437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 6</a:t>
            </a:r>
          </a:p>
        </p:txBody>
      </p:sp>
      <p:sp>
        <p:nvSpPr>
          <p:cNvPr id="555049" name="Text Box 41"/>
          <p:cNvSpPr txBox="1">
            <a:spLocks noChangeArrowheads="1"/>
          </p:cNvSpPr>
          <p:nvPr/>
        </p:nvSpPr>
        <p:spPr bwMode="auto">
          <a:xfrm>
            <a:off x="2305050" y="63357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15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55050" name="Text Box 42"/>
          <p:cNvSpPr txBox="1">
            <a:spLocks noChangeArrowheads="1"/>
          </p:cNvSpPr>
          <p:nvPr/>
        </p:nvSpPr>
        <p:spPr bwMode="auto">
          <a:xfrm>
            <a:off x="2160588" y="2514600"/>
            <a:ext cx="538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9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55051" name="Text Box 43"/>
          <p:cNvSpPr txBox="1">
            <a:spLocks noChangeArrowheads="1"/>
          </p:cNvSpPr>
          <p:nvPr/>
        </p:nvSpPr>
        <p:spPr bwMode="auto">
          <a:xfrm>
            <a:off x="8129588" y="6253163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55052" name="Text Box 44"/>
          <p:cNvSpPr txBox="1">
            <a:spLocks noChangeArrowheads="1"/>
          </p:cNvSpPr>
          <p:nvPr/>
        </p:nvSpPr>
        <p:spPr bwMode="auto">
          <a:xfrm>
            <a:off x="4122738" y="4440238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55053" name="Text Box 45"/>
          <p:cNvSpPr txBox="1">
            <a:spLocks noChangeArrowheads="1"/>
          </p:cNvSpPr>
          <p:nvPr/>
        </p:nvSpPr>
        <p:spPr bwMode="auto">
          <a:xfrm>
            <a:off x="3025775" y="3741738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14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55054" name="Text Box 46"/>
          <p:cNvSpPr txBox="1">
            <a:spLocks noChangeArrowheads="1"/>
          </p:cNvSpPr>
          <p:nvPr/>
        </p:nvSpPr>
        <p:spPr bwMode="auto">
          <a:xfrm>
            <a:off x="6731000" y="4132263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55055" name="Text Box 47"/>
          <p:cNvSpPr txBox="1">
            <a:spLocks noChangeArrowheads="1"/>
          </p:cNvSpPr>
          <p:nvPr/>
        </p:nvSpPr>
        <p:spPr bwMode="auto">
          <a:xfrm>
            <a:off x="169863" y="3105150"/>
            <a:ext cx="538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0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55056" name="Text Box 48"/>
          <p:cNvSpPr txBox="1">
            <a:spLocks noChangeArrowheads="1"/>
          </p:cNvSpPr>
          <p:nvPr/>
        </p:nvSpPr>
        <p:spPr bwMode="auto">
          <a:xfrm>
            <a:off x="2905125" y="1685227"/>
            <a:ext cx="3368675" cy="7937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46038" rIns="182880" bIns="46038">
            <a:spAutoFit/>
          </a:bodyPr>
          <a:lstStyle/>
          <a:p>
            <a:pPr>
              <a:spcBef>
                <a:spcPct val="20000"/>
              </a:spcBef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lang="en-US" altLang="en-US"/>
              <a:t>S = { s, 2, 3, 4, 5, 6, 7, t }</a:t>
            </a:r>
          </a:p>
          <a:p>
            <a:pPr>
              <a:spcBef>
                <a:spcPct val="20000"/>
              </a:spcBef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lang="en-US" altLang="en-US"/>
              <a:t>PQ = { }</a:t>
            </a:r>
          </a:p>
        </p:txBody>
      </p:sp>
      <p:sp>
        <p:nvSpPr>
          <p:cNvPr id="555057" name="Text Box 49"/>
          <p:cNvSpPr txBox="1">
            <a:spLocks noChangeArrowheads="1"/>
          </p:cNvSpPr>
          <p:nvPr/>
        </p:nvSpPr>
        <p:spPr bwMode="auto">
          <a:xfrm>
            <a:off x="1901825" y="2501900"/>
            <a:ext cx="53816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55058" name="Text Box 50"/>
          <p:cNvSpPr txBox="1">
            <a:spLocks noChangeArrowheads="1"/>
          </p:cNvSpPr>
          <p:nvPr/>
        </p:nvSpPr>
        <p:spPr bwMode="auto">
          <a:xfrm>
            <a:off x="2132013" y="2555875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55059" name="Text Box 51"/>
          <p:cNvSpPr txBox="1">
            <a:spLocks noChangeArrowheads="1"/>
          </p:cNvSpPr>
          <p:nvPr/>
        </p:nvSpPr>
        <p:spPr bwMode="auto">
          <a:xfrm>
            <a:off x="2000250" y="6335713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55060" name="Text Box 52"/>
          <p:cNvSpPr txBox="1">
            <a:spLocks noChangeArrowheads="1"/>
          </p:cNvSpPr>
          <p:nvPr/>
        </p:nvSpPr>
        <p:spPr bwMode="auto">
          <a:xfrm>
            <a:off x="2720975" y="3741738"/>
            <a:ext cx="5381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55061" name="Text Box 53"/>
          <p:cNvSpPr txBox="1">
            <a:spLocks noChangeArrowheads="1"/>
          </p:cNvSpPr>
          <p:nvPr/>
        </p:nvSpPr>
        <p:spPr bwMode="auto">
          <a:xfrm>
            <a:off x="2949575" y="3786188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55062" name="Text Box 54"/>
          <p:cNvSpPr txBox="1">
            <a:spLocks noChangeArrowheads="1"/>
          </p:cNvSpPr>
          <p:nvPr/>
        </p:nvSpPr>
        <p:spPr bwMode="auto">
          <a:xfrm>
            <a:off x="2212975" y="6405563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55063" name="Text Box 55"/>
          <p:cNvSpPr txBox="1">
            <a:spLocks noChangeArrowheads="1"/>
          </p:cNvSpPr>
          <p:nvPr/>
        </p:nvSpPr>
        <p:spPr bwMode="auto">
          <a:xfrm>
            <a:off x="4121150" y="42021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44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55064" name="Text Box 56"/>
          <p:cNvSpPr txBox="1">
            <a:spLocks noChangeArrowheads="1"/>
          </p:cNvSpPr>
          <p:nvPr/>
        </p:nvSpPr>
        <p:spPr bwMode="auto">
          <a:xfrm>
            <a:off x="4346575" y="4475163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55065" name="Text Box 57"/>
          <p:cNvSpPr txBox="1">
            <a:spLocks noChangeArrowheads="1"/>
          </p:cNvSpPr>
          <p:nvPr/>
        </p:nvSpPr>
        <p:spPr bwMode="auto">
          <a:xfrm>
            <a:off x="4438650" y="41894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35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55066" name="Text Box 58"/>
          <p:cNvSpPr txBox="1">
            <a:spLocks noChangeArrowheads="1"/>
          </p:cNvSpPr>
          <p:nvPr/>
        </p:nvSpPr>
        <p:spPr bwMode="auto">
          <a:xfrm>
            <a:off x="4359275" y="4246563"/>
            <a:ext cx="2762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X</a:t>
            </a:r>
          </a:p>
        </p:txBody>
      </p:sp>
      <p:sp>
        <p:nvSpPr>
          <p:cNvPr id="555067" name="Text Box 59"/>
          <p:cNvSpPr txBox="1">
            <a:spLocks noChangeArrowheads="1"/>
          </p:cNvSpPr>
          <p:nvPr/>
        </p:nvSpPr>
        <p:spPr bwMode="auto">
          <a:xfrm>
            <a:off x="7829550" y="6280150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59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55068" name="Text Box 60"/>
          <p:cNvSpPr txBox="1">
            <a:spLocks noChangeArrowheads="1"/>
          </p:cNvSpPr>
          <p:nvPr/>
        </p:nvSpPr>
        <p:spPr bwMode="auto">
          <a:xfrm>
            <a:off x="8347075" y="6324600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55069" name="Text Box 61"/>
          <p:cNvSpPr txBox="1">
            <a:spLocks noChangeArrowheads="1"/>
          </p:cNvSpPr>
          <p:nvPr/>
        </p:nvSpPr>
        <p:spPr bwMode="auto">
          <a:xfrm>
            <a:off x="8067675" y="6324600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55070" name="Text Box 62"/>
          <p:cNvSpPr txBox="1">
            <a:spLocks noChangeArrowheads="1"/>
          </p:cNvSpPr>
          <p:nvPr/>
        </p:nvSpPr>
        <p:spPr bwMode="auto">
          <a:xfrm>
            <a:off x="7486650" y="62722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51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55071" name="Text Box 63"/>
          <p:cNvSpPr txBox="1">
            <a:spLocks noChangeArrowheads="1"/>
          </p:cNvSpPr>
          <p:nvPr/>
        </p:nvSpPr>
        <p:spPr bwMode="auto">
          <a:xfrm>
            <a:off x="4651375" y="4233863"/>
            <a:ext cx="2762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X</a:t>
            </a:r>
          </a:p>
        </p:txBody>
      </p:sp>
      <p:sp>
        <p:nvSpPr>
          <p:cNvPr id="555072" name="Text Box 64"/>
          <p:cNvSpPr txBox="1">
            <a:spLocks noChangeArrowheads="1"/>
          </p:cNvSpPr>
          <p:nvPr/>
        </p:nvSpPr>
        <p:spPr bwMode="auto">
          <a:xfrm>
            <a:off x="4756150" y="41894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34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55073" name="Text Box 65"/>
          <p:cNvSpPr txBox="1">
            <a:spLocks noChangeArrowheads="1"/>
          </p:cNvSpPr>
          <p:nvPr/>
        </p:nvSpPr>
        <p:spPr bwMode="auto">
          <a:xfrm>
            <a:off x="7712075" y="6324600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55074" name="Text Box 66"/>
          <p:cNvSpPr txBox="1">
            <a:spLocks noChangeArrowheads="1"/>
          </p:cNvSpPr>
          <p:nvPr/>
        </p:nvSpPr>
        <p:spPr bwMode="auto">
          <a:xfrm>
            <a:off x="7131050" y="62722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50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55075" name="Text Box 67"/>
          <p:cNvSpPr txBox="1">
            <a:spLocks noChangeArrowheads="1"/>
          </p:cNvSpPr>
          <p:nvPr/>
        </p:nvSpPr>
        <p:spPr bwMode="auto">
          <a:xfrm>
            <a:off x="6950075" y="4191000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55076" name="Text Box 68"/>
          <p:cNvSpPr txBox="1">
            <a:spLocks noChangeArrowheads="1"/>
          </p:cNvSpPr>
          <p:nvPr/>
        </p:nvSpPr>
        <p:spPr bwMode="auto">
          <a:xfrm>
            <a:off x="6445250" y="41386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45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55077" name="Text Box 69"/>
          <p:cNvSpPr txBox="1">
            <a:spLocks noChangeArrowheads="1"/>
          </p:cNvSpPr>
          <p:nvPr/>
        </p:nvSpPr>
        <p:spPr bwMode="auto">
          <a:xfrm>
            <a:off x="7815263" y="2366963"/>
            <a:ext cx="5381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>
                <a:solidFill>
                  <a:srgbClr val="006600"/>
                </a:solidFill>
                <a:sym typeface="Symbol" panose="05050102010706020507" pitchFamily="18" charset="2"/>
              </a:rPr>
              <a:t>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555078" name="Text Box 70"/>
          <p:cNvSpPr txBox="1">
            <a:spLocks noChangeArrowheads="1"/>
          </p:cNvSpPr>
          <p:nvPr/>
        </p:nvSpPr>
        <p:spPr bwMode="auto">
          <a:xfrm>
            <a:off x="8012113" y="2428875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55079" name="Text Box 71"/>
          <p:cNvSpPr txBox="1">
            <a:spLocks noChangeArrowheads="1"/>
          </p:cNvSpPr>
          <p:nvPr/>
        </p:nvSpPr>
        <p:spPr bwMode="auto">
          <a:xfrm>
            <a:off x="8108950" y="2386013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33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555080" name="Text Box 72"/>
          <p:cNvSpPr txBox="1">
            <a:spLocks noChangeArrowheads="1"/>
          </p:cNvSpPr>
          <p:nvPr/>
        </p:nvSpPr>
        <p:spPr bwMode="auto">
          <a:xfrm>
            <a:off x="8382000" y="2438400"/>
            <a:ext cx="276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X</a:t>
            </a:r>
          </a:p>
        </p:txBody>
      </p:sp>
      <p:sp>
        <p:nvSpPr>
          <p:cNvPr id="555081" name="Text Box 73"/>
          <p:cNvSpPr txBox="1">
            <a:spLocks noChangeArrowheads="1"/>
          </p:cNvSpPr>
          <p:nvPr/>
        </p:nvSpPr>
        <p:spPr bwMode="auto">
          <a:xfrm>
            <a:off x="8001000" y="2057400"/>
            <a:ext cx="5381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 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32</a:t>
            </a:r>
            <a:endParaRPr lang="en-US" altLang="en-US" sz="160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92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5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6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smtClean="0"/>
              <a:t>4.1 introduction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smtClean="0"/>
              <a:t>4.2 virtual circuit and datagram networks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smtClean="0"/>
              <a:t>4.3 what</a:t>
            </a:r>
            <a:r>
              <a:rPr lang="ja-JP" altLang="en-US" sz="2400" smtClean="0"/>
              <a:t>’</a:t>
            </a:r>
            <a:r>
              <a:rPr lang="en-US" altLang="ja-JP" sz="2400" smtClean="0"/>
              <a:t>s inside a router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smtClean="0"/>
              <a:t>4.4 IP: Internet Protocol</a:t>
            </a:r>
          </a:p>
          <a:p>
            <a:pPr lvl="1"/>
            <a:r>
              <a:rPr lang="en-US" altLang="en-US" sz="2000" smtClean="0"/>
              <a:t>datagram format</a:t>
            </a:r>
          </a:p>
          <a:p>
            <a:pPr lvl="1"/>
            <a:r>
              <a:rPr lang="en-US" altLang="en-US" sz="2000" smtClean="0"/>
              <a:t>IPv4 addressing</a:t>
            </a:r>
          </a:p>
          <a:p>
            <a:pPr lvl="1"/>
            <a:r>
              <a:rPr lang="en-US" altLang="en-US" sz="2000" smtClean="0"/>
              <a:t>ICMP</a:t>
            </a:r>
          </a:p>
          <a:p>
            <a:pPr lvl="1"/>
            <a:r>
              <a:rPr lang="en-US" altLang="en-US" sz="2000" smtClean="0"/>
              <a:t>IPv6</a:t>
            </a:r>
          </a:p>
        </p:txBody>
      </p:sp>
      <p:sp>
        <p:nvSpPr>
          <p:cNvPr id="131077" name="Rectangle 4"/>
          <p:cNvSpPr>
            <a:spLocks noGrp="1" noChangeArrowheads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smtClean="0">
                <a:solidFill>
                  <a:srgbClr val="CC0000"/>
                </a:solidFill>
              </a:rPr>
              <a:t>4.5 routing algorithms</a:t>
            </a:r>
          </a:p>
          <a:p>
            <a:pPr lvl="1"/>
            <a:r>
              <a:rPr lang="en-US" altLang="en-US" sz="2000" smtClean="0"/>
              <a:t>link state</a:t>
            </a:r>
          </a:p>
          <a:p>
            <a:pPr lvl="1"/>
            <a:r>
              <a:rPr lang="en-US" altLang="en-US" sz="2000" smtClean="0">
                <a:solidFill>
                  <a:srgbClr val="CC0000"/>
                </a:solidFill>
              </a:rPr>
              <a:t>distance vector</a:t>
            </a:r>
          </a:p>
          <a:p>
            <a:pPr lvl="1"/>
            <a:r>
              <a:rPr lang="en-US" altLang="en-US" sz="2000" smtClean="0"/>
              <a:t>hierarchical routing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smtClean="0"/>
              <a:t>4.6 routing in the Internet</a:t>
            </a:r>
          </a:p>
          <a:p>
            <a:pPr lvl="1"/>
            <a:r>
              <a:rPr lang="en-US" altLang="en-US" sz="2000" smtClean="0"/>
              <a:t>RIP</a:t>
            </a:r>
          </a:p>
          <a:p>
            <a:pPr lvl="1"/>
            <a:r>
              <a:rPr lang="en-US" altLang="en-US" sz="2000" smtClean="0"/>
              <a:t>OSPF</a:t>
            </a:r>
          </a:p>
          <a:p>
            <a:pPr lvl="1"/>
            <a:r>
              <a:rPr lang="en-US" altLang="en-US" sz="2000" smtClean="0"/>
              <a:t>BGP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smtClean="0"/>
              <a:t>4.7 broadcast and multicast routing</a:t>
            </a:r>
          </a:p>
          <a:p>
            <a:endParaRPr lang="en-US" altLang="en-US" sz="24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131078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400">
                <a:solidFill>
                  <a:srgbClr val="000099"/>
                </a:solidFill>
                <a:latin typeface="Gill Sans MT" pitchFamily="-84" charset="0"/>
              </a:rPr>
              <a:t>Chapter 4: outline</a:t>
            </a:r>
          </a:p>
        </p:txBody>
      </p:sp>
    </p:spTree>
    <p:extLst>
      <p:ext uri="{BB962C8B-B14F-4D97-AF65-F5344CB8AC3E}">
        <p14:creationId xmlns:p14="http://schemas.microsoft.com/office/powerpoint/2010/main" val="224427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8119"/>
            <a:ext cx="8382000" cy="1095821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rtl="1">
              <a:defRPr/>
            </a:pPr>
            <a:r>
              <a:rPr lang="fa-IR" sz="3200" dirty="0" smtClean="0">
                <a:ea typeface="ＭＳ Ｐゴシック" charset="0"/>
                <a:cs typeface="B Titr" panose="00000700000000000000" pitchFamily="2" charset="-78"/>
              </a:rPr>
              <a:t>الگوریتم بردار فاصله -</a:t>
            </a:r>
            <a:r>
              <a:rPr lang="en-US" sz="3200" b="1" dirty="0" smtClean="0">
                <a:ea typeface="ＭＳ Ｐゴシック" charset="0"/>
                <a:cs typeface="B Titr" panose="00000700000000000000" pitchFamily="2" charset="-78"/>
              </a:rPr>
              <a:t>Distance vector</a:t>
            </a:r>
            <a:endParaRPr lang="en-US" sz="3200" b="1" dirty="0">
              <a:ea typeface="ＭＳ Ｐゴシック" charset="0"/>
              <a:cs typeface="B Titr" panose="00000700000000000000" pitchFamily="2" charset="-78"/>
            </a:endParaRPr>
          </a:p>
        </p:txBody>
      </p:sp>
      <p:sp>
        <p:nvSpPr>
          <p:cNvPr id="13210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17500" y="1509205"/>
            <a:ext cx="8369300" cy="4648200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None/>
            </a:pPr>
            <a:r>
              <a:rPr lang="fa-IR" altLang="en-US" sz="2400" b="1" i="1" dirty="0" smtClean="0">
                <a:solidFill>
                  <a:srgbClr val="CC0000"/>
                </a:solidFill>
                <a:cs typeface="B Titr" panose="00000700000000000000" pitchFamily="2" charset="-78"/>
              </a:rPr>
              <a:t>تحت عنوان معادله بلمن فورد هم می باشد </a:t>
            </a:r>
          </a:p>
          <a:p>
            <a:pPr algn="r" rtl="1">
              <a:buFont typeface="Wingdings" panose="05000000000000000000" pitchFamily="2" charset="2"/>
              <a:buNone/>
            </a:pPr>
            <a:r>
              <a:rPr lang="fa-IR" altLang="en-US" sz="2400" dirty="0" smtClean="0">
                <a:cs typeface="B Titr" panose="00000700000000000000" pitchFamily="2" charset="-78"/>
              </a:rPr>
              <a:t>فرض کنید:</a:t>
            </a:r>
            <a:endParaRPr lang="en-US" altLang="en-US" sz="2400" dirty="0" smtClean="0"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None/>
            </a:pPr>
            <a:r>
              <a:rPr lang="en-US" altLang="en-US" sz="2400" dirty="0" smtClean="0">
                <a:cs typeface="B Titr" panose="00000700000000000000" pitchFamily="2" charset="-78"/>
              </a:rPr>
              <a:t>   d</a:t>
            </a:r>
            <a:r>
              <a:rPr lang="en-US" altLang="en-US" sz="2400" baseline="-25000" dirty="0" smtClean="0">
                <a:cs typeface="B Titr" panose="00000700000000000000" pitchFamily="2" charset="-78"/>
              </a:rPr>
              <a:t>x</a:t>
            </a:r>
            <a:r>
              <a:rPr lang="en-US" altLang="en-US" sz="2400" dirty="0" smtClean="0">
                <a:cs typeface="B Titr" panose="00000700000000000000" pitchFamily="2" charset="-78"/>
              </a:rPr>
              <a:t>(y) </a:t>
            </a:r>
            <a:r>
              <a:rPr lang="fa-IR" altLang="en-US" sz="2400" dirty="0" smtClean="0">
                <a:cs typeface="B Titr" panose="00000700000000000000" pitchFamily="2" charset="-78"/>
              </a:rPr>
              <a:t>= هزینۀ مسیر با کمترین هزینه از </a:t>
            </a:r>
            <a:r>
              <a:rPr lang="en-US" altLang="en-US" sz="2400" dirty="0" smtClean="0">
                <a:cs typeface="B Titr" panose="00000700000000000000" pitchFamily="2" charset="-78"/>
              </a:rPr>
              <a:t>x</a:t>
            </a:r>
            <a:r>
              <a:rPr lang="fa-IR" altLang="en-US" sz="2400" dirty="0" smtClean="0">
                <a:cs typeface="B Titr" panose="00000700000000000000" pitchFamily="2" charset="-78"/>
              </a:rPr>
              <a:t> به </a:t>
            </a:r>
            <a:r>
              <a:rPr lang="en-US" altLang="en-US" sz="2400" dirty="0" smtClean="0">
                <a:cs typeface="B Titr" panose="00000700000000000000" pitchFamily="2" charset="-78"/>
              </a:rPr>
              <a:t>y</a:t>
            </a:r>
            <a:r>
              <a:rPr lang="fa-IR" altLang="en-US" sz="2400" dirty="0" smtClean="0">
                <a:cs typeface="B Titr" panose="00000700000000000000" pitchFamily="2" charset="-78"/>
              </a:rPr>
              <a:t> باشد</a:t>
            </a:r>
            <a:endParaRPr lang="en-US" altLang="en-US" sz="2400" dirty="0" smtClean="0"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None/>
            </a:pPr>
            <a:r>
              <a:rPr lang="fa-IR" altLang="en-US" sz="2400" dirty="0" smtClean="0">
                <a:cs typeface="B Titr" panose="00000700000000000000" pitchFamily="2" charset="-78"/>
              </a:rPr>
              <a:t>                               </a:t>
            </a:r>
            <a:r>
              <a:rPr lang="fa-IR" altLang="en-US" sz="2400" dirty="0" smtClean="0">
                <a:cs typeface="B Titr" panose="00000700000000000000" pitchFamily="2" charset="-78"/>
              </a:rPr>
              <a:t>  </a:t>
            </a:r>
            <a:r>
              <a:rPr lang="fa-IR" altLang="en-US" sz="2400" dirty="0" smtClean="0">
                <a:cs typeface="B Titr" panose="00000700000000000000" pitchFamily="2" charset="-78"/>
              </a:rPr>
              <a:t>آنگاه:</a:t>
            </a:r>
            <a:r>
              <a:rPr lang="en-US" altLang="en-US" sz="2400" dirty="0" smtClean="0">
                <a:cs typeface="B Titr" panose="00000700000000000000" pitchFamily="2" charset="-78"/>
              </a:rPr>
              <a:t>     </a:t>
            </a:r>
            <a:r>
              <a:rPr lang="en-US" altLang="en-US" dirty="0" smtClean="0">
                <a:solidFill>
                  <a:srgbClr val="CC0000"/>
                </a:solidFill>
                <a:cs typeface="B Titr" panose="00000700000000000000" pitchFamily="2" charset="-78"/>
              </a:rPr>
              <a:t>   </a:t>
            </a:r>
            <a:r>
              <a:rPr lang="en-US" altLang="en-US" sz="3200" dirty="0" smtClean="0">
                <a:solidFill>
                  <a:srgbClr val="CC0000"/>
                </a:solidFill>
                <a:cs typeface="B Titr" panose="00000700000000000000" pitchFamily="2" charset="-78"/>
              </a:rPr>
              <a:t>d</a:t>
            </a:r>
            <a:r>
              <a:rPr lang="en-US" altLang="en-US" sz="3200" baseline="-25000" dirty="0" smtClean="0">
                <a:solidFill>
                  <a:srgbClr val="CC0000"/>
                </a:solidFill>
                <a:cs typeface="B Titr" panose="00000700000000000000" pitchFamily="2" charset="-78"/>
              </a:rPr>
              <a:t>x</a:t>
            </a:r>
            <a:r>
              <a:rPr lang="en-US" altLang="en-US" sz="3200" dirty="0" smtClean="0">
                <a:solidFill>
                  <a:srgbClr val="CC0000"/>
                </a:solidFill>
                <a:cs typeface="B Titr" panose="00000700000000000000" pitchFamily="2" charset="-78"/>
              </a:rPr>
              <a:t>(y) = </a:t>
            </a:r>
            <a:r>
              <a:rPr lang="en-US" altLang="en-US" sz="3200" i="1" dirty="0" smtClean="0">
                <a:solidFill>
                  <a:srgbClr val="CC0000"/>
                </a:solidFill>
                <a:cs typeface="B Titr" panose="00000700000000000000" pitchFamily="2" charset="-78"/>
              </a:rPr>
              <a:t>min</a:t>
            </a:r>
            <a:r>
              <a:rPr lang="en-US" altLang="en-US" sz="3200" dirty="0" smtClean="0">
                <a:solidFill>
                  <a:srgbClr val="CC0000"/>
                </a:solidFill>
                <a:cs typeface="B Titr" panose="00000700000000000000" pitchFamily="2" charset="-78"/>
              </a:rPr>
              <a:t> {c(</a:t>
            </a:r>
            <a:r>
              <a:rPr lang="en-US" altLang="en-US" sz="3200" dirty="0" err="1" smtClean="0">
                <a:solidFill>
                  <a:srgbClr val="CC0000"/>
                </a:solidFill>
                <a:cs typeface="B Titr" panose="00000700000000000000" pitchFamily="2" charset="-78"/>
              </a:rPr>
              <a:t>x,v</a:t>
            </a:r>
            <a:r>
              <a:rPr lang="en-US" altLang="en-US" sz="3200" dirty="0" smtClean="0">
                <a:solidFill>
                  <a:srgbClr val="CC0000"/>
                </a:solidFill>
                <a:cs typeface="B Titr" panose="00000700000000000000" pitchFamily="2" charset="-78"/>
              </a:rPr>
              <a:t>) + d</a:t>
            </a:r>
            <a:r>
              <a:rPr lang="en-US" altLang="en-US" sz="3200" baseline="-25000" dirty="0" smtClean="0">
                <a:solidFill>
                  <a:srgbClr val="CC0000"/>
                </a:solidFill>
                <a:cs typeface="B Titr" panose="00000700000000000000" pitchFamily="2" charset="-78"/>
              </a:rPr>
              <a:t>v</a:t>
            </a:r>
            <a:r>
              <a:rPr lang="en-US" altLang="en-US" sz="3200" dirty="0" smtClean="0">
                <a:solidFill>
                  <a:srgbClr val="CC0000"/>
                </a:solidFill>
                <a:cs typeface="B Titr" panose="00000700000000000000" pitchFamily="2" charset="-78"/>
              </a:rPr>
              <a:t>(y</a:t>
            </a:r>
            <a:r>
              <a:rPr lang="en-US" altLang="en-US" sz="3200" dirty="0" smtClean="0">
                <a:solidFill>
                  <a:srgbClr val="CC0000"/>
                </a:solidFill>
                <a:cs typeface="B Titr" panose="00000700000000000000" pitchFamily="2" charset="-78"/>
              </a:rPr>
              <a:t>)</a:t>
            </a:r>
            <a:r>
              <a:rPr lang="en-GB" altLang="en-US" sz="3200" dirty="0" smtClean="0">
                <a:solidFill>
                  <a:srgbClr val="CC0000"/>
                </a:solidFill>
                <a:cs typeface="B Titr" panose="00000700000000000000" pitchFamily="2" charset="-78"/>
              </a:rPr>
              <a:t>}</a:t>
            </a:r>
            <a:r>
              <a:rPr lang="fa-IR" altLang="en-US" sz="3200" dirty="0" smtClean="0">
                <a:solidFill>
                  <a:srgbClr val="CC0000"/>
                </a:solidFill>
                <a:cs typeface="B Titr" panose="00000700000000000000" pitchFamily="2" charset="-78"/>
              </a:rPr>
              <a:t> </a:t>
            </a:r>
            <a:endParaRPr lang="en-US" altLang="en-US" sz="3200" dirty="0" smtClean="0">
              <a:solidFill>
                <a:srgbClr val="CC0000"/>
              </a:solidFill>
              <a:cs typeface="B Titr" panose="00000700000000000000" pitchFamily="2" charset="-78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200" dirty="0" smtClean="0">
                <a:cs typeface="B Titr" panose="00000700000000000000" pitchFamily="2" charset="-78"/>
              </a:rPr>
              <a:t>  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 smtClean="0"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3513775" y="4767253"/>
            <a:ext cx="17812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rtl="1"/>
            <a:r>
              <a:rPr lang="fa-IR" altLang="en-US" dirty="0" smtClean="0">
                <a:latin typeface="Gill Sans MT" pitchFamily="-84" charset="0"/>
                <a:cs typeface="B Titr" panose="00000700000000000000" pitchFamily="2" charset="-78"/>
              </a:rPr>
              <a:t>هزینه از </a:t>
            </a:r>
            <a:r>
              <a:rPr lang="en-US" altLang="en-US" dirty="0" smtClean="0">
                <a:latin typeface="Gill Sans MT" pitchFamily="-84" charset="0"/>
                <a:cs typeface="B Titr" panose="00000700000000000000" pitchFamily="2" charset="-78"/>
              </a:rPr>
              <a:t>x </a:t>
            </a:r>
            <a:r>
              <a:rPr lang="fa-IR" altLang="en-US" dirty="0" smtClean="0">
                <a:latin typeface="Gill Sans MT" pitchFamily="-84" charset="0"/>
                <a:cs typeface="B Titr" panose="00000700000000000000" pitchFamily="2" charset="-78"/>
              </a:rPr>
              <a:t> تا </a:t>
            </a:r>
            <a:r>
              <a:rPr lang="en-US" altLang="en-US" dirty="0" smtClean="0">
                <a:latin typeface="Gill Sans MT" pitchFamily="-84" charset="0"/>
                <a:cs typeface="B Titr" panose="00000700000000000000" pitchFamily="2" charset="-78"/>
              </a:rPr>
              <a:t>v</a:t>
            </a:r>
            <a:endParaRPr lang="en-US" altLang="en-US" dirty="0">
              <a:latin typeface="Gill Sans MT" pitchFamily="-84" charset="0"/>
              <a:cs typeface="B Titr" panose="00000700000000000000" pitchFamily="2" charset="-78"/>
            </a:endParaRPr>
          </a:p>
        </p:txBody>
      </p:sp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1124732" y="5482273"/>
            <a:ext cx="7140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rtl="1"/>
            <a:r>
              <a:rPr lang="fa-IR" altLang="en-US" i="1" dirty="0" smtClean="0">
                <a:latin typeface="Gill Sans MT" pitchFamily="-84" charset="0"/>
                <a:cs typeface="B Titr" panose="00000700000000000000" pitchFamily="2" charset="-78"/>
              </a:rPr>
              <a:t>مینیمم گیری بر روی تمام همسایه های با نام  </a:t>
            </a:r>
            <a:r>
              <a:rPr lang="en-US" altLang="en-US" i="1" dirty="0" smtClean="0">
                <a:latin typeface="Gill Sans MT" pitchFamily="-84" charset="0"/>
                <a:cs typeface="B Titr" panose="00000700000000000000" pitchFamily="2" charset="-78"/>
              </a:rPr>
              <a:t>v</a:t>
            </a:r>
            <a:r>
              <a:rPr lang="fa-IR" altLang="en-US" i="1" dirty="0" smtClean="0">
                <a:latin typeface="Gill Sans MT" pitchFamily="-84" charset="0"/>
                <a:cs typeface="B Titr" panose="00000700000000000000" pitchFamily="2" charset="-78"/>
              </a:rPr>
              <a:t> از </a:t>
            </a:r>
            <a:r>
              <a:rPr lang="en-US" altLang="en-US" i="1" dirty="0" smtClean="0">
                <a:latin typeface="Gill Sans MT" pitchFamily="-84" charset="0"/>
                <a:cs typeface="B Titr" panose="00000700000000000000" pitchFamily="2" charset="-78"/>
              </a:rPr>
              <a:t>x</a:t>
            </a:r>
            <a:r>
              <a:rPr lang="fa-IR" altLang="en-US" i="1" dirty="0" smtClean="0">
                <a:latin typeface="Gill Sans MT" pitchFamily="-84" charset="0"/>
                <a:cs typeface="B Titr" panose="00000700000000000000" pitchFamily="2" charset="-78"/>
              </a:rPr>
              <a:t> انجام می شود</a:t>
            </a:r>
            <a:endParaRPr lang="en-US" altLang="en-US" dirty="0">
              <a:latin typeface="Gill Sans MT" pitchFamily="-84" charset="0"/>
              <a:cs typeface="B Titr" panose="00000700000000000000" pitchFamily="2" charset="-78"/>
            </a:endParaRPr>
          </a:p>
        </p:txBody>
      </p:sp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4032504" y="4156605"/>
            <a:ext cx="3581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rtl="1"/>
            <a:r>
              <a:rPr lang="fa-IR" altLang="en-US" dirty="0" smtClean="0">
                <a:latin typeface="Gill Sans MT" pitchFamily="-84" charset="0"/>
                <a:cs typeface="B Titr" panose="00000700000000000000" pitchFamily="2" charset="-78"/>
              </a:rPr>
              <a:t>هزینه از همسایه </a:t>
            </a:r>
            <a:r>
              <a:rPr lang="en-US" altLang="en-US" dirty="0" smtClean="0">
                <a:latin typeface="Gill Sans MT" pitchFamily="-84" charset="0"/>
                <a:cs typeface="B Titr" panose="00000700000000000000" pitchFamily="2" charset="-78"/>
              </a:rPr>
              <a:t>v</a:t>
            </a:r>
            <a:r>
              <a:rPr lang="fa-IR" altLang="en-US" dirty="0" smtClean="0">
                <a:latin typeface="Gill Sans MT" pitchFamily="-84" charset="0"/>
                <a:cs typeface="B Titr" panose="00000700000000000000" pitchFamily="2" charset="-78"/>
              </a:rPr>
              <a:t> به مقصد </a:t>
            </a:r>
            <a:r>
              <a:rPr lang="en-US" altLang="en-US" dirty="0" smtClean="0">
                <a:latin typeface="Gill Sans MT" pitchFamily="-84" charset="0"/>
                <a:cs typeface="B Titr" panose="00000700000000000000" pitchFamily="2" charset="-78"/>
              </a:rPr>
              <a:t>y</a:t>
            </a:r>
            <a:endParaRPr lang="en-US" altLang="en-US" dirty="0">
              <a:latin typeface="Gill Sans MT" pitchFamily="-84" charset="0"/>
              <a:cs typeface="B Titr" panose="00000700000000000000" pitchFamily="2" charset="-78"/>
            </a:endParaRPr>
          </a:p>
        </p:txBody>
      </p:sp>
      <p:sp>
        <p:nvSpPr>
          <p:cNvPr id="132106" name="Line 10"/>
          <p:cNvSpPr>
            <a:spLocks noChangeShapeType="1"/>
          </p:cNvSpPr>
          <p:nvPr/>
        </p:nvSpPr>
        <p:spPr bwMode="auto">
          <a:xfrm>
            <a:off x="2667000" y="3868082"/>
            <a:ext cx="0" cy="1580059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2107" name="Line 11"/>
          <p:cNvSpPr>
            <a:spLocks noChangeShapeType="1"/>
          </p:cNvSpPr>
          <p:nvPr/>
        </p:nvSpPr>
        <p:spPr bwMode="auto">
          <a:xfrm>
            <a:off x="3962400" y="3868082"/>
            <a:ext cx="0" cy="8921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2108" name="Line 13"/>
          <p:cNvSpPr>
            <a:spLocks noChangeShapeType="1"/>
          </p:cNvSpPr>
          <p:nvPr/>
        </p:nvSpPr>
        <p:spPr bwMode="auto">
          <a:xfrm>
            <a:off x="5334000" y="3832225"/>
            <a:ext cx="0" cy="4349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2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2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2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2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  <p:bldP spid="132101" grpId="0" build="p" bldLvl="2"/>
      <p:bldP spid="132103" grpId="0"/>
      <p:bldP spid="132104" grpId="0"/>
      <p:bldP spid="132105" grpId="0"/>
      <p:bldP spid="132106" grpId="0" animBg="1"/>
      <p:bldP spid="132107" grpId="0" animBg="1"/>
      <p:bldP spid="132108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15558"/>
            <a:ext cx="7772400" cy="102585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fa-IR" sz="4800" dirty="0" smtClean="0">
                <a:ea typeface="ＭＳ Ｐゴシック" charset="0"/>
                <a:cs typeface="B Titr" panose="00000700000000000000" pitchFamily="2" charset="-78"/>
              </a:rPr>
              <a:t>بردار فاصله</a:t>
            </a:r>
            <a:endParaRPr lang="en-US" sz="4800" dirty="0">
              <a:ea typeface="ＭＳ Ｐゴシック" charset="0"/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133126" name="Text Box 73"/>
          <p:cNvSpPr txBox="1">
            <a:spLocks noChangeArrowheads="1"/>
          </p:cNvSpPr>
          <p:nvPr/>
        </p:nvSpPr>
        <p:spPr bwMode="auto">
          <a:xfrm>
            <a:off x="723900" y="1364786"/>
            <a:ext cx="819913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rtl="1"/>
            <a:r>
              <a:rPr lang="fa-IR" altLang="en-US" b="1" dirty="0" smtClean="0">
                <a:cs typeface="B Titr" panose="00000700000000000000" pitchFamily="2" charset="-78"/>
              </a:rPr>
              <a:t>-در این روش طول راه هر لینک 1 در نظر گرفته میشود.</a:t>
            </a:r>
          </a:p>
          <a:p>
            <a:pPr algn="r" rtl="1"/>
            <a:r>
              <a:rPr lang="fa-IR" altLang="en-US" b="1" dirty="0" smtClean="0">
                <a:cs typeface="B Titr" panose="00000700000000000000" pitchFamily="2" charset="-78"/>
              </a:rPr>
              <a:t>-در لحظه شروع هر مسیریاب شبکه متصل به خود را شناسایی میکند</a:t>
            </a:r>
          </a:p>
          <a:p>
            <a:pPr algn="r" rtl="1"/>
            <a:r>
              <a:rPr lang="fa-IR" altLang="en-US" b="1" dirty="0" smtClean="0">
                <a:cs typeface="B Titr" panose="00000700000000000000" pitchFamily="2" charset="-78"/>
              </a:rPr>
              <a:t>-سپس بصورت دوره ای جدول خود را به همسایه ها داده و جدول انها را میگیرد.</a:t>
            </a:r>
          </a:p>
          <a:p>
            <a:pPr algn="r" rtl="1"/>
            <a:r>
              <a:rPr lang="fa-IR" altLang="en-US" b="1" dirty="0" smtClean="0">
                <a:cs typeface="B Titr" panose="00000700000000000000" pitchFamily="2" charset="-78"/>
              </a:rPr>
              <a:t>-طول راههای جدید دریافتی باید یک واحد اضافه شود</a:t>
            </a:r>
          </a:p>
          <a:p>
            <a:pPr algn="r" rtl="1"/>
            <a:r>
              <a:rPr lang="fa-IR" altLang="en-US" b="1" dirty="0" smtClean="0">
                <a:cs typeface="B Titr" panose="00000700000000000000" pitchFamily="2" charset="-78"/>
              </a:rPr>
              <a:t>-اگر مسیر تکراری موجود باشد </a:t>
            </a:r>
            <a:r>
              <a:rPr lang="fa-IR" altLang="en-US" b="1" dirty="0">
                <a:cs typeface="B Titr" panose="00000700000000000000" pitchFamily="2" charset="-78"/>
              </a:rPr>
              <a:t>،</a:t>
            </a:r>
            <a:r>
              <a:rPr lang="fa-IR" altLang="en-US" b="1" dirty="0" smtClean="0">
                <a:cs typeface="B Titr" panose="00000700000000000000" pitchFamily="2" charset="-78"/>
              </a:rPr>
              <a:t> </a:t>
            </a:r>
            <a:r>
              <a:rPr lang="fa-IR" altLang="en-US" b="1" dirty="0" smtClean="0">
                <a:cs typeface="B Titr" panose="00000700000000000000" pitchFamily="2" charset="-78"/>
              </a:rPr>
              <a:t>راه کوتاهتر نگهداری میشود.</a:t>
            </a:r>
          </a:p>
          <a:p>
            <a:pPr algn="r" rtl="1"/>
            <a:endParaRPr lang="en-US" altLang="en-US" b="1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818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animBg="1"/>
      <p:bldP spid="133126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/>
            <a:r>
              <a:rPr lang="fa-IR" altLang="zh-CN" b="1" smtClean="0">
                <a:cs typeface="B Titr" panose="00000700000000000000" pitchFamily="2" charset="-78"/>
              </a:rPr>
              <a:t>مثال الگوریتم بردار فاصله</a:t>
            </a:r>
            <a:endParaRPr lang="en-GB" altLang="zh-CN" b="1" smtClean="0">
              <a:ea typeface="宋体" panose="02010600030101010101" pitchFamily="2" charset="-122"/>
              <a:cs typeface="B Titr" panose="00000700000000000000" pitchFamily="2" charset="-78"/>
            </a:endParaRP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0" y="1423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5364" name="Object 5"/>
          <p:cNvGraphicFramePr>
            <a:graphicFrameLocks noChangeAspect="1"/>
          </p:cNvGraphicFramePr>
          <p:nvPr/>
        </p:nvGraphicFramePr>
        <p:xfrm>
          <a:off x="1081088" y="1257300"/>
          <a:ext cx="6227762" cy="534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2" name="Visio" r:id="rId4" imgW="5552313" imgH="4761738" progId="Visio.Drawing.11">
                  <p:embed/>
                </p:oleObj>
              </mc:Choice>
              <mc:Fallback>
                <p:oleObj name="Visio" r:id="rId4" imgW="5552313" imgH="476173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088" y="1257300"/>
                        <a:ext cx="6227762" cy="534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38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/>
            <a:r>
              <a:rPr lang="fa-IR" altLang="zh-CN" b="1" smtClean="0">
                <a:cs typeface="B Titr" panose="00000700000000000000" pitchFamily="2" charset="-78"/>
              </a:rPr>
              <a:t>مثال الگوریتم بردار فاصله</a:t>
            </a:r>
            <a:endParaRPr lang="en-GB" altLang="zh-CN" b="1" smtClean="0">
              <a:ea typeface="宋体" panose="02010600030101010101" pitchFamily="2" charset="-122"/>
              <a:cs typeface="B Titr" panose="00000700000000000000" pitchFamily="2" charset="-78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1423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6388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2605088"/>
            <a:ext cx="8943975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24"/>
          <p:cNvSpPr txBox="1">
            <a:spLocks noChangeArrowheads="1"/>
          </p:cNvSpPr>
          <p:nvPr/>
        </p:nvSpPr>
        <p:spPr bwMode="auto">
          <a:xfrm>
            <a:off x="5435600" y="1946275"/>
            <a:ext cx="2905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>
                <a:cs typeface="B Titr" panose="00000700000000000000" pitchFamily="2" charset="-78"/>
              </a:rPr>
              <a:t>جداول مسیریابی اولیه : زمان صفر</a:t>
            </a:r>
            <a:endParaRPr lang="en-GB" altLang="en-US">
              <a:cs typeface="B Titr" panose="00000700000000000000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05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/>
            <a:r>
              <a:rPr lang="fa-IR" altLang="zh-CN" b="1" smtClean="0">
                <a:cs typeface="B Titr" panose="00000700000000000000" pitchFamily="2" charset="-78"/>
              </a:rPr>
              <a:t>مثال الگوریتم بردار فاصله</a:t>
            </a:r>
            <a:endParaRPr lang="en-GB" altLang="zh-CN" b="1" smtClean="0">
              <a:ea typeface="宋体" panose="02010600030101010101" pitchFamily="2" charset="-122"/>
              <a:cs typeface="B Titr" panose="00000700000000000000" pitchFamily="2" charset="-78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1423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3971925" y="1628775"/>
            <a:ext cx="4487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fa-IR" altLang="en-US">
                <a:cs typeface="B Titr" panose="00000700000000000000" pitchFamily="2" charset="-78"/>
              </a:rPr>
              <a:t>جداول مسیریابی : بعد از </a:t>
            </a:r>
            <a:r>
              <a:rPr lang="en-US" altLang="en-US">
                <a:cs typeface="B Titr" panose="00000700000000000000" pitchFamily="2" charset="-78"/>
              </a:rPr>
              <a:t> </a:t>
            </a:r>
            <a:r>
              <a:rPr lang="fa-IR" altLang="en-US">
                <a:cs typeface="B Titr" panose="00000700000000000000" pitchFamily="2" charset="-78"/>
              </a:rPr>
              <a:t>دو مرحله مبادله : زمان </a:t>
            </a:r>
            <a:r>
              <a:rPr lang="en-US" altLang="en-US">
                <a:cs typeface="B Titr" panose="00000700000000000000" pitchFamily="2" charset="-78"/>
              </a:rPr>
              <a:t>2T</a:t>
            </a:r>
            <a:endParaRPr lang="en-GB" altLang="en-US">
              <a:cs typeface="B Titr" panose="00000700000000000000" pitchFamily="2" charset="-78"/>
            </a:endParaRPr>
          </a:p>
        </p:txBody>
      </p:sp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2085975"/>
            <a:ext cx="7445375" cy="45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32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9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smtClean="0"/>
              <a:t>4.1 introduction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smtClean="0"/>
              <a:t>4.2 virtual circuit and datagram networks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smtClean="0"/>
              <a:t>4.3 what</a:t>
            </a:r>
            <a:r>
              <a:rPr lang="ja-JP" altLang="en-US" sz="2400" smtClean="0"/>
              <a:t>’</a:t>
            </a:r>
            <a:r>
              <a:rPr lang="en-US" altLang="ja-JP" sz="2400" smtClean="0"/>
              <a:t>s inside a router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smtClean="0"/>
              <a:t>4.4 IP: Internet Protocol</a:t>
            </a:r>
          </a:p>
          <a:p>
            <a:pPr lvl="1"/>
            <a:r>
              <a:rPr lang="en-US" altLang="en-US" sz="2000" smtClean="0"/>
              <a:t>datagram format</a:t>
            </a:r>
          </a:p>
          <a:p>
            <a:pPr lvl="1"/>
            <a:r>
              <a:rPr lang="en-US" altLang="en-US" sz="2000" smtClean="0"/>
              <a:t>IPv4 addressing</a:t>
            </a:r>
          </a:p>
          <a:p>
            <a:pPr lvl="1"/>
            <a:r>
              <a:rPr lang="en-US" altLang="en-US" sz="2000" smtClean="0"/>
              <a:t>ICMP</a:t>
            </a:r>
          </a:p>
          <a:p>
            <a:pPr lvl="1"/>
            <a:r>
              <a:rPr lang="en-US" altLang="en-US" sz="2000" smtClean="0"/>
              <a:t>IPv6</a:t>
            </a:r>
          </a:p>
        </p:txBody>
      </p:sp>
      <p:sp>
        <p:nvSpPr>
          <p:cNvPr id="142341" name="Rectangle 4"/>
          <p:cNvSpPr>
            <a:spLocks noGrp="1" noChangeArrowheads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smtClean="0">
                <a:solidFill>
                  <a:srgbClr val="CC0000"/>
                </a:solidFill>
              </a:rPr>
              <a:t>4.5 routing algorithms</a:t>
            </a:r>
          </a:p>
          <a:p>
            <a:pPr lvl="1"/>
            <a:r>
              <a:rPr lang="en-US" altLang="en-US" sz="2000" smtClean="0"/>
              <a:t>link state</a:t>
            </a:r>
          </a:p>
          <a:p>
            <a:pPr lvl="1"/>
            <a:r>
              <a:rPr lang="en-US" altLang="en-US" sz="2000" smtClean="0"/>
              <a:t>distance vector</a:t>
            </a:r>
          </a:p>
          <a:p>
            <a:pPr lvl="1"/>
            <a:r>
              <a:rPr lang="en-US" altLang="en-US" sz="2000" smtClean="0">
                <a:solidFill>
                  <a:srgbClr val="CC0000"/>
                </a:solidFill>
              </a:rPr>
              <a:t>hierarchical routing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smtClean="0"/>
              <a:t>4.6 routing in the Internet</a:t>
            </a:r>
          </a:p>
          <a:p>
            <a:pPr lvl="1"/>
            <a:r>
              <a:rPr lang="en-US" altLang="en-US" sz="2000" smtClean="0"/>
              <a:t>RIP</a:t>
            </a:r>
          </a:p>
          <a:p>
            <a:pPr lvl="1"/>
            <a:r>
              <a:rPr lang="en-US" altLang="en-US" sz="2000" smtClean="0"/>
              <a:t>OSPF</a:t>
            </a:r>
          </a:p>
          <a:p>
            <a:pPr lvl="1"/>
            <a:r>
              <a:rPr lang="en-US" altLang="en-US" sz="2000" smtClean="0"/>
              <a:t>BGP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smtClean="0"/>
              <a:t>4.7 broadcast and multicast routing</a:t>
            </a:r>
          </a:p>
          <a:p>
            <a:endParaRPr lang="en-US" altLang="en-US" sz="24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142342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400">
                <a:solidFill>
                  <a:srgbClr val="000099"/>
                </a:solidFill>
                <a:latin typeface="Gill Sans MT" pitchFamily="-84" charset="0"/>
              </a:rPr>
              <a:t>Chapter 4: outline</a:t>
            </a:r>
          </a:p>
        </p:txBody>
      </p:sp>
    </p:spTree>
    <p:extLst>
      <p:ext uri="{BB962C8B-B14F-4D97-AF65-F5344CB8AC3E}">
        <p14:creationId xmlns:p14="http://schemas.microsoft.com/office/powerpoint/2010/main" val="378580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295400"/>
          </a:xfrm>
        </p:spPr>
        <p:txBody>
          <a:bodyPr>
            <a:noAutofit/>
          </a:bodyPr>
          <a:lstStyle/>
          <a:p>
            <a:pPr rtl="1"/>
            <a:r>
              <a:rPr lang="en-US" sz="3200" b="1" dirty="0" smtClean="0">
                <a:solidFill>
                  <a:srgbClr val="0808B8"/>
                </a:solidFill>
              </a:rPr>
              <a:t>Virtual Circuits</a:t>
            </a:r>
            <a:r>
              <a:rPr lang="en-US" sz="2800" b="1" dirty="0" smtClean="0">
                <a:solidFill>
                  <a:srgbClr val="0808B8"/>
                </a:solidFill>
              </a:rPr>
              <a:t/>
            </a:r>
            <a:br>
              <a:rPr lang="en-US" sz="2800" b="1" dirty="0" smtClean="0">
                <a:solidFill>
                  <a:srgbClr val="0808B8"/>
                </a:solidFill>
              </a:rPr>
            </a:b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>مدارهای مجازی</a:t>
            </a:r>
            <a:endParaRPr lang="en-US" sz="3600" b="1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216068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381000" y="1524000"/>
            <a:ext cx="8458200" cy="4648200"/>
          </a:xfrm>
        </p:spPr>
        <p:txBody>
          <a:bodyPr>
            <a:normAutofit fontScale="70000" lnSpcReduction="20000"/>
          </a:bodyPr>
          <a:lstStyle/>
          <a:p>
            <a:pPr algn="r" rtl="1"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b="1" dirty="0" smtClean="0">
                <a:cs typeface="B Nazanin" pitchFamily="2" charset="-78"/>
              </a:rPr>
              <a:t>مسیر از مبدا تا مقصد بیشتر شبیه مدار تلفن رفتار می نماید.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b="1" dirty="0" smtClean="0">
                <a:cs typeface="B Nazanin" pitchFamily="2" charset="-78"/>
              </a:rPr>
              <a:t>قبل از جریان یافتن داده ها بایستی ارتباط برقرار شود و بعد از پایان داده ها قطع ارتباط انجام می شود.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b="1" dirty="0" smtClean="0">
                <a:cs typeface="B Nazanin" pitchFamily="2" charset="-78"/>
              </a:rPr>
              <a:t>هر بسته فقط شناسه مسیر را با خود حمل می نماید ( به جای آدرس های مبدا و مقصد)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b="1" dirty="0" smtClean="0">
                <a:cs typeface="B Nazanin" pitchFamily="2" charset="-78"/>
              </a:rPr>
              <a:t>هر مسیریاب موجود در مسیر بین مبدا و مقصد، ”حالت“ را برای هر ارتباط عبوری نگهداری می نماید.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b="1" dirty="0" smtClean="0">
                <a:cs typeface="B Nazanin" pitchFamily="2" charset="-78"/>
              </a:rPr>
              <a:t>لینک و منابع مسیریاب ( پهنای باند، بافرها) ممکن است برای </a:t>
            </a:r>
            <a:r>
              <a:rPr lang="en-US" sz="2400" b="1" dirty="0" smtClean="0">
                <a:cs typeface="B Nazanin" pitchFamily="2" charset="-78"/>
              </a:rPr>
              <a:t>VC</a:t>
            </a:r>
            <a:r>
              <a:rPr lang="fa-IR" sz="2400" b="1" dirty="0" smtClean="0">
                <a:cs typeface="B Nazanin" pitchFamily="2" charset="-78"/>
              </a:rPr>
              <a:t> اختصاص یابند</a:t>
            </a:r>
          </a:p>
          <a:p>
            <a:pPr lvl="1" algn="r" rtl="1"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000" b="1" dirty="0" smtClean="0">
                <a:cs typeface="B Nazanin" pitchFamily="2" charset="-78"/>
              </a:rPr>
              <a:t>اختصاص منابع = سرویس های قابل پیش بینی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2526-DE8F-493D-94D0-CD7917BC3563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4437"/>
            <a:ext cx="8208264" cy="885825"/>
          </a:xfrm>
          <a:solidFill>
            <a:srgbClr val="0808B8"/>
          </a:solidFill>
        </p:spPr>
        <p:txBody>
          <a:bodyPr>
            <a:normAutofit/>
          </a:bodyPr>
          <a:lstStyle/>
          <a:p>
            <a:r>
              <a:rPr lang="fa-IR" altLang="en-US" sz="4800" dirty="0" smtClean="0">
                <a:solidFill>
                  <a:srgbClr val="FF0000"/>
                </a:solidFill>
                <a:cs typeface="B Titr" panose="00000700000000000000" pitchFamily="2" charset="-78"/>
              </a:rPr>
              <a:t>مسیر یابی سلسله مراتبی</a:t>
            </a:r>
            <a:endParaRPr lang="en-US" altLang="en-US" sz="5400" dirty="0" smtClean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143367" name="Rectangle 5"/>
          <p:cNvSpPr>
            <a:spLocks noChangeArrowheads="1"/>
          </p:cNvSpPr>
          <p:nvPr/>
        </p:nvSpPr>
        <p:spPr bwMode="auto">
          <a:xfrm>
            <a:off x="457200" y="1524000"/>
            <a:ext cx="8077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rtl="1">
              <a:lnSpc>
                <a:spcPct val="15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r>
              <a:rPr lang="fa-IR" altLang="en-US" sz="2800" b="1" dirty="0" smtClean="0">
                <a:latin typeface="Gill Sans MT" pitchFamily="-84" charset="0"/>
                <a:cs typeface="B Titr" panose="00000700000000000000" pitchFamily="2" charset="-78"/>
              </a:rPr>
              <a:t>مطالعه مسیریابی مان تاکنون بسیار بصورت ایده آل بود.</a:t>
            </a:r>
            <a:endParaRPr lang="en-US" altLang="en-US" sz="2800" b="1" dirty="0">
              <a:latin typeface="Gill Sans MT" pitchFamily="-84" charset="0"/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fa-IR" altLang="en-US" sz="2800" b="1" dirty="0" smtClean="0">
                <a:latin typeface="Gill Sans MT" pitchFamily="-84" charset="0"/>
                <a:cs typeface="B Titr" panose="00000700000000000000" pitchFamily="2" charset="-78"/>
              </a:rPr>
              <a:t>تمام مسیریابها یکسان  بودند</a:t>
            </a:r>
            <a:endParaRPr lang="en-US" altLang="en-US" sz="2800" b="1" dirty="0">
              <a:latin typeface="Gill Sans MT" pitchFamily="-84" charset="0"/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fa-IR" altLang="en-US" sz="2800" b="1" dirty="0" smtClean="0">
                <a:latin typeface="Gill Sans MT" pitchFamily="-84" charset="0"/>
                <a:cs typeface="B Titr" panose="00000700000000000000" pitchFamily="2" charset="-78"/>
              </a:rPr>
              <a:t>شبکه بصورت تخت </a:t>
            </a:r>
            <a:r>
              <a:rPr lang="en-US" altLang="en-US" sz="2800" b="1" dirty="0" smtClean="0">
                <a:latin typeface="Gill Sans MT" pitchFamily="-84" charset="0"/>
                <a:cs typeface="B Titr" panose="00000700000000000000" pitchFamily="2" charset="-78"/>
              </a:rPr>
              <a:t>(flat)</a:t>
            </a:r>
            <a:r>
              <a:rPr lang="fa-IR" altLang="en-US" sz="2800" b="1" dirty="0" smtClean="0">
                <a:latin typeface="Gill Sans MT" pitchFamily="-84" charset="0"/>
                <a:cs typeface="B Titr" panose="00000700000000000000" pitchFamily="2" charset="-78"/>
              </a:rPr>
              <a:t> می باشد</a:t>
            </a:r>
            <a:endParaRPr lang="en-US" altLang="ja-JP" sz="2800" b="1" dirty="0">
              <a:latin typeface="Gill Sans MT" pitchFamily="-84" charset="0"/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r>
              <a:rPr lang="fa-IR" altLang="en-US" sz="2800" b="1" i="1" dirty="0" smtClean="0">
                <a:latin typeface="Gill Sans MT" pitchFamily="-84" charset="0"/>
                <a:cs typeface="B Titr" panose="00000700000000000000" pitchFamily="2" charset="-78"/>
              </a:rPr>
              <a:t> </a:t>
            </a:r>
            <a:r>
              <a:rPr lang="fa-IR" altLang="en-US" sz="2800" b="1" i="1" dirty="0">
                <a:solidFill>
                  <a:srgbClr val="0070C0"/>
                </a:solidFill>
                <a:latin typeface="Gill Sans MT" pitchFamily="-84" charset="0"/>
                <a:cs typeface="B Titr" panose="00000700000000000000" pitchFamily="2" charset="-78"/>
              </a:rPr>
              <a:t>.... </a:t>
            </a:r>
            <a:r>
              <a:rPr lang="fa-IR" altLang="en-US" sz="2800" b="1" i="1" dirty="0" smtClean="0">
                <a:solidFill>
                  <a:srgbClr val="0070C0"/>
                </a:solidFill>
                <a:latin typeface="Gill Sans MT" pitchFamily="-84" charset="0"/>
                <a:cs typeface="B Titr" panose="00000700000000000000" pitchFamily="2" charset="-78"/>
              </a:rPr>
              <a:t>در دنیای واقعی به این صورت نمی باشد</a:t>
            </a:r>
            <a:endParaRPr lang="en-US" altLang="en-US" sz="2800" b="1" dirty="0">
              <a:solidFill>
                <a:srgbClr val="0070C0"/>
              </a:solidFill>
              <a:latin typeface="Gill Sans MT" pitchFamily="-8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960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4437"/>
            <a:ext cx="8208264" cy="885825"/>
          </a:xfrm>
          <a:solidFill>
            <a:srgbClr val="0808B8"/>
          </a:solidFill>
        </p:spPr>
        <p:txBody>
          <a:bodyPr>
            <a:normAutofit/>
          </a:bodyPr>
          <a:lstStyle/>
          <a:p>
            <a:r>
              <a:rPr lang="fa-IR" altLang="en-US" sz="4800" dirty="0" smtClean="0">
                <a:solidFill>
                  <a:srgbClr val="FF0000"/>
                </a:solidFill>
                <a:cs typeface="B Titr" panose="00000700000000000000" pitchFamily="2" charset="-78"/>
              </a:rPr>
              <a:t>مسیر یابی سلسله مراتبی</a:t>
            </a:r>
            <a:endParaRPr lang="en-US" altLang="en-US" sz="5400" dirty="0" smtClean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14336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0" y="1497618"/>
            <a:ext cx="4093464" cy="467458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fa-IR" altLang="en-US" i="1" dirty="0" smtClean="0">
                <a:solidFill>
                  <a:srgbClr val="CC0000"/>
                </a:solidFill>
                <a:cs typeface="B Titr" panose="00000700000000000000" pitchFamily="2" charset="-78"/>
              </a:rPr>
              <a:t>مقیاس: </a:t>
            </a:r>
            <a:r>
              <a:rPr lang="fa-IR" altLang="en-US" dirty="0" smtClean="0">
                <a:cs typeface="B Titr" panose="00000700000000000000" pitchFamily="2" charset="-78"/>
              </a:rPr>
              <a:t>600 میلیون مقصد وجود دارد:</a:t>
            </a:r>
            <a:endParaRPr lang="en-US" altLang="en-US" dirty="0" smtClean="0"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altLang="en-US" sz="2400" dirty="0" smtClean="0">
                <a:cs typeface="B Titr" panose="00000700000000000000" pitchFamily="2" charset="-78"/>
              </a:rPr>
              <a:t>نمی توان تمام این مقصد ها را در جدول مسیریابی ذخیره نمود!</a:t>
            </a:r>
            <a:endParaRPr lang="en-US" altLang="ja-JP" sz="2400" dirty="0" smtClean="0"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altLang="en-US" sz="2400" dirty="0" smtClean="0">
                <a:cs typeface="B Titr" panose="00000700000000000000" pitchFamily="2" charset="-78"/>
              </a:rPr>
              <a:t>برای مبادله این جداول مسیریابی (با ابعاد بسیار بزرگ)، تمام لینک ها از کار خواهند افتاد! ( به دلیل حجم بالای اطلاعات مبادله ای)</a:t>
            </a:r>
            <a:endParaRPr lang="en-US" altLang="en-US" dirty="0" smtClean="0"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altLang="en-US" dirty="0" smtClean="0">
              <a:cs typeface="B Titr" panose="00000700000000000000" pitchFamily="2" charset="-78"/>
            </a:endParaRPr>
          </a:p>
        </p:txBody>
      </p:sp>
      <p:sp>
        <p:nvSpPr>
          <p:cNvPr id="98311" name="Rectangle 4"/>
          <p:cNvSpPr>
            <a:spLocks noGrp="1" noChangeArrowheads="1"/>
          </p:cNvSpPr>
          <p:nvPr>
            <p:ph sz="quarter" idx="14"/>
          </p:nvPr>
        </p:nvSpPr>
        <p:spPr>
          <a:xfrm>
            <a:off x="304800" y="1497618"/>
            <a:ext cx="4019550" cy="4674582"/>
          </a:xfrm>
          <a:ln>
            <a:solidFill>
              <a:schemeClr val="tx1"/>
            </a:solidFill>
          </a:ln>
        </p:spPr>
        <p:txBody>
          <a:bodyPr/>
          <a:lstStyle/>
          <a:p>
            <a:pPr algn="r" rtl="1">
              <a:lnSpc>
                <a:spcPct val="150000"/>
              </a:lnSpc>
              <a:buFont typeface="Wingdings" charset="0"/>
              <a:buNone/>
              <a:defRPr/>
            </a:pPr>
            <a:r>
              <a:rPr lang="fa-IR" i="1" dirty="0" smtClean="0">
                <a:solidFill>
                  <a:srgbClr val="CC0000"/>
                </a:solidFill>
                <a:ea typeface="ＭＳ Ｐゴシック" charset="0"/>
                <a:cs typeface="B Titr" panose="00000700000000000000" pitchFamily="2" charset="-78"/>
              </a:rPr>
              <a:t>خودمختاری مدیریتی</a:t>
            </a:r>
            <a:endParaRPr lang="en-US" i="1" dirty="0">
              <a:solidFill>
                <a:srgbClr val="CC0000"/>
              </a:solidFill>
              <a:ea typeface="ＭＳ Ｐゴシック" charset="0"/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  <a:buFont typeface="Wingdings" charset="0"/>
              <a:buChar char="v"/>
              <a:defRPr/>
            </a:pPr>
            <a:r>
              <a:rPr lang="fa-IR" sz="2400" dirty="0" smtClean="0">
                <a:ea typeface="ＭＳ Ｐゴシック" charset="0"/>
                <a:cs typeface="B Titr" panose="00000700000000000000" pitchFamily="2" charset="-78"/>
              </a:rPr>
              <a:t>اینترنت = شبکه ای از شبکه ها</a:t>
            </a:r>
            <a:endParaRPr lang="en-US" sz="2400" dirty="0">
              <a:ea typeface="ＭＳ Ｐゴシック" charset="0"/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  <a:buFont typeface="Wingdings" charset="0"/>
              <a:buChar char="v"/>
              <a:defRPr/>
            </a:pPr>
            <a:r>
              <a:rPr lang="fa-IR" sz="2400" dirty="0" smtClean="0">
                <a:ea typeface="ＭＳ Ｐゴシック" charset="0"/>
                <a:cs typeface="B Titr" panose="00000700000000000000" pitchFamily="2" charset="-78"/>
              </a:rPr>
              <a:t>هر مدیر شبکه ممکن است بخواهد کنترل کاملی بر روی شبکه تحت مدیریت خود داشته باشد.</a:t>
            </a:r>
            <a:endParaRPr lang="en-US" sz="2400" dirty="0">
              <a:ea typeface="ＭＳ Ｐゴシック" charset="0"/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7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4437"/>
            <a:ext cx="8208264" cy="885825"/>
          </a:xfrm>
          <a:solidFill>
            <a:srgbClr val="0808B8"/>
          </a:solidFill>
        </p:spPr>
        <p:txBody>
          <a:bodyPr>
            <a:normAutofit/>
          </a:bodyPr>
          <a:lstStyle/>
          <a:p>
            <a:r>
              <a:rPr lang="fa-IR" altLang="en-US" sz="4800" dirty="0" smtClean="0">
                <a:solidFill>
                  <a:srgbClr val="FF0000"/>
                </a:solidFill>
                <a:cs typeface="B Titr" panose="00000700000000000000" pitchFamily="2" charset="-78"/>
              </a:rPr>
              <a:t>مسیر یابی سلسله مراتبی</a:t>
            </a:r>
            <a:endParaRPr lang="en-US" altLang="en-US" sz="5400" dirty="0" smtClean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191000" y="1392236"/>
            <a:ext cx="4440936" cy="477996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en-US" altLang="en-US" b="1" dirty="0" smtClean="0">
                <a:cs typeface="B Titr" panose="00000700000000000000" pitchFamily="2" charset="-78"/>
              </a:rPr>
              <a:t> </a:t>
            </a:r>
            <a:r>
              <a:rPr lang="fa-IR" altLang="en-US" b="1" dirty="0" smtClean="0">
                <a:cs typeface="B Titr" panose="00000700000000000000" pitchFamily="2" charset="-78"/>
              </a:rPr>
              <a:t>تجمیع مسیریابها به نواحی، تحت عنوان </a:t>
            </a:r>
            <a:r>
              <a:rPr lang="fa-IR" altLang="en-US" sz="2400" b="1" dirty="0">
                <a:solidFill>
                  <a:srgbClr val="CC0000"/>
                </a:solidFill>
                <a:cs typeface="B Titr" panose="00000700000000000000" pitchFamily="2" charset="-78"/>
              </a:rPr>
              <a:t>سیستم های خودمختار </a:t>
            </a:r>
            <a:r>
              <a:rPr lang="en-US" altLang="en-US" sz="2400" b="1" dirty="0">
                <a:solidFill>
                  <a:srgbClr val="CC0000"/>
                </a:solidFill>
                <a:cs typeface="B Titr" panose="00000700000000000000" pitchFamily="2" charset="-78"/>
              </a:rPr>
              <a:t>(Autonomous System – AS</a:t>
            </a:r>
            <a:r>
              <a:rPr lang="fa-IR" altLang="en-US" sz="2400" b="1" dirty="0">
                <a:solidFill>
                  <a:srgbClr val="CC0000"/>
                </a:solidFill>
                <a:cs typeface="B Titr" panose="00000700000000000000" pitchFamily="2" charset="-78"/>
              </a:rPr>
              <a:t>)</a:t>
            </a:r>
            <a:endParaRPr lang="en-US" altLang="ja-JP" sz="2400" b="1" dirty="0">
              <a:solidFill>
                <a:srgbClr val="CC0000"/>
              </a:solidFill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en-US" altLang="en-US" b="1" dirty="0" smtClean="0">
                <a:cs typeface="B Titr" panose="00000700000000000000" pitchFamily="2" charset="-78"/>
              </a:rPr>
              <a:t> </a:t>
            </a:r>
            <a:r>
              <a:rPr lang="fa-IR" altLang="en-US" b="1" dirty="0" smtClean="0">
                <a:cs typeface="B Titr" panose="00000700000000000000" pitchFamily="2" charset="-78"/>
              </a:rPr>
              <a:t>مسیریابها در هر </a:t>
            </a:r>
            <a:r>
              <a:rPr lang="en-US" altLang="en-US" b="1" dirty="0" smtClean="0">
                <a:cs typeface="B Titr" panose="00000700000000000000" pitchFamily="2" charset="-78"/>
              </a:rPr>
              <a:t>AS</a:t>
            </a:r>
            <a:r>
              <a:rPr lang="fa-IR" altLang="en-US" b="1" dirty="0" smtClean="0">
                <a:cs typeface="B Titr" panose="00000700000000000000" pitchFamily="2" charset="-78"/>
              </a:rPr>
              <a:t>، یک پروتکل مسیر یابی را اجرا می کنند.</a:t>
            </a:r>
            <a:endParaRPr lang="en-US" altLang="en-US" b="1" dirty="0" smtClean="0">
              <a:cs typeface="B Titr" panose="00000700000000000000" pitchFamily="2" charset="-78"/>
            </a:endParaRPr>
          </a:p>
          <a:p>
            <a:pPr lvl="1" algn="r" rtl="1"/>
            <a:r>
              <a:rPr lang="fa-IR" altLang="ja-JP" b="1" dirty="0" smtClean="0">
                <a:cs typeface="B Titr" panose="00000700000000000000" pitchFamily="2" charset="-78"/>
              </a:rPr>
              <a:t>تحت عنوان </a:t>
            </a:r>
            <a:r>
              <a:rPr lang="fa-IR" altLang="ja-JP" b="1" dirty="0" smtClean="0">
                <a:solidFill>
                  <a:srgbClr val="CC0000"/>
                </a:solidFill>
                <a:cs typeface="B Titr" panose="00000700000000000000" pitchFamily="2" charset="-78"/>
              </a:rPr>
              <a:t>پروتکل مسیریابی درون </a:t>
            </a:r>
            <a:r>
              <a:rPr lang="en-US" altLang="ja-JP" b="1" dirty="0" smtClean="0">
                <a:solidFill>
                  <a:srgbClr val="CC0000"/>
                </a:solidFill>
                <a:cs typeface="B Titr" panose="00000700000000000000" pitchFamily="2" charset="-78"/>
              </a:rPr>
              <a:t>AS</a:t>
            </a:r>
            <a:r>
              <a:rPr lang="fa-IR" altLang="ja-JP" b="1" dirty="0" smtClean="0">
                <a:solidFill>
                  <a:srgbClr val="CC0000"/>
                </a:solidFill>
                <a:cs typeface="B Titr" panose="00000700000000000000" pitchFamily="2" charset="-78"/>
              </a:rPr>
              <a:t> </a:t>
            </a:r>
            <a:r>
              <a:rPr lang="en-US" altLang="ja-JP" b="1" dirty="0" smtClean="0">
                <a:solidFill>
                  <a:srgbClr val="CC0000"/>
                </a:solidFill>
                <a:cs typeface="B Titr" panose="00000700000000000000" pitchFamily="2" charset="-78"/>
              </a:rPr>
              <a:t>(intra-AS)</a:t>
            </a:r>
            <a:endParaRPr lang="en-US" altLang="ja-JP" b="1" dirty="0" smtClean="0">
              <a:cs typeface="B Titr" panose="00000700000000000000" pitchFamily="2" charset="-78"/>
            </a:endParaRPr>
          </a:p>
          <a:p>
            <a:pPr lvl="1" algn="r" rtl="1"/>
            <a:r>
              <a:rPr lang="fa-IR" altLang="en-US" b="1" dirty="0" smtClean="0">
                <a:cs typeface="B Titr" panose="00000700000000000000" pitchFamily="2" charset="-78"/>
              </a:rPr>
              <a:t>مسیریابهای در </a:t>
            </a:r>
            <a:r>
              <a:rPr lang="en-US" altLang="en-US" b="1" dirty="0" smtClean="0">
                <a:cs typeface="B Titr" panose="00000700000000000000" pitchFamily="2" charset="-78"/>
              </a:rPr>
              <a:t>AS</a:t>
            </a:r>
            <a:r>
              <a:rPr lang="fa-IR" altLang="en-US" b="1" dirty="0" smtClean="0">
                <a:cs typeface="B Titr" panose="00000700000000000000" pitchFamily="2" charset="-78"/>
              </a:rPr>
              <a:t> های مختلف، می توانند پروتکل های مسیریابی مختلفی را اجرا نمایند.</a:t>
            </a:r>
            <a:endParaRPr lang="en-US" altLang="en-US" b="1" dirty="0" smtClean="0">
              <a:cs typeface="B Titr" panose="00000700000000000000" pitchFamily="2" charset="-78"/>
            </a:endParaRPr>
          </a:p>
        </p:txBody>
      </p:sp>
      <p:sp>
        <p:nvSpPr>
          <p:cNvPr id="144388" name="Rectangle 4"/>
          <p:cNvSpPr>
            <a:spLocks noGrp="1" noChangeArrowheads="1"/>
          </p:cNvSpPr>
          <p:nvPr>
            <p:ph sz="quarter" idx="14"/>
          </p:nvPr>
        </p:nvSpPr>
        <p:spPr>
          <a:xfrm>
            <a:off x="304800" y="1392237"/>
            <a:ext cx="3581400" cy="4779962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None/>
            </a:pPr>
            <a:r>
              <a:rPr lang="fa-IR" altLang="en-US" sz="3200" b="1" i="1" dirty="0" smtClean="0">
                <a:solidFill>
                  <a:srgbClr val="CC0000"/>
                </a:solidFill>
                <a:cs typeface="B Titr" panose="00000700000000000000" pitchFamily="2" charset="-78"/>
              </a:rPr>
              <a:t>مسیریاب دروازه</a:t>
            </a:r>
            <a:r>
              <a:rPr lang="fa-IR" altLang="en-US" sz="2400" b="1" i="1" dirty="0" smtClean="0">
                <a:solidFill>
                  <a:srgbClr val="CC0000"/>
                </a:solidFill>
                <a:cs typeface="B Titr" panose="00000700000000000000" pitchFamily="2" charset="-78"/>
              </a:rPr>
              <a:t>: </a:t>
            </a:r>
            <a:r>
              <a:rPr lang="en-US" altLang="en-US" sz="2400" b="1" i="1" dirty="0" smtClean="0">
                <a:solidFill>
                  <a:srgbClr val="CC0000"/>
                </a:solidFill>
                <a:cs typeface="B Titr" panose="00000700000000000000" pitchFamily="2" charset="-78"/>
              </a:rPr>
              <a:t/>
            </a:r>
            <a:br>
              <a:rPr lang="en-US" altLang="en-US" sz="2400" b="1" i="1" dirty="0" smtClean="0">
                <a:solidFill>
                  <a:srgbClr val="CC0000"/>
                </a:solidFill>
                <a:cs typeface="B Titr" panose="00000700000000000000" pitchFamily="2" charset="-78"/>
              </a:rPr>
            </a:br>
            <a:r>
              <a:rPr lang="fa-IR" altLang="en-US" sz="2400" b="1" i="1" dirty="0" smtClean="0">
                <a:solidFill>
                  <a:srgbClr val="CC0000"/>
                </a:solidFill>
                <a:cs typeface="B Titr" panose="00000700000000000000" pitchFamily="2" charset="-78"/>
              </a:rPr>
              <a:t>( جهت ارسال داده ها به خارج از </a:t>
            </a:r>
            <a:r>
              <a:rPr lang="en-US" altLang="en-US" sz="2400" b="1" i="1" dirty="0" smtClean="0">
                <a:solidFill>
                  <a:srgbClr val="CC0000"/>
                </a:solidFill>
                <a:cs typeface="B Titr" panose="00000700000000000000" pitchFamily="2" charset="-78"/>
              </a:rPr>
              <a:t>AS</a:t>
            </a:r>
            <a:r>
              <a:rPr lang="fa-IR" altLang="en-US" sz="2400" b="1" i="1" dirty="0" smtClean="0">
                <a:solidFill>
                  <a:srgbClr val="CC0000"/>
                </a:solidFill>
                <a:cs typeface="B Titr" panose="00000700000000000000" pitchFamily="2" charset="-78"/>
              </a:rPr>
              <a:t>)</a:t>
            </a:r>
            <a:endParaRPr lang="en-US" altLang="en-US" sz="2400" b="1" i="1" dirty="0" smtClean="0">
              <a:solidFill>
                <a:srgbClr val="CC0000"/>
              </a:solidFill>
              <a:cs typeface="B Titr" panose="00000700000000000000" pitchFamily="2" charset="-78"/>
            </a:endParaRPr>
          </a:p>
          <a:p>
            <a:pPr algn="r" rtl="1"/>
            <a:r>
              <a:rPr lang="fa-IR" altLang="en-US" b="1" dirty="0" smtClean="0">
                <a:cs typeface="B Titr" panose="00000700000000000000" pitchFamily="2" charset="-78"/>
              </a:rPr>
              <a:t>در لبه (مرز) هر </a:t>
            </a:r>
            <a:r>
              <a:rPr lang="en-US" altLang="en-US" b="1" dirty="0" smtClean="0">
                <a:cs typeface="B Titr" panose="00000700000000000000" pitchFamily="2" charset="-78"/>
              </a:rPr>
              <a:t>AS</a:t>
            </a:r>
            <a:r>
              <a:rPr lang="fa-IR" altLang="en-US" b="1" dirty="0" smtClean="0">
                <a:cs typeface="B Titr" panose="00000700000000000000" pitchFamily="2" charset="-78"/>
              </a:rPr>
              <a:t> قرار دارد</a:t>
            </a:r>
            <a:endParaRPr lang="en-US" altLang="ja-JP" b="1" dirty="0" smtClean="0">
              <a:cs typeface="B Titr" panose="00000700000000000000" pitchFamily="2" charset="-78"/>
            </a:endParaRPr>
          </a:p>
          <a:p>
            <a:pPr algn="r" rtl="1"/>
            <a:r>
              <a:rPr lang="fa-IR" altLang="en-US" b="1" dirty="0" smtClean="0">
                <a:cs typeface="B Titr" panose="00000700000000000000" pitchFamily="2" charset="-78"/>
              </a:rPr>
              <a:t>لینکی به روتر درون </a:t>
            </a:r>
            <a:r>
              <a:rPr lang="en-US" altLang="en-US" b="1" dirty="0" smtClean="0">
                <a:cs typeface="B Titr" panose="00000700000000000000" pitchFamily="2" charset="-78"/>
              </a:rPr>
              <a:t>AS</a:t>
            </a:r>
            <a:r>
              <a:rPr lang="fa-IR" altLang="en-US" b="1" dirty="0" smtClean="0">
                <a:cs typeface="B Titr" panose="00000700000000000000" pitchFamily="2" charset="-78"/>
              </a:rPr>
              <a:t> دیگری دارد.</a:t>
            </a:r>
            <a:endParaRPr lang="en-US" altLang="en-US" b="1" dirty="0" smtClean="0"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9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11" name="Group 2"/>
          <p:cNvGrpSpPr>
            <a:grpSpLocks/>
          </p:cNvGrpSpPr>
          <p:nvPr/>
        </p:nvGrpSpPr>
        <p:grpSpPr bwMode="auto">
          <a:xfrm>
            <a:off x="152399" y="1143000"/>
            <a:ext cx="6178551" cy="4471115"/>
            <a:chOff x="0" y="878"/>
            <a:chExt cx="4232" cy="3032"/>
          </a:xfrm>
        </p:grpSpPr>
        <p:sp>
          <p:nvSpPr>
            <p:cNvPr id="145415" name="Freeform 3"/>
            <p:cNvSpPr>
              <a:spLocks/>
            </p:cNvSpPr>
            <p:nvPr/>
          </p:nvSpPr>
          <p:spPr bwMode="auto">
            <a:xfrm>
              <a:off x="2621" y="1050"/>
              <a:ext cx="1611" cy="1025"/>
            </a:xfrm>
            <a:custGeom>
              <a:avLst/>
              <a:gdLst>
                <a:gd name="T0" fmla="*/ 1063 w 1162"/>
                <a:gd name="T1" fmla="*/ 49351 h 543"/>
                <a:gd name="T2" fmla="*/ 6960 w 1162"/>
                <a:gd name="T3" fmla="*/ 4162 h 543"/>
                <a:gd name="T4" fmla="*/ 17785 w 1162"/>
                <a:gd name="T5" fmla="*/ 23973 h 543"/>
                <a:gd name="T6" fmla="*/ 21649 w 1162"/>
                <a:gd name="T7" fmla="*/ 72662 h 543"/>
                <a:gd name="T8" fmla="*/ 19828 w 1162"/>
                <a:gd name="T9" fmla="*/ 137161 h 543"/>
                <a:gd name="T10" fmla="*/ 11083 w 1162"/>
                <a:gd name="T11" fmla="*/ 164591 h 543"/>
                <a:gd name="T12" fmla="*/ 1657 w 1162"/>
                <a:gd name="T13" fmla="*/ 133650 h 543"/>
                <a:gd name="T14" fmla="*/ 1063 w 1162"/>
                <a:gd name="T15" fmla="*/ 49351 h 5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2"/>
                <a:gd name="T25" fmla="*/ 0 h 543"/>
                <a:gd name="T26" fmla="*/ 1162 w 1162"/>
                <a:gd name="T27" fmla="*/ 543 h 5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2" h="543">
                  <a:moveTo>
                    <a:pt x="56" y="162"/>
                  </a:moveTo>
                  <a:cubicBezTo>
                    <a:pt x="115" y="100"/>
                    <a:pt x="221" y="28"/>
                    <a:pt x="368" y="14"/>
                  </a:cubicBezTo>
                  <a:cubicBezTo>
                    <a:pt x="515" y="0"/>
                    <a:pt x="811" y="42"/>
                    <a:pt x="940" y="79"/>
                  </a:cubicBezTo>
                  <a:cubicBezTo>
                    <a:pt x="1069" y="116"/>
                    <a:pt x="1126" y="177"/>
                    <a:pt x="1144" y="239"/>
                  </a:cubicBezTo>
                  <a:cubicBezTo>
                    <a:pt x="1162" y="301"/>
                    <a:pt x="1141" y="401"/>
                    <a:pt x="1048" y="451"/>
                  </a:cubicBezTo>
                  <a:cubicBezTo>
                    <a:pt x="955" y="501"/>
                    <a:pt x="746" y="543"/>
                    <a:pt x="586" y="541"/>
                  </a:cubicBezTo>
                  <a:cubicBezTo>
                    <a:pt x="426" y="539"/>
                    <a:pt x="176" y="502"/>
                    <a:pt x="88" y="439"/>
                  </a:cubicBezTo>
                  <a:cubicBezTo>
                    <a:pt x="0" y="376"/>
                    <a:pt x="63" y="220"/>
                    <a:pt x="56" y="162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45416" name="Freeform 4"/>
            <p:cNvSpPr>
              <a:spLocks/>
            </p:cNvSpPr>
            <p:nvPr/>
          </p:nvSpPr>
          <p:spPr bwMode="auto">
            <a:xfrm>
              <a:off x="0" y="878"/>
              <a:ext cx="1255" cy="1016"/>
            </a:xfrm>
            <a:custGeom>
              <a:avLst/>
              <a:gdLst>
                <a:gd name="T0" fmla="*/ 134 w 1198"/>
                <a:gd name="T1" fmla="*/ 270558 h 451"/>
                <a:gd name="T2" fmla="*/ 273 w 1198"/>
                <a:gd name="T3" fmla="*/ 132828 h 451"/>
                <a:gd name="T4" fmla="*/ 679 w 1198"/>
                <a:gd name="T5" fmla="*/ 73044 h 451"/>
                <a:gd name="T6" fmla="*/ 1501 w 1198"/>
                <a:gd name="T7" fmla="*/ 37135 h 451"/>
                <a:gd name="T8" fmla="*/ 1796 w 1198"/>
                <a:gd name="T9" fmla="*/ 294460 h 451"/>
                <a:gd name="T10" fmla="*/ 1350 w 1198"/>
                <a:gd name="T11" fmla="*/ 616944 h 451"/>
                <a:gd name="T12" fmla="*/ 466 w 1198"/>
                <a:gd name="T13" fmla="*/ 634874 h 451"/>
                <a:gd name="T14" fmla="*/ 54 w 1198"/>
                <a:gd name="T15" fmla="*/ 503524 h 451"/>
                <a:gd name="T16" fmla="*/ 134 w 1198"/>
                <a:gd name="T17" fmla="*/ 270558 h 4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8"/>
                <a:gd name="T28" fmla="*/ 0 h 451"/>
                <a:gd name="T29" fmla="*/ 1198 w 1198"/>
                <a:gd name="T30" fmla="*/ 451 h 4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8" h="451">
                  <a:moveTo>
                    <a:pt x="88" y="181"/>
                  </a:moveTo>
                  <a:cubicBezTo>
                    <a:pt x="159" y="143"/>
                    <a:pt x="120" y="111"/>
                    <a:pt x="180" y="89"/>
                  </a:cubicBezTo>
                  <a:cubicBezTo>
                    <a:pt x="240" y="67"/>
                    <a:pt x="313" y="60"/>
                    <a:pt x="448" y="49"/>
                  </a:cubicBezTo>
                  <a:cubicBezTo>
                    <a:pt x="583" y="38"/>
                    <a:pt x="866" y="0"/>
                    <a:pt x="988" y="25"/>
                  </a:cubicBezTo>
                  <a:cubicBezTo>
                    <a:pt x="1110" y="50"/>
                    <a:pt x="1198" y="132"/>
                    <a:pt x="1181" y="197"/>
                  </a:cubicBezTo>
                  <a:cubicBezTo>
                    <a:pt x="1164" y="262"/>
                    <a:pt x="1034" y="375"/>
                    <a:pt x="889" y="413"/>
                  </a:cubicBezTo>
                  <a:cubicBezTo>
                    <a:pt x="744" y="451"/>
                    <a:pt x="449" y="438"/>
                    <a:pt x="307" y="425"/>
                  </a:cubicBezTo>
                  <a:cubicBezTo>
                    <a:pt x="165" y="412"/>
                    <a:pt x="72" y="378"/>
                    <a:pt x="36" y="337"/>
                  </a:cubicBezTo>
                  <a:cubicBezTo>
                    <a:pt x="0" y="296"/>
                    <a:pt x="77" y="213"/>
                    <a:pt x="88" y="18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45417" name="Freeform 5"/>
            <p:cNvSpPr>
              <a:spLocks/>
            </p:cNvSpPr>
            <p:nvPr/>
          </p:nvSpPr>
          <p:spPr bwMode="auto">
            <a:xfrm>
              <a:off x="810" y="1611"/>
              <a:ext cx="2007" cy="792"/>
            </a:xfrm>
            <a:custGeom>
              <a:avLst/>
              <a:gdLst>
                <a:gd name="T0" fmla="*/ 1319 w 1583"/>
                <a:gd name="T1" fmla="*/ 862 h 682"/>
                <a:gd name="T2" fmla="*/ 3445 w 1583"/>
                <a:gd name="T3" fmla="*/ 285 h 682"/>
                <a:gd name="T4" fmla="*/ 6645 w 1583"/>
                <a:gd name="T5" fmla="*/ 77 h 682"/>
                <a:gd name="T6" fmla="*/ 9794 w 1583"/>
                <a:gd name="T7" fmla="*/ 744 h 682"/>
                <a:gd name="T8" fmla="*/ 13238 w 1583"/>
                <a:gd name="T9" fmla="*/ 1642 h 682"/>
                <a:gd name="T10" fmla="*/ 10773 w 1583"/>
                <a:gd name="T11" fmla="*/ 2476 h 682"/>
                <a:gd name="T12" fmla="*/ 5844 w 1583"/>
                <a:gd name="T13" fmla="*/ 2523 h 682"/>
                <a:gd name="T14" fmla="*/ 751 w 1583"/>
                <a:gd name="T15" fmla="*/ 2291 h 682"/>
                <a:gd name="T16" fmla="*/ 1319 w 1583"/>
                <a:gd name="T17" fmla="*/ 862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45418" name="Oval 6"/>
            <p:cNvSpPr>
              <a:spLocks noChangeArrowheads="1"/>
            </p:cNvSpPr>
            <p:nvPr/>
          </p:nvSpPr>
          <p:spPr bwMode="auto">
            <a:xfrm>
              <a:off x="261" y="161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 b="1"/>
            </a:p>
          </p:txBody>
        </p:sp>
        <p:sp>
          <p:nvSpPr>
            <p:cNvPr id="145419" name="Line 7"/>
            <p:cNvSpPr>
              <a:spLocks noChangeShapeType="1"/>
            </p:cNvSpPr>
            <p:nvPr/>
          </p:nvSpPr>
          <p:spPr bwMode="auto">
            <a:xfrm>
              <a:off x="261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45420" name="Line 8"/>
            <p:cNvSpPr>
              <a:spLocks noChangeShapeType="1"/>
            </p:cNvSpPr>
            <p:nvPr/>
          </p:nvSpPr>
          <p:spPr bwMode="auto">
            <a:xfrm>
              <a:off x="574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45421" name="Rectangle 9"/>
            <p:cNvSpPr>
              <a:spLocks noChangeArrowheads="1"/>
            </p:cNvSpPr>
            <p:nvPr/>
          </p:nvSpPr>
          <p:spPr bwMode="auto">
            <a:xfrm>
              <a:off x="261" y="1603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b="1"/>
            </a:p>
          </p:txBody>
        </p:sp>
        <p:sp>
          <p:nvSpPr>
            <p:cNvPr id="145422" name="Oval 10"/>
            <p:cNvSpPr>
              <a:spLocks noChangeArrowheads="1"/>
            </p:cNvSpPr>
            <p:nvPr/>
          </p:nvSpPr>
          <p:spPr bwMode="auto">
            <a:xfrm>
              <a:off x="258" y="154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 b="1"/>
            </a:p>
          </p:txBody>
        </p:sp>
        <p:sp>
          <p:nvSpPr>
            <p:cNvPr id="145423" name="Rectangle 11"/>
            <p:cNvSpPr>
              <a:spLocks noChangeArrowheads="1"/>
            </p:cNvSpPr>
            <p:nvPr/>
          </p:nvSpPr>
          <p:spPr bwMode="auto">
            <a:xfrm>
              <a:off x="345" y="1557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 b="1"/>
            </a:p>
          </p:txBody>
        </p:sp>
        <p:sp>
          <p:nvSpPr>
            <p:cNvPr id="145424" name="Text Box 12"/>
            <p:cNvSpPr txBox="1">
              <a:spLocks noChangeArrowheads="1"/>
            </p:cNvSpPr>
            <p:nvPr/>
          </p:nvSpPr>
          <p:spPr bwMode="auto">
            <a:xfrm>
              <a:off x="253" y="1492"/>
              <a:ext cx="33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b="1"/>
                <a:t>3b</a:t>
              </a:r>
              <a:endParaRPr lang="en-US" altLang="en-US" b="1"/>
            </a:p>
          </p:txBody>
        </p:sp>
        <p:sp>
          <p:nvSpPr>
            <p:cNvPr id="145425" name="Oval 13"/>
            <p:cNvSpPr>
              <a:spLocks noChangeArrowheads="1"/>
            </p:cNvSpPr>
            <p:nvPr/>
          </p:nvSpPr>
          <p:spPr bwMode="auto">
            <a:xfrm>
              <a:off x="1479" y="221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 b="1"/>
            </a:p>
          </p:txBody>
        </p:sp>
        <p:sp>
          <p:nvSpPr>
            <p:cNvPr id="145426" name="Line 14"/>
            <p:cNvSpPr>
              <a:spLocks noChangeShapeType="1"/>
            </p:cNvSpPr>
            <p:nvPr/>
          </p:nvSpPr>
          <p:spPr bwMode="auto">
            <a:xfrm>
              <a:off x="1479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45427" name="Line 15"/>
            <p:cNvSpPr>
              <a:spLocks noChangeShapeType="1"/>
            </p:cNvSpPr>
            <p:nvPr/>
          </p:nvSpPr>
          <p:spPr bwMode="auto">
            <a:xfrm>
              <a:off x="1792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45428" name="Rectangle 16"/>
            <p:cNvSpPr>
              <a:spLocks noChangeArrowheads="1"/>
            </p:cNvSpPr>
            <p:nvPr/>
          </p:nvSpPr>
          <p:spPr bwMode="auto">
            <a:xfrm>
              <a:off x="1479" y="2209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b="1"/>
            </a:p>
          </p:txBody>
        </p:sp>
        <p:sp>
          <p:nvSpPr>
            <p:cNvPr id="145429" name="Oval 17"/>
            <p:cNvSpPr>
              <a:spLocks noChangeArrowheads="1"/>
            </p:cNvSpPr>
            <p:nvPr/>
          </p:nvSpPr>
          <p:spPr bwMode="auto">
            <a:xfrm>
              <a:off x="1476" y="21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 b="1"/>
            </a:p>
          </p:txBody>
        </p:sp>
        <p:grpSp>
          <p:nvGrpSpPr>
            <p:cNvPr id="145430" name="Group 18"/>
            <p:cNvGrpSpPr>
              <a:grpSpLocks/>
            </p:cNvGrpSpPr>
            <p:nvPr/>
          </p:nvGrpSpPr>
          <p:grpSpPr bwMode="auto">
            <a:xfrm>
              <a:off x="1474" y="2092"/>
              <a:ext cx="332" cy="271"/>
              <a:chOff x="2892" y="2425"/>
              <a:chExt cx="334" cy="271"/>
            </a:xfrm>
          </p:grpSpPr>
          <p:sp>
            <p:nvSpPr>
              <p:cNvPr id="145533" name="Rectangle 1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 b="1"/>
              </a:p>
            </p:txBody>
          </p:sp>
          <p:sp>
            <p:nvSpPr>
              <p:cNvPr id="145534" name="Text Box 20"/>
              <p:cNvSpPr txBox="1">
                <a:spLocks noChangeArrowheads="1"/>
              </p:cNvSpPr>
              <p:nvPr/>
            </p:nvSpPr>
            <p:spPr bwMode="auto">
              <a:xfrm>
                <a:off x="2892" y="2425"/>
                <a:ext cx="334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000" b="1"/>
                  <a:t>1d</a:t>
                </a:r>
              </a:p>
            </p:txBody>
          </p:sp>
        </p:grpSp>
        <p:sp>
          <p:nvSpPr>
            <p:cNvPr id="145431" name="Oval 21"/>
            <p:cNvSpPr>
              <a:spLocks noChangeArrowheads="1"/>
            </p:cNvSpPr>
            <p:nvPr/>
          </p:nvSpPr>
          <p:spPr bwMode="auto">
            <a:xfrm>
              <a:off x="822" y="1478"/>
              <a:ext cx="313" cy="8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 b="1"/>
            </a:p>
          </p:txBody>
        </p:sp>
        <p:sp>
          <p:nvSpPr>
            <p:cNvPr id="145432" name="Line 22"/>
            <p:cNvSpPr>
              <a:spLocks noChangeShapeType="1"/>
            </p:cNvSpPr>
            <p:nvPr/>
          </p:nvSpPr>
          <p:spPr bwMode="auto">
            <a:xfrm>
              <a:off x="822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45433" name="Line 23"/>
            <p:cNvSpPr>
              <a:spLocks noChangeShapeType="1"/>
            </p:cNvSpPr>
            <p:nvPr/>
          </p:nvSpPr>
          <p:spPr bwMode="auto">
            <a:xfrm>
              <a:off x="1135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45434" name="Rectangle 24"/>
            <p:cNvSpPr>
              <a:spLocks noChangeArrowheads="1"/>
            </p:cNvSpPr>
            <p:nvPr/>
          </p:nvSpPr>
          <p:spPr bwMode="auto">
            <a:xfrm>
              <a:off x="822" y="1471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b="1"/>
            </a:p>
          </p:txBody>
        </p:sp>
        <p:sp>
          <p:nvSpPr>
            <p:cNvPr id="145435" name="Oval 25"/>
            <p:cNvSpPr>
              <a:spLocks noChangeArrowheads="1"/>
            </p:cNvSpPr>
            <p:nvPr/>
          </p:nvSpPr>
          <p:spPr bwMode="auto">
            <a:xfrm>
              <a:off x="819" y="141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 b="1"/>
            </a:p>
          </p:txBody>
        </p:sp>
        <p:sp>
          <p:nvSpPr>
            <p:cNvPr id="145436" name="Rectangle 26"/>
            <p:cNvSpPr>
              <a:spLocks noChangeArrowheads="1"/>
            </p:cNvSpPr>
            <p:nvPr/>
          </p:nvSpPr>
          <p:spPr bwMode="auto">
            <a:xfrm>
              <a:off x="906" y="1425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 b="1"/>
            </a:p>
          </p:txBody>
        </p:sp>
        <p:sp>
          <p:nvSpPr>
            <p:cNvPr id="145437" name="Text Box 27"/>
            <p:cNvSpPr txBox="1">
              <a:spLocks noChangeArrowheads="1"/>
            </p:cNvSpPr>
            <p:nvPr/>
          </p:nvSpPr>
          <p:spPr bwMode="auto">
            <a:xfrm>
              <a:off x="821" y="1359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b="1"/>
                <a:t>3a</a:t>
              </a:r>
              <a:endParaRPr lang="en-US" altLang="en-US" b="1"/>
            </a:p>
          </p:txBody>
        </p:sp>
        <p:sp>
          <p:nvSpPr>
            <p:cNvPr id="145438" name="Oval 28"/>
            <p:cNvSpPr>
              <a:spLocks noChangeArrowheads="1"/>
            </p:cNvSpPr>
            <p:nvPr/>
          </p:nvSpPr>
          <p:spPr bwMode="auto">
            <a:xfrm>
              <a:off x="1443" y="182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 b="1"/>
            </a:p>
          </p:txBody>
        </p:sp>
        <p:sp>
          <p:nvSpPr>
            <p:cNvPr id="145439" name="Line 29"/>
            <p:cNvSpPr>
              <a:spLocks noChangeShapeType="1"/>
            </p:cNvSpPr>
            <p:nvPr/>
          </p:nvSpPr>
          <p:spPr bwMode="auto">
            <a:xfrm>
              <a:off x="1443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45440" name="Line 30"/>
            <p:cNvSpPr>
              <a:spLocks noChangeShapeType="1"/>
            </p:cNvSpPr>
            <p:nvPr/>
          </p:nvSpPr>
          <p:spPr bwMode="auto">
            <a:xfrm>
              <a:off x="1756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45441" name="Rectangle 31"/>
            <p:cNvSpPr>
              <a:spLocks noChangeArrowheads="1"/>
            </p:cNvSpPr>
            <p:nvPr/>
          </p:nvSpPr>
          <p:spPr bwMode="auto">
            <a:xfrm>
              <a:off x="1443" y="1814"/>
              <a:ext cx="310" cy="4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b="1"/>
            </a:p>
          </p:txBody>
        </p:sp>
        <p:sp>
          <p:nvSpPr>
            <p:cNvPr id="145442" name="Oval 32"/>
            <p:cNvSpPr>
              <a:spLocks noChangeArrowheads="1"/>
            </p:cNvSpPr>
            <p:nvPr/>
          </p:nvSpPr>
          <p:spPr bwMode="auto">
            <a:xfrm>
              <a:off x="1440" y="175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 b="1"/>
            </a:p>
          </p:txBody>
        </p:sp>
        <p:grpSp>
          <p:nvGrpSpPr>
            <p:cNvPr id="145443" name="Group 33"/>
            <p:cNvGrpSpPr>
              <a:grpSpLocks/>
            </p:cNvGrpSpPr>
            <p:nvPr/>
          </p:nvGrpSpPr>
          <p:grpSpPr bwMode="auto">
            <a:xfrm>
              <a:off x="1442" y="1696"/>
              <a:ext cx="322" cy="271"/>
              <a:chOff x="2893" y="2425"/>
              <a:chExt cx="331" cy="271"/>
            </a:xfrm>
          </p:grpSpPr>
          <p:sp>
            <p:nvSpPr>
              <p:cNvPr id="145531" name="Rectangle 3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 b="1"/>
              </a:p>
            </p:txBody>
          </p:sp>
          <p:sp>
            <p:nvSpPr>
              <p:cNvPr id="145532" name="Text Box 35"/>
              <p:cNvSpPr txBox="1">
                <a:spLocks noChangeArrowheads="1"/>
              </p:cNvSpPr>
              <p:nvPr/>
            </p:nvSpPr>
            <p:spPr bwMode="auto">
              <a:xfrm>
                <a:off x="2893" y="2425"/>
                <a:ext cx="331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000" b="1"/>
                  <a:t>1c</a:t>
                </a:r>
              </a:p>
            </p:txBody>
          </p:sp>
        </p:grpSp>
        <p:sp>
          <p:nvSpPr>
            <p:cNvPr id="145444" name="Line 36"/>
            <p:cNvSpPr>
              <a:spLocks noChangeShapeType="1"/>
            </p:cNvSpPr>
            <p:nvPr/>
          </p:nvSpPr>
          <p:spPr bwMode="auto">
            <a:xfrm>
              <a:off x="3238" y="1632"/>
              <a:ext cx="308" cy="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45445" name="Line 37"/>
            <p:cNvSpPr>
              <a:spLocks noChangeShapeType="1"/>
            </p:cNvSpPr>
            <p:nvPr/>
          </p:nvSpPr>
          <p:spPr bwMode="auto">
            <a:xfrm>
              <a:off x="3562" y="1556"/>
              <a:ext cx="91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45446" name="Line 38"/>
            <p:cNvSpPr>
              <a:spLocks noChangeShapeType="1"/>
            </p:cNvSpPr>
            <p:nvPr/>
          </p:nvSpPr>
          <p:spPr bwMode="auto">
            <a:xfrm flipV="1">
              <a:off x="3170" y="1512"/>
              <a:ext cx="114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45447" name="Freeform 39"/>
            <p:cNvSpPr>
              <a:spLocks/>
            </p:cNvSpPr>
            <p:nvPr/>
          </p:nvSpPr>
          <p:spPr bwMode="auto">
            <a:xfrm>
              <a:off x="1790" y="2146"/>
              <a:ext cx="264" cy="82"/>
            </a:xfrm>
            <a:custGeom>
              <a:avLst/>
              <a:gdLst>
                <a:gd name="T0" fmla="*/ 0 w 264"/>
                <a:gd name="T1" fmla="*/ 82 h 82"/>
                <a:gd name="T2" fmla="*/ 264 w 264"/>
                <a:gd name="T3" fmla="*/ 0 h 82"/>
                <a:gd name="T4" fmla="*/ 0 60000 65536"/>
                <a:gd name="T5" fmla="*/ 0 60000 65536"/>
                <a:gd name="T6" fmla="*/ 0 w 264"/>
                <a:gd name="T7" fmla="*/ 0 h 82"/>
                <a:gd name="T8" fmla="*/ 264 w 2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82">
                  <a:moveTo>
                    <a:pt x="0" y="82"/>
                  </a:moveTo>
                  <a:lnTo>
                    <a:pt x="26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45448" name="Freeform 40"/>
            <p:cNvSpPr>
              <a:spLocks/>
            </p:cNvSpPr>
            <p:nvPr/>
          </p:nvSpPr>
          <p:spPr bwMode="auto">
            <a:xfrm>
              <a:off x="1330" y="2110"/>
              <a:ext cx="152" cy="118"/>
            </a:xfrm>
            <a:custGeom>
              <a:avLst/>
              <a:gdLst>
                <a:gd name="T0" fmla="*/ 0 w 152"/>
                <a:gd name="T1" fmla="*/ 0 h 118"/>
                <a:gd name="T2" fmla="*/ 152 w 152"/>
                <a:gd name="T3" fmla="*/ 118 h 118"/>
                <a:gd name="T4" fmla="*/ 0 60000 65536"/>
                <a:gd name="T5" fmla="*/ 0 60000 65536"/>
                <a:gd name="T6" fmla="*/ 0 w 152"/>
                <a:gd name="T7" fmla="*/ 0 h 118"/>
                <a:gd name="T8" fmla="*/ 152 w 152"/>
                <a:gd name="T9" fmla="*/ 118 h 1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2" h="118">
                  <a:moveTo>
                    <a:pt x="0" y="0"/>
                  </a:moveTo>
                  <a:lnTo>
                    <a:pt x="152" y="11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45449" name="Freeform 41"/>
            <p:cNvSpPr>
              <a:spLocks/>
            </p:cNvSpPr>
            <p:nvPr/>
          </p:nvSpPr>
          <p:spPr bwMode="auto">
            <a:xfrm>
              <a:off x="1454" y="2040"/>
              <a:ext cx="564" cy="82"/>
            </a:xfrm>
            <a:custGeom>
              <a:avLst/>
              <a:gdLst>
                <a:gd name="T0" fmla="*/ 0 w 564"/>
                <a:gd name="T1" fmla="*/ 0 h 82"/>
                <a:gd name="T2" fmla="*/ 564 w 564"/>
                <a:gd name="T3" fmla="*/ 82 h 82"/>
                <a:gd name="T4" fmla="*/ 0 60000 65536"/>
                <a:gd name="T5" fmla="*/ 0 60000 65536"/>
                <a:gd name="T6" fmla="*/ 0 w 564"/>
                <a:gd name="T7" fmla="*/ 0 h 82"/>
                <a:gd name="T8" fmla="*/ 564 w 5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4" h="82">
                  <a:moveTo>
                    <a:pt x="0" y="0"/>
                  </a:moveTo>
                  <a:lnTo>
                    <a:pt x="564" y="8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45450" name="Freeform 42"/>
            <p:cNvSpPr>
              <a:spLocks/>
            </p:cNvSpPr>
            <p:nvPr/>
          </p:nvSpPr>
          <p:spPr bwMode="auto">
            <a:xfrm>
              <a:off x="1392" y="1878"/>
              <a:ext cx="76" cy="94"/>
            </a:xfrm>
            <a:custGeom>
              <a:avLst/>
              <a:gdLst>
                <a:gd name="T0" fmla="*/ 0 w 76"/>
                <a:gd name="T1" fmla="*/ 94 h 94"/>
                <a:gd name="T2" fmla="*/ 76 w 76"/>
                <a:gd name="T3" fmla="*/ 0 h 94"/>
                <a:gd name="T4" fmla="*/ 0 60000 65536"/>
                <a:gd name="T5" fmla="*/ 0 60000 65536"/>
                <a:gd name="T6" fmla="*/ 0 w 76"/>
                <a:gd name="T7" fmla="*/ 0 h 94"/>
                <a:gd name="T8" fmla="*/ 76 w 76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" h="94">
                  <a:moveTo>
                    <a:pt x="0" y="94"/>
                  </a:moveTo>
                  <a:lnTo>
                    <a:pt x="76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45451" name="Freeform 43"/>
            <p:cNvSpPr>
              <a:spLocks/>
            </p:cNvSpPr>
            <p:nvPr/>
          </p:nvSpPr>
          <p:spPr bwMode="auto">
            <a:xfrm>
              <a:off x="566" y="1502"/>
              <a:ext cx="252" cy="114"/>
            </a:xfrm>
            <a:custGeom>
              <a:avLst/>
              <a:gdLst>
                <a:gd name="T0" fmla="*/ 0 w 252"/>
                <a:gd name="T1" fmla="*/ 114 h 114"/>
                <a:gd name="T2" fmla="*/ 252 w 252"/>
                <a:gd name="T3" fmla="*/ 0 h 114"/>
                <a:gd name="T4" fmla="*/ 0 60000 65536"/>
                <a:gd name="T5" fmla="*/ 0 60000 65536"/>
                <a:gd name="T6" fmla="*/ 0 w 252"/>
                <a:gd name="T7" fmla="*/ 0 h 114"/>
                <a:gd name="T8" fmla="*/ 252 w 252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14">
                  <a:moveTo>
                    <a:pt x="0" y="114"/>
                  </a:moveTo>
                  <a:lnTo>
                    <a:pt x="252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45452" name="Freeform 44"/>
            <p:cNvSpPr>
              <a:spLocks/>
            </p:cNvSpPr>
            <p:nvPr/>
          </p:nvSpPr>
          <p:spPr bwMode="auto">
            <a:xfrm>
              <a:off x="1002" y="1562"/>
              <a:ext cx="444" cy="258"/>
            </a:xfrm>
            <a:custGeom>
              <a:avLst/>
              <a:gdLst>
                <a:gd name="T0" fmla="*/ 0 w 444"/>
                <a:gd name="T1" fmla="*/ 0 h 258"/>
                <a:gd name="T2" fmla="*/ 444 w 444"/>
                <a:gd name="T3" fmla="*/ 258 h 258"/>
                <a:gd name="T4" fmla="*/ 0 60000 65536"/>
                <a:gd name="T5" fmla="*/ 0 60000 65536"/>
                <a:gd name="T6" fmla="*/ 0 w 444"/>
                <a:gd name="T7" fmla="*/ 0 h 258"/>
                <a:gd name="T8" fmla="*/ 444 w 444"/>
                <a:gd name="T9" fmla="*/ 258 h 2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4" h="258">
                  <a:moveTo>
                    <a:pt x="0" y="0"/>
                  </a:moveTo>
                  <a:lnTo>
                    <a:pt x="444" y="25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45453" name="Freeform 45"/>
            <p:cNvSpPr>
              <a:spLocks/>
            </p:cNvSpPr>
            <p:nvPr/>
          </p:nvSpPr>
          <p:spPr bwMode="auto">
            <a:xfrm>
              <a:off x="2326" y="1680"/>
              <a:ext cx="654" cy="420"/>
            </a:xfrm>
            <a:custGeom>
              <a:avLst/>
              <a:gdLst>
                <a:gd name="T0" fmla="*/ 0 w 654"/>
                <a:gd name="T1" fmla="*/ 420 h 420"/>
                <a:gd name="T2" fmla="*/ 654 w 654"/>
                <a:gd name="T3" fmla="*/ 0 h 420"/>
                <a:gd name="T4" fmla="*/ 0 60000 65536"/>
                <a:gd name="T5" fmla="*/ 0 60000 65536"/>
                <a:gd name="T6" fmla="*/ 0 w 654"/>
                <a:gd name="T7" fmla="*/ 0 h 420"/>
                <a:gd name="T8" fmla="*/ 654 w 654"/>
                <a:gd name="T9" fmla="*/ 420 h 4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54" h="420">
                  <a:moveTo>
                    <a:pt x="0" y="420"/>
                  </a:moveTo>
                  <a:lnTo>
                    <a:pt x="65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45454" name="Oval 46"/>
            <p:cNvSpPr>
              <a:spLocks noChangeArrowheads="1"/>
            </p:cNvSpPr>
            <p:nvPr/>
          </p:nvSpPr>
          <p:spPr bwMode="auto">
            <a:xfrm>
              <a:off x="2925" y="1617"/>
              <a:ext cx="313" cy="8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 b="1"/>
            </a:p>
          </p:txBody>
        </p:sp>
        <p:sp>
          <p:nvSpPr>
            <p:cNvPr id="145455" name="Line 47"/>
            <p:cNvSpPr>
              <a:spLocks noChangeShapeType="1"/>
            </p:cNvSpPr>
            <p:nvPr/>
          </p:nvSpPr>
          <p:spPr bwMode="auto">
            <a:xfrm>
              <a:off x="2925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45456" name="Line 48"/>
            <p:cNvSpPr>
              <a:spLocks noChangeShapeType="1"/>
            </p:cNvSpPr>
            <p:nvPr/>
          </p:nvSpPr>
          <p:spPr bwMode="auto">
            <a:xfrm>
              <a:off x="3238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45457" name="Rectangle 49"/>
            <p:cNvSpPr>
              <a:spLocks noChangeArrowheads="1"/>
            </p:cNvSpPr>
            <p:nvPr/>
          </p:nvSpPr>
          <p:spPr bwMode="auto">
            <a:xfrm>
              <a:off x="2925" y="1609"/>
              <a:ext cx="310" cy="5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b="1"/>
            </a:p>
          </p:txBody>
        </p:sp>
        <p:sp>
          <p:nvSpPr>
            <p:cNvPr id="145458" name="Oval 50"/>
            <p:cNvSpPr>
              <a:spLocks noChangeArrowheads="1"/>
            </p:cNvSpPr>
            <p:nvPr/>
          </p:nvSpPr>
          <p:spPr bwMode="auto">
            <a:xfrm>
              <a:off x="2922" y="15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 b="1"/>
            </a:p>
          </p:txBody>
        </p:sp>
        <p:sp>
          <p:nvSpPr>
            <p:cNvPr id="145459" name="Rectangle 51"/>
            <p:cNvSpPr>
              <a:spLocks noChangeArrowheads="1"/>
            </p:cNvSpPr>
            <p:nvPr/>
          </p:nvSpPr>
          <p:spPr bwMode="auto">
            <a:xfrm>
              <a:off x="3009" y="1563"/>
              <a:ext cx="141" cy="12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 b="1"/>
            </a:p>
          </p:txBody>
        </p:sp>
        <p:sp>
          <p:nvSpPr>
            <p:cNvPr id="145460" name="Text Box 52"/>
            <p:cNvSpPr txBox="1">
              <a:spLocks noChangeArrowheads="1"/>
            </p:cNvSpPr>
            <p:nvPr/>
          </p:nvSpPr>
          <p:spPr bwMode="auto">
            <a:xfrm>
              <a:off x="2923" y="1498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b="1"/>
                <a:t>2a</a:t>
              </a:r>
              <a:endParaRPr lang="en-US" altLang="en-US" b="1"/>
            </a:p>
          </p:txBody>
        </p:sp>
        <p:sp>
          <p:nvSpPr>
            <p:cNvPr id="145461" name="Text Box 53"/>
            <p:cNvSpPr txBox="1">
              <a:spLocks noChangeArrowheads="1"/>
            </p:cNvSpPr>
            <p:nvPr/>
          </p:nvSpPr>
          <p:spPr bwMode="auto">
            <a:xfrm>
              <a:off x="597" y="1585"/>
              <a:ext cx="46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 b="1"/>
                <a:t>AS3</a:t>
              </a:r>
              <a:endParaRPr lang="en-US" altLang="en-US" sz="1800" b="1"/>
            </a:p>
          </p:txBody>
        </p:sp>
        <p:sp>
          <p:nvSpPr>
            <p:cNvPr id="145462" name="Text Box 54"/>
            <p:cNvSpPr txBox="1">
              <a:spLocks noChangeArrowheads="1"/>
            </p:cNvSpPr>
            <p:nvPr/>
          </p:nvSpPr>
          <p:spPr bwMode="auto">
            <a:xfrm>
              <a:off x="2380" y="2042"/>
              <a:ext cx="46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 b="1"/>
                <a:t>AS1</a:t>
              </a:r>
              <a:endParaRPr lang="en-US" altLang="en-US" sz="1800" b="1"/>
            </a:p>
          </p:txBody>
        </p:sp>
        <p:sp>
          <p:nvSpPr>
            <p:cNvPr id="145463" name="Text Box 55"/>
            <p:cNvSpPr txBox="1">
              <a:spLocks noChangeArrowheads="1"/>
            </p:cNvSpPr>
            <p:nvPr/>
          </p:nvSpPr>
          <p:spPr bwMode="auto">
            <a:xfrm>
              <a:off x="3207" y="1787"/>
              <a:ext cx="4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b="1"/>
                <a:t>AS2</a:t>
              </a:r>
            </a:p>
          </p:txBody>
        </p:sp>
        <p:sp>
          <p:nvSpPr>
            <p:cNvPr id="145464" name="Oval 56"/>
            <p:cNvSpPr>
              <a:spLocks noChangeArrowheads="1"/>
            </p:cNvSpPr>
            <p:nvPr/>
          </p:nvSpPr>
          <p:spPr bwMode="auto">
            <a:xfrm>
              <a:off x="1137" y="203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 b="1"/>
            </a:p>
          </p:txBody>
        </p:sp>
        <p:sp>
          <p:nvSpPr>
            <p:cNvPr id="145465" name="Line 57"/>
            <p:cNvSpPr>
              <a:spLocks noChangeShapeType="1"/>
            </p:cNvSpPr>
            <p:nvPr/>
          </p:nvSpPr>
          <p:spPr bwMode="auto">
            <a:xfrm>
              <a:off x="1137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45466" name="Line 58"/>
            <p:cNvSpPr>
              <a:spLocks noChangeShapeType="1"/>
            </p:cNvSpPr>
            <p:nvPr/>
          </p:nvSpPr>
          <p:spPr bwMode="auto">
            <a:xfrm>
              <a:off x="1451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45467" name="Rectangle 59"/>
            <p:cNvSpPr>
              <a:spLocks noChangeArrowheads="1"/>
            </p:cNvSpPr>
            <p:nvPr/>
          </p:nvSpPr>
          <p:spPr bwMode="auto">
            <a:xfrm>
              <a:off x="1137" y="2023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b="1"/>
            </a:p>
          </p:txBody>
        </p:sp>
        <p:sp>
          <p:nvSpPr>
            <p:cNvPr id="145468" name="Oval 60"/>
            <p:cNvSpPr>
              <a:spLocks noChangeArrowheads="1"/>
            </p:cNvSpPr>
            <p:nvPr/>
          </p:nvSpPr>
          <p:spPr bwMode="auto">
            <a:xfrm>
              <a:off x="1134" y="1969"/>
              <a:ext cx="313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 b="1"/>
            </a:p>
          </p:txBody>
        </p:sp>
        <p:sp>
          <p:nvSpPr>
            <p:cNvPr id="145469" name="Rectangle 61"/>
            <p:cNvSpPr>
              <a:spLocks noChangeArrowheads="1"/>
            </p:cNvSpPr>
            <p:nvPr/>
          </p:nvSpPr>
          <p:spPr bwMode="auto">
            <a:xfrm>
              <a:off x="1219" y="1995"/>
              <a:ext cx="14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 b="1"/>
            </a:p>
          </p:txBody>
        </p:sp>
        <p:sp>
          <p:nvSpPr>
            <p:cNvPr id="145470" name="Text Box 62"/>
            <p:cNvSpPr txBox="1">
              <a:spLocks noChangeArrowheads="1"/>
            </p:cNvSpPr>
            <p:nvPr/>
          </p:nvSpPr>
          <p:spPr bwMode="auto">
            <a:xfrm>
              <a:off x="1137" y="1909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b="1"/>
                <a:t>1a</a:t>
              </a:r>
              <a:endParaRPr lang="en-US" altLang="en-US" b="1"/>
            </a:p>
          </p:txBody>
        </p:sp>
        <p:grpSp>
          <p:nvGrpSpPr>
            <p:cNvPr id="145471" name="Group 63"/>
            <p:cNvGrpSpPr>
              <a:grpSpLocks/>
            </p:cNvGrpSpPr>
            <p:nvPr/>
          </p:nvGrpSpPr>
          <p:grpSpPr bwMode="auto">
            <a:xfrm>
              <a:off x="3269" y="1384"/>
              <a:ext cx="322" cy="271"/>
              <a:chOff x="4319" y="1936"/>
              <a:chExt cx="322" cy="271"/>
            </a:xfrm>
          </p:grpSpPr>
          <p:sp>
            <p:nvSpPr>
              <p:cNvPr id="145524" name="Oval 64"/>
              <p:cNvSpPr>
                <a:spLocks noChangeArrowheads="1"/>
              </p:cNvSpPr>
              <p:nvPr/>
            </p:nvSpPr>
            <p:spPr bwMode="auto">
              <a:xfrm>
                <a:off x="4323" y="20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 b="1"/>
              </a:p>
            </p:txBody>
          </p:sp>
          <p:sp>
            <p:nvSpPr>
              <p:cNvPr id="145525" name="Line 65"/>
              <p:cNvSpPr>
                <a:spLocks noChangeShapeType="1"/>
              </p:cNvSpPr>
              <p:nvPr/>
            </p:nvSpPr>
            <p:spPr bwMode="auto">
              <a:xfrm>
                <a:off x="4323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145526" name="Line 66"/>
              <p:cNvSpPr>
                <a:spLocks noChangeShapeType="1"/>
              </p:cNvSpPr>
              <p:nvPr/>
            </p:nvSpPr>
            <p:spPr bwMode="auto">
              <a:xfrm>
                <a:off x="4636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145527" name="Rectangle 67"/>
              <p:cNvSpPr>
                <a:spLocks noChangeArrowheads="1"/>
              </p:cNvSpPr>
              <p:nvPr/>
            </p:nvSpPr>
            <p:spPr bwMode="auto">
              <a:xfrm>
                <a:off x="4323" y="2047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b="1"/>
              </a:p>
            </p:txBody>
          </p:sp>
          <p:sp>
            <p:nvSpPr>
              <p:cNvPr id="145528" name="Oval 68"/>
              <p:cNvSpPr>
                <a:spLocks noChangeArrowheads="1"/>
              </p:cNvSpPr>
              <p:nvPr/>
            </p:nvSpPr>
            <p:spPr bwMode="auto">
              <a:xfrm>
                <a:off x="4320" y="198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 b="1"/>
              </a:p>
            </p:txBody>
          </p:sp>
          <p:sp>
            <p:nvSpPr>
              <p:cNvPr id="145529" name="Rectangle 69"/>
              <p:cNvSpPr>
                <a:spLocks noChangeArrowheads="1"/>
              </p:cNvSpPr>
              <p:nvPr/>
            </p:nvSpPr>
            <p:spPr bwMode="auto">
              <a:xfrm>
                <a:off x="4407" y="2001"/>
                <a:ext cx="141" cy="11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 b="1"/>
              </a:p>
            </p:txBody>
          </p:sp>
          <p:sp>
            <p:nvSpPr>
              <p:cNvPr id="145530" name="Text Box 70"/>
              <p:cNvSpPr txBox="1">
                <a:spLocks noChangeArrowheads="1"/>
              </p:cNvSpPr>
              <p:nvPr/>
            </p:nvSpPr>
            <p:spPr bwMode="auto">
              <a:xfrm>
                <a:off x="4319" y="1936"/>
                <a:ext cx="322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000" b="1"/>
                  <a:t>2c</a:t>
                </a:r>
                <a:endParaRPr lang="en-US" altLang="en-US" b="1"/>
              </a:p>
            </p:txBody>
          </p:sp>
        </p:grpSp>
        <p:grpSp>
          <p:nvGrpSpPr>
            <p:cNvPr id="145472" name="Group 71"/>
            <p:cNvGrpSpPr>
              <a:grpSpLocks/>
            </p:cNvGrpSpPr>
            <p:nvPr/>
          </p:nvGrpSpPr>
          <p:grpSpPr bwMode="auto">
            <a:xfrm>
              <a:off x="3542" y="1606"/>
              <a:ext cx="332" cy="271"/>
              <a:chOff x="4592" y="2158"/>
              <a:chExt cx="332" cy="271"/>
            </a:xfrm>
          </p:grpSpPr>
          <p:sp>
            <p:nvSpPr>
              <p:cNvPr id="145517" name="Oval 72"/>
              <p:cNvSpPr>
                <a:spLocks noChangeArrowheads="1"/>
              </p:cNvSpPr>
              <p:nvPr/>
            </p:nvSpPr>
            <p:spPr bwMode="auto">
              <a:xfrm>
                <a:off x="4599" y="2276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 b="1"/>
              </a:p>
            </p:txBody>
          </p:sp>
          <p:sp>
            <p:nvSpPr>
              <p:cNvPr id="145518" name="Line 73"/>
              <p:cNvSpPr>
                <a:spLocks noChangeShapeType="1"/>
              </p:cNvSpPr>
              <p:nvPr/>
            </p:nvSpPr>
            <p:spPr bwMode="auto">
              <a:xfrm>
                <a:off x="4599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145519" name="Line 74"/>
              <p:cNvSpPr>
                <a:spLocks noChangeShapeType="1"/>
              </p:cNvSpPr>
              <p:nvPr/>
            </p:nvSpPr>
            <p:spPr bwMode="auto">
              <a:xfrm>
                <a:off x="4910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145520" name="Rectangle 75"/>
              <p:cNvSpPr>
                <a:spLocks noChangeArrowheads="1"/>
              </p:cNvSpPr>
              <p:nvPr/>
            </p:nvSpPr>
            <p:spPr bwMode="auto">
              <a:xfrm>
                <a:off x="4599" y="2269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b="1"/>
              </a:p>
            </p:txBody>
          </p:sp>
          <p:sp>
            <p:nvSpPr>
              <p:cNvPr id="145521" name="Oval 76"/>
              <p:cNvSpPr>
                <a:spLocks noChangeArrowheads="1"/>
              </p:cNvSpPr>
              <p:nvPr/>
            </p:nvSpPr>
            <p:spPr bwMode="auto">
              <a:xfrm>
                <a:off x="4596" y="220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 b="1"/>
              </a:p>
            </p:txBody>
          </p:sp>
          <p:sp>
            <p:nvSpPr>
              <p:cNvPr id="145522" name="Rectangle 77"/>
              <p:cNvSpPr>
                <a:spLocks noChangeArrowheads="1"/>
              </p:cNvSpPr>
              <p:nvPr/>
            </p:nvSpPr>
            <p:spPr bwMode="auto">
              <a:xfrm>
                <a:off x="4683" y="2221"/>
                <a:ext cx="141" cy="11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 b="1"/>
              </a:p>
            </p:txBody>
          </p:sp>
          <p:sp>
            <p:nvSpPr>
              <p:cNvPr id="145523" name="Text Box 78"/>
              <p:cNvSpPr txBox="1">
                <a:spLocks noChangeArrowheads="1"/>
              </p:cNvSpPr>
              <p:nvPr/>
            </p:nvSpPr>
            <p:spPr bwMode="auto">
              <a:xfrm>
                <a:off x="4592" y="2158"/>
                <a:ext cx="332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000" b="1"/>
                  <a:t>2b</a:t>
                </a:r>
                <a:endParaRPr lang="en-US" altLang="en-US" b="1"/>
              </a:p>
            </p:txBody>
          </p:sp>
        </p:grpSp>
        <p:grpSp>
          <p:nvGrpSpPr>
            <p:cNvPr id="145473" name="Group 79"/>
            <p:cNvGrpSpPr>
              <a:grpSpLocks/>
            </p:cNvGrpSpPr>
            <p:nvPr/>
          </p:nvGrpSpPr>
          <p:grpSpPr bwMode="auto">
            <a:xfrm>
              <a:off x="2011" y="1976"/>
              <a:ext cx="332" cy="271"/>
              <a:chOff x="2011" y="1976"/>
              <a:chExt cx="332" cy="271"/>
            </a:xfrm>
          </p:grpSpPr>
          <p:sp>
            <p:nvSpPr>
              <p:cNvPr id="145509" name="Oval 8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 b="1"/>
              </a:p>
            </p:txBody>
          </p:sp>
          <p:sp>
            <p:nvSpPr>
              <p:cNvPr id="145510" name="Line 81"/>
              <p:cNvSpPr>
                <a:spLocks noChangeShapeType="1"/>
              </p:cNvSpPr>
              <p:nvPr/>
            </p:nvSpPr>
            <p:spPr bwMode="auto">
              <a:xfrm>
                <a:off x="2019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145511" name="Line 82"/>
              <p:cNvSpPr>
                <a:spLocks noChangeShapeType="1"/>
              </p:cNvSpPr>
              <p:nvPr/>
            </p:nvSpPr>
            <p:spPr bwMode="auto">
              <a:xfrm>
                <a:off x="2330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145512" name="Rectangle 83"/>
              <p:cNvSpPr>
                <a:spLocks noChangeArrowheads="1"/>
              </p:cNvSpPr>
              <p:nvPr/>
            </p:nvSpPr>
            <p:spPr bwMode="auto">
              <a:xfrm>
                <a:off x="2019" y="2097"/>
                <a:ext cx="310" cy="47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b="1"/>
              </a:p>
            </p:txBody>
          </p:sp>
          <p:sp>
            <p:nvSpPr>
              <p:cNvPr id="145513" name="Oval 84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 b="1"/>
              </a:p>
            </p:txBody>
          </p:sp>
          <p:grpSp>
            <p:nvGrpSpPr>
              <p:cNvPr id="145514" name="Group 85"/>
              <p:cNvGrpSpPr>
                <a:grpSpLocks/>
              </p:cNvGrpSpPr>
              <p:nvPr/>
            </p:nvGrpSpPr>
            <p:grpSpPr bwMode="auto">
              <a:xfrm>
                <a:off x="2011" y="1976"/>
                <a:ext cx="332" cy="271"/>
                <a:chOff x="2888" y="2425"/>
                <a:chExt cx="339" cy="271"/>
              </a:xfrm>
            </p:grpSpPr>
            <p:sp>
              <p:nvSpPr>
                <p:cNvPr id="145515" name="Rectangle 8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 b="1"/>
                </a:p>
              </p:txBody>
            </p:sp>
            <p:sp>
              <p:nvSpPr>
                <p:cNvPr id="14551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888" y="2425"/>
                  <a:ext cx="339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2000" b="1"/>
                    <a:t>1b</a:t>
                  </a:r>
                  <a:endParaRPr lang="en-US" altLang="en-US" b="1"/>
                </a:p>
              </p:txBody>
            </p:sp>
          </p:grpSp>
        </p:grpSp>
        <p:sp>
          <p:nvSpPr>
            <p:cNvPr id="145474" name="Freeform 88"/>
            <p:cNvSpPr>
              <a:spLocks/>
            </p:cNvSpPr>
            <p:nvPr/>
          </p:nvSpPr>
          <p:spPr bwMode="auto">
            <a:xfrm>
              <a:off x="108" y="2343"/>
              <a:ext cx="1787" cy="462"/>
            </a:xfrm>
            <a:custGeom>
              <a:avLst/>
              <a:gdLst>
                <a:gd name="T0" fmla="*/ 0 w 1848"/>
                <a:gd name="T1" fmla="*/ 414 h 414"/>
                <a:gd name="T2" fmla="*/ 84 w 1848"/>
                <a:gd name="T3" fmla="*/ 0 h 414"/>
                <a:gd name="T4" fmla="*/ 384 w 1848"/>
                <a:gd name="T5" fmla="*/ 6 h 414"/>
                <a:gd name="T6" fmla="*/ 1848 w 1848"/>
                <a:gd name="T7" fmla="*/ 414 h 414"/>
                <a:gd name="T8" fmla="*/ 0 w 1848"/>
                <a:gd name="T9" fmla="*/ 414 h 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8"/>
                <a:gd name="T16" fmla="*/ 0 h 414"/>
                <a:gd name="T17" fmla="*/ 1848 w 1848"/>
                <a:gd name="T18" fmla="*/ 414 h 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8" h="414">
                  <a:moveTo>
                    <a:pt x="0" y="414"/>
                  </a:moveTo>
                  <a:lnTo>
                    <a:pt x="84" y="0"/>
                  </a:lnTo>
                  <a:lnTo>
                    <a:pt x="384" y="6"/>
                  </a:lnTo>
                  <a:lnTo>
                    <a:pt x="1848" y="414"/>
                  </a:lnTo>
                  <a:lnTo>
                    <a:pt x="0" y="414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5F5F5F"/>
                </a:gs>
              </a:gsLst>
              <a:lin ang="5400000" scaled="1"/>
            </a:gradFill>
            <a:ln w="9525" cap="flat" cmpd="sng">
              <a:solidFill>
                <a:srgbClr val="DDDDDD"/>
              </a:solidFill>
              <a:prstDash val="solid"/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45475" name="Rectangle 89"/>
            <p:cNvSpPr>
              <a:spLocks noChangeArrowheads="1"/>
            </p:cNvSpPr>
            <p:nvPr/>
          </p:nvSpPr>
          <p:spPr bwMode="auto">
            <a:xfrm>
              <a:off x="108" y="2793"/>
              <a:ext cx="1777" cy="11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000" b="1" dirty="0"/>
            </a:p>
          </p:txBody>
        </p:sp>
        <p:grpSp>
          <p:nvGrpSpPr>
            <p:cNvPr id="145476" name="Group 90"/>
            <p:cNvGrpSpPr>
              <a:grpSpLocks/>
            </p:cNvGrpSpPr>
            <p:nvPr/>
          </p:nvGrpSpPr>
          <p:grpSpPr bwMode="auto">
            <a:xfrm>
              <a:off x="306" y="2852"/>
              <a:ext cx="736" cy="479"/>
              <a:chOff x="323" y="2932"/>
              <a:chExt cx="736" cy="479"/>
            </a:xfrm>
          </p:grpSpPr>
          <p:sp>
            <p:nvSpPr>
              <p:cNvPr id="145507" name="Oval 91"/>
              <p:cNvSpPr>
                <a:spLocks noChangeArrowheads="1"/>
              </p:cNvSpPr>
              <p:nvPr/>
            </p:nvSpPr>
            <p:spPr bwMode="auto">
              <a:xfrm>
                <a:off x="323" y="2932"/>
                <a:ext cx="736" cy="479"/>
              </a:xfrm>
              <a:prstGeom prst="ellips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 b="1"/>
              </a:p>
            </p:txBody>
          </p:sp>
          <p:sp>
            <p:nvSpPr>
              <p:cNvPr id="145508" name="Text Box 92"/>
              <p:cNvSpPr txBox="1">
                <a:spLocks noChangeArrowheads="1"/>
              </p:cNvSpPr>
              <p:nvPr/>
            </p:nvSpPr>
            <p:spPr bwMode="auto">
              <a:xfrm>
                <a:off x="435" y="2959"/>
                <a:ext cx="607" cy="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200" b="1" dirty="0">
                    <a:solidFill>
                      <a:srgbClr val="000099"/>
                    </a:solidFill>
                  </a:rPr>
                  <a:t>Intra-AS</a:t>
                </a:r>
              </a:p>
              <a:p>
                <a:pPr eaLnBrk="1" hangingPunct="1"/>
                <a:r>
                  <a:rPr lang="en-US" altLang="en-US" sz="1200" b="1" dirty="0">
                    <a:solidFill>
                      <a:srgbClr val="000099"/>
                    </a:solidFill>
                  </a:rPr>
                  <a:t>Routing </a:t>
                </a:r>
              </a:p>
              <a:p>
                <a:pPr eaLnBrk="1" hangingPunct="1"/>
                <a:r>
                  <a:rPr lang="en-US" altLang="en-US" sz="1200" b="1" dirty="0">
                    <a:solidFill>
                      <a:srgbClr val="000099"/>
                    </a:solidFill>
                  </a:rPr>
                  <a:t>algorithm</a:t>
                </a:r>
              </a:p>
            </p:txBody>
          </p:sp>
        </p:grpSp>
        <p:grpSp>
          <p:nvGrpSpPr>
            <p:cNvPr id="145477" name="Group 93"/>
            <p:cNvGrpSpPr>
              <a:grpSpLocks/>
            </p:cNvGrpSpPr>
            <p:nvPr/>
          </p:nvGrpSpPr>
          <p:grpSpPr bwMode="auto">
            <a:xfrm>
              <a:off x="1044" y="2862"/>
              <a:ext cx="744" cy="477"/>
              <a:chOff x="1044" y="2862"/>
              <a:chExt cx="744" cy="477"/>
            </a:xfrm>
          </p:grpSpPr>
          <p:sp>
            <p:nvSpPr>
              <p:cNvPr id="145505" name="Oval 94"/>
              <p:cNvSpPr>
                <a:spLocks noChangeArrowheads="1"/>
              </p:cNvSpPr>
              <p:nvPr/>
            </p:nvSpPr>
            <p:spPr bwMode="auto">
              <a:xfrm>
                <a:off x="1044" y="2862"/>
                <a:ext cx="736" cy="477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 b="1"/>
              </a:p>
            </p:txBody>
          </p:sp>
          <p:sp>
            <p:nvSpPr>
              <p:cNvPr id="145506" name="Text Box 95"/>
              <p:cNvSpPr txBox="1">
                <a:spLocks noChangeArrowheads="1"/>
              </p:cNvSpPr>
              <p:nvPr/>
            </p:nvSpPr>
            <p:spPr bwMode="auto">
              <a:xfrm>
                <a:off x="1181" y="2896"/>
                <a:ext cx="607" cy="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200" b="1" dirty="0">
                    <a:solidFill>
                      <a:srgbClr val="FF0000"/>
                    </a:solidFill>
                  </a:rPr>
                  <a:t>Inter-AS</a:t>
                </a:r>
              </a:p>
              <a:p>
                <a:pPr eaLnBrk="1" hangingPunct="1"/>
                <a:r>
                  <a:rPr lang="en-US" altLang="en-US" sz="1200" b="1" dirty="0">
                    <a:solidFill>
                      <a:srgbClr val="FF0000"/>
                    </a:solidFill>
                  </a:rPr>
                  <a:t>Routing </a:t>
                </a:r>
              </a:p>
              <a:p>
                <a:pPr eaLnBrk="1" hangingPunct="1"/>
                <a:r>
                  <a:rPr lang="en-US" altLang="en-US" sz="1200" b="1" dirty="0">
                    <a:solidFill>
                      <a:srgbClr val="FF0000"/>
                    </a:solidFill>
                  </a:rPr>
                  <a:t>algorithm</a:t>
                </a:r>
              </a:p>
            </p:txBody>
          </p:sp>
        </p:grpSp>
        <p:sp>
          <p:nvSpPr>
            <p:cNvPr id="145478" name="Rectangle 96"/>
            <p:cNvSpPr>
              <a:spLocks noChangeArrowheads="1"/>
            </p:cNvSpPr>
            <p:nvPr/>
          </p:nvSpPr>
          <p:spPr bwMode="auto">
            <a:xfrm>
              <a:off x="660" y="3481"/>
              <a:ext cx="780" cy="26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 b="1"/>
                <a:t>Forwarding</a:t>
              </a:r>
            </a:p>
            <a:p>
              <a:pPr algn="ctr" eaLnBrk="1" hangingPunct="1"/>
              <a:r>
                <a:rPr lang="en-US" altLang="en-US" sz="1400" b="1"/>
                <a:t>table</a:t>
              </a:r>
            </a:p>
          </p:txBody>
        </p:sp>
        <p:sp>
          <p:nvSpPr>
            <p:cNvPr id="145479" name="Freeform 97"/>
            <p:cNvSpPr>
              <a:spLocks/>
            </p:cNvSpPr>
            <p:nvPr/>
          </p:nvSpPr>
          <p:spPr bwMode="auto">
            <a:xfrm>
              <a:off x="376" y="3251"/>
              <a:ext cx="275" cy="345"/>
            </a:xfrm>
            <a:custGeom>
              <a:avLst/>
              <a:gdLst>
                <a:gd name="T0" fmla="*/ 0 w 275"/>
                <a:gd name="T1" fmla="*/ 0 h 345"/>
                <a:gd name="T2" fmla="*/ 71 w 275"/>
                <a:gd name="T3" fmla="*/ 230 h 345"/>
                <a:gd name="T4" fmla="*/ 275 w 275"/>
                <a:gd name="T5" fmla="*/ 345 h 345"/>
                <a:gd name="T6" fmla="*/ 0 60000 65536"/>
                <a:gd name="T7" fmla="*/ 0 60000 65536"/>
                <a:gd name="T8" fmla="*/ 0 60000 65536"/>
                <a:gd name="T9" fmla="*/ 0 w 275"/>
                <a:gd name="T10" fmla="*/ 0 h 345"/>
                <a:gd name="T11" fmla="*/ 275 w 275"/>
                <a:gd name="T12" fmla="*/ 345 h 3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5" h="345">
                  <a:moveTo>
                    <a:pt x="0" y="0"/>
                  </a:moveTo>
                  <a:cubicBezTo>
                    <a:pt x="12" y="86"/>
                    <a:pt x="25" y="173"/>
                    <a:pt x="71" y="230"/>
                  </a:cubicBezTo>
                  <a:cubicBezTo>
                    <a:pt x="117" y="287"/>
                    <a:pt x="241" y="326"/>
                    <a:pt x="275" y="345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45480" name="Freeform 98"/>
            <p:cNvSpPr>
              <a:spLocks/>
            </p:cNvSpPr>
            <p:nvPr/>
          </p:nvSpPr>
          <p:spPr bwMode="auto">
            <a:xfrm>
              <a:off x="1440" y="3280"/>
              <a:ext cx="264" cy="343"/>
            </a:xfrm>
            <a:custGeom>
              <a:avLst/>
              <a:gdLst>
                <a:gd name="T0" fmla="*/ 354 w 354"/>
                <a:gd name="T1" fmla="*/ 0 h 372"/>
                <a:gd name="T2" fmla="*/ 248 w 354"/>
                <a:gd name="T3" fmla="*/ 274 h 372"/>
                <a:gd name="T4" fmla="*/ 0 w 354"/>
                <a:gd name="T5" fmla="*/ 372 h 372"/>
                <a:gd name="T6" fmla="*/ 0 60000 65536"/>
                <a:gd name="T7" fmla="*/ 0 60000 65536"/>
                <a:gd name="T8" fmla="*/ 0 60000 65536"/>
                <a:gd name="T9" fmla="*/ 0 w 354"/>
                <a:gd name="T10" fmla="*/ 0 h 372"/>
                <a:gd name="T11" fmla="*/ 354 w 354"/>
                <a:gd name="T12" fmla="*/ 372 h 3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" h="372">
                  <a:moveTo>
                    <a:pt x="354" y="0"/>
                  </a:moveTo>
                  <a:cubicBezTo>
                    <a:pt x="330" y="106"/>
                    <a:pt x="307" y="212"/>
                    <a:pt x="248" y="274"/>
                  </a:cubicBezTo>
                  <a:cubicBezTo>
                    <a:pt x="189" y="336"/>
                    <a:pt x="41" y="354"/>
                    <a:pt x="0" y="37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grpSp>
          <p:nvGrpSpPr>
            <p:cNvPr id="145481" name="Group 99"/>
            <p:cNvGrpSpPr>
              <a:grpSpLocks/>
            </p:cNvGrpSpPr>
            <p:nvPr/>
          </p:nvGrpSpPr>
          <p:grpSpPr bwMode="auto">
            <a:xfrm>
              <a:off x="419" y="1222"/>
              <a:ext cx="322" cy="271"/>
              <a:chOff x="2016" y="1976"/>
              <a:chExt cx="322" cy="271"/>
            </a:xfrm>
          </p:grpSpPr>
          <p:sp>
            <p:nvSpPr>
              <p:cNvPr id="145497" name="Oval 10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 b="1"/>
              </a:p>
            </p:txBody>
          </p:sp>
          <p:sp>
            <p:nvSpPr>
              <p:cNvPr id="145498" name="Line 101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145499" name="Line 102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145500" name="Rectangle 103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5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b="1"/>
              </a:p>
            </p:txBody>
          </p:sp>
          <p:sp>
            <p:nvSpPr>
              <p:cNvPr id="145501" name="Oval 104"/>
              <p:cNvSpPr>
                <a:spLocks noChangeArrowheads="1"/>
              </p:cNvSpPr>
              <p:nvPr/>
            </p:nvSpPr>
            <p:spPr bwMode="auto">
              <a:xfrm>
                <a:off x="2016" y="2037"/>
                <a:ext cx="313" cy="94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 b="1"/>
              </a:p>
            </p:txBody>
          </p:sp>
          <p:grpSp>
            <p:nvGrpSpPr>
              <p:cNvPr id="145502" name="Group 105"/>
              <p:cNvGrpSpPr>
                <a:grpSpLocks/>
              </p:cNvGrpSpPr>
              <p:nvPr/>
            </p:nvGrpSpPr>
            <p:grpSpPr bwMode="auto">
              <a:xfrm>
                <a:off x="2016" y="1976"/>
                <a:ext cx="322" cy="271"/>
                <a:chOff x="2892" y="2425"/>
                <a:chExt cx="329" cy="271"/>
              </a:xfrm>
            </p:grpSpPr>
            <p:sp>
              <p:nvSpPr>
                <p:cNvPr id="145503" name="Rectangle 10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0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 b="1"/>
                </a:p>
              </p:txBody>
            </p:sp>
            <p:sp>
              <p:nvSpPr>
                <p:cNvPr id="145504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2892" y="2425"/>
                  <a:ext cx="329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2000" b="1"/>
                    <a:t>3c</a:t>
                  </a:r>
                  <a:endParaRPr lang="en-US" altLang="en-US" b="1"/>
                </a:p>
              </p:txBody>
            </p:sp>
          </p:grpSp>
        </p:grpSp>
        <p:sp>
          <p:nvSpPr>
            <p:cNvPr id="145482" name="Line 108"/>
            <p:cNvSpPr>
              <a:spLocks noChangeShapeType="1"/>
            </p:cNvSpPr>
            <p:nvPr/>
          </p:nvSpPr>
          <p:spPr bwMode="auto">
            <a:xfrm flipH="1">
              <a:off x="443" y="1436"/>
              <a:ext cx="62" cy="1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45483" name="Line 109"/>
            <p:cNvSpPr>
              <a:spLocks noChangeShapeType="1"/>
            </p:cNvSpPr>
            <p:nvPr/>
          </p:nvSpPr>
          <p:spPr bwMode="auto">
            <a:xfrm>
              <a:off x="136" y="1482"/>
              <a:ext cx="145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45484" name="Line 110"/>
            <p:cNvSpPr>
              <a:spLocks noChangeShapeType="1"/>
            </p:cNvSpPr>
            <p:nvPr/>
          </p:nvSpPr>
          <p:spPr bwMode="auto">
            <a:xfrm flipH="1">
              <a:off x="635" y="1127"/>
              <a:ext cx="136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45485" name="Line 111"/>
            <p:cNvSpPr>
              <a:spLocks noChangeShapeType="1"/>
            </p:cNvSpPr>
            <p:nvPr/>
          </p:nvSpPr>
          <p:spPr bwMode="auto">
            <a:xfrm>
              <a:off x="356" y="1118"/>
              <a:ext cx="12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45486" name="Line 112"/>
            <p:cNvSpPr>
              <a:spLocks noChangeShapeType="1"/>
            </p:cNvSpPr>
            <p:nvPr/>
          </p:nvSpPr>
          <p:spPr bwMode="auto">
            <a:xfrm flipH="1">
              <a:off x="1016" y="1211"/>
              <a:ext cx="7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45487" name="Line 113"/>
            <p:cNvSpPr>
              <a:spLocks noChangeShapeType="1"/>
            </p:cNvSpPr>
            <p:nvPr/>
          </p:nvSpPr>
          <p:spPr bwMode="auto">
            <a:xfrm>
              <a:off x="3854" y="1728"/>
              <a:ext cx="2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45488" name="Line 114"/>
            <p:cNvSpPr>
              <a:spLocks noChangeShapeType="1"/>
            </p:cNvSpPr>
            <p:nvPr/>
          </p:nvSpPr>
          <p:spPr bwMode="auto">
            <a:xfrm flipV="1">
              <a:off x="3795" y="1415"/>
              <a:ext cx="262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45489" name="Line 115"/>
            <p:cNvSpPr>
              <a:spLocks noChangeShapeType="1"/>
            </p:cNvSpPr>
            <p:nvPr/>
          </p:nvSpPr>
          <p:spPr bwMode="auto">
            <a:xfrm flipH="1" flipV="1">
              <a:off x="3244" y="1245"/>
              <a:ext cx="127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45490" name="Line 116"/>
            <p:cNvSpPr>
              <a:spLocks noChangeShapeType="1"/>
            </p:cNvSpPr>
            <p:nvPr/>
          </p:nvSpPr>
          <p:spPr bwMode="auto">
            <a:xfrm flipH="1" flipV="1">
              <a:off x="2932" y="1347"/>
              <a:ext cx="136" cy="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45491" name="Line 117"/>
            <p:cNvSpPr>
              <a:spLocks noChangeShapeType="1"/>
            </p:cNvSpPr>
            <p:nvPr/>
          </p:nvSpPr>
          <p:spPr bwMode="auto">
            <a:xfrm flipH="1">
              <a:off x="1042" y="2092"/>
              <a:ext cx="135" cy="1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45492" name="Line 118"/>
            <p:cNvSpPr>
              <a:spLocks noChangeShapeType="1"/>
            </p:cNvSpPr>
            <p:nvPr/>
          </p:nvSpPr>
          <p:spPr bwMode="auto">
            <a:xfrm flipH="1" flipV="1">
              <a:off x="1008" y="1991"/>
              <a:ext cx="127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45493" name="Line 119"/>
            <p:cNvSpPr>
              <a:spLocks noChangeShapeType="1"/>
            </p:cNvSpPr>
            <p:nvPr/>
          </p:nvSpPr>
          <p:spPr bwMode="auto">
            <a:xfrm flipH="1">
              <a:off x="1279" y="2262"/>
              <a:ext cx="212" cy="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45494" name="Line 120"/>
            <p:cNvSpPr>
              <a:spLocks noChangeShapeType="1"/>
            </p:cNvSpPr>
            <p:nvPr/>
          </p:nvSpPr>
          <p:spPr bwMode="auto">
            <a:xfrm flipV="1">
              <a:off x="1762" y="1804"/>
              <a:ext cx="22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45495" name="Line 121"/>
            <p:cNvSpPr>
              <a:spLocks noChangeShapeType="1"/>
            </p:cNvSpPr>
            <p:nvPr/>
          </p:nvSpPr>
          <p:spPr bwMode="auto">
            <a:xfrm>
              <a:off x="2219" y="2177"/>
              <a:ext cx="119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45496" name="Line 122"/>
            <p:cNvSpPr>
              <a:spLocks noChangeShapeType="1"/>
            </p:cNvSpPr>
            <p:nvPr/>
          </p:nvSpPr>
          <p:spPr bwMode="auto">
            <a:xfrm>
              <a:off x="1737" y="1880"/>
              <a:ext cx="145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</p:grpSp>
      <p:sp>
        <p:nvSpPr>
          <p:cNvPr id="100357" name="Rectangle 123"/>
          <p:cNvSpPr>
            <a:spLocks noGrp="1" noChangeArrowheads="1"/>
          </p:cNvSpPr>
          <p:nvPr>
            <p:ph type="title"/>
          </p:nvPr>
        </p:nvSpPr>
        <p:spPr>
          <a:xfrm>
            <a:off x="415228" y="152799"/>
            <a:ext cx="8271571" cy="839788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rtl="1">
              <a:defRPr/>
            </a:pPr>
            <a:r>
              <a:rPr lang="fa-IR" sz="4800" dirty="0" smtClean="0">
                <a:solidFill>
                  <a:srgbClr val="FFFF00"/>
                </a:solidFill>
                <a:ea typeface="ＭＳ Ｐゴシック" charset="0"/>
                <a:cs typeface="B Titr" panose="00000700000000000000" pitchFamily="2" charset="-78"/>
              </a:rPr>
              <a:t>سیستم های خودمختار</a:t>
            </a:r>
            <a:r>
              <a:rPr lang="en-US" sz="4800" dirty="0" smtClean="0">
                <a:solidFill>
                  <a:srgbClr val="FFFF00"/>
                </a:solidFill>
                <a:ea typeface="ＭＳ Ｐゴシック" charset="0"/>
                <a:cs typeface="B Titr" panose="00000700000000000000" pitchFamily="2" charset="-78"/>
              </a:rPr>
              <a:t>(AS)</a:t>
            </a:r>
            <a:r>
              <a:rPr lang="fa-IR" sz="4800" dirty="0" smtClean="0">
                <a:solidFill>
                  <a:srgbClr val="FFFF00"/>
                </a:solidFill>
                <a:ea typeface="ＭＳ Ｐゴシック" charset="0"/>
                <a:cs typeface="B Titr" panose="00000700000000000000" pitchFamily="2" charset="-78"/>
              </a:rPr>
              <a:t> بهم مرتبط</a:t>
            </a:r>
            <a:endParaRPr lang="en-US" sz="4800" dirty="0">
              <a:solidFill>
                <a:srgbClr val="FFFF00"/>
              </a:solidFill>
              <a:ea typeface="ＭＳ Ｐゴシック" charset="0"/>
              <a:cs typeface="B Titr" panose="00000700000000000000" pitchFamily="2" charset="-78"/>
            </a:endParaRPr>
          </a:p>
        </p:txBody>
      </p:sp>
      <p:sp>
        <p:nvSpPr>
          <p:cNvPr id="100358" name="Rectangle 124"/>
          <p:cNvSpPr>
            <a:spLocks noGrp="1" noChangeArrowheads="1"/>
          </p:cNvSpPr>
          <p:nvPr>
            <p:ph sz="quarter" idx="13"/>
          </p:nvPr>
        </p:nvSpPr>
        <p:spPr>
          <a:xfrm>
            <a:off x="4964775" y="2984509"/>
            <a:ext cx="4002041" cy="3400425"/>
          </a:xfrm>
        </p:spPr>
        <p:txBody>
          <a:bodyPr>
            <a:normAutofit lnSpcReduction="10000"/>
          </a:bodyPr>
          <a:lstStyle/>
          <a:p>
            <a:pPr algn="r" rtl="1">
              <a:buFont typeface="Wingdings" charset="0"/>
              <a:buChar char="v"/>
              <a:defRPr/>
            </a:pPr>
            <a:r>
              <a:rPr lang="fa-IR" sz="2400" b="1" dirty="0" smtClean="0">
                <a:ea typeface="ＭＳ Ｐゴシック" charset="0"/>
                <a:cs typeface="B Titr" panose="00000700000000000000" pitchFamily="2" charset="-78"/>
              </a:rPr>
              <a:t>جداول هدایت، توسط هر دوی الگوریتم های مسیریابی درون-</a:t>
            </a:r>
            <a:r>
              <a:rPr lang="en-US" sz="2400" b="1" dirty="0" smtClean="0">
                <a:ea typeface="ＭＳ Ｐゴシック" charset="0"/>
                <a:cs typeface="B Titr" panose="00000700000000000000" pitchFamily="2" charset="-78"/>
              </a:rPr>
              <a:t>AS</a:t>
            </a:r>
            <a:r>
              <a:rPr lang="fa-IR" sz="2400" b="1" dirty="0" smtClean="0">
                <a:ea typeface="ＭＳ Ｐゴシック" charset="0"/>
                <a:cs typeface="B Titr" panose="00000700000000000000" pitchFamily="2" charset="-78"/>
              </a:rPr>
              <a:t> و بین-</a:t>
            </a:r>
            <a:r>
              <a:rPr lang="en-US" sz="2400" b="1" dirty="0" smtClean="0">
                <a:ea typeface="ＭＳ Ｐゴシック" charset="0"/>
                <a:cs typeface="B Titr" panose="00000700000000000000" pitchFamily="2" charset="-78"/>
              </a:rPr>
              <a:t>AS</a:t>
            </a:r>
            <a:r>
              <a:rPr lang="fa-IR" sz="2400" b="1" dirty="0" smtClean="0">
                <a:ea typeface="ＭＳ Ｐゴシック" charset="0"/>
                <a:cs typeface="B Titr" panose="00000700000000000000" pitchFamily="2" charset="-78"/>
              </a:rPr>
              <a:t> اطلاعات پیکربندی و ساخته می شود.</a:t>
            </a:r>
            <a:endParaRPr lang="en-US" sz="2400" b="1" dirty="0">
              <a:ea typeface="ＭＳ Ｐゴシック" charset="0"/>
              <a:cs typeface="B Titr" panose="00000700000000000000" pitchFamily="2" charset="-78"/>
            </a:endParaRPr>
          </a:p>
          <a:p>
            <a:pPr lvl="1" algn="r" rtl="1">
              <a:buFont typeface="Wingdings" charset="0"/>
              <a:buChar char="§"/>
              <a:defRPr/>
            </a:pPr>
            <a:r>
              <a:rPr lang="fa-IR" b="1" dirty="0" smtClean="0">
                <a:ea typeface="ＭＳ Ｐゴシック" charset="0"/>
                <a:cs typeface="B Titr" panose="00000700000000000000" pitchFamily="2" charset="-78"/>
              </a:rPr>
              <a:t>درون–</a:t>
            </a:r>
            <a:r>
              <a:rPr lang="en-US" b="1" dirty="0" smtClean="0">
                <a:ea typeface="ＭＳ Ｐゴシック" charset="0"/>
                <a:cs typeface="B Titr" panose="00000700000000000000" pitchFamily="2" charset="-78"/>
              </a:rPr>
              <a:t>AS</a:t>
            </a:r>
            <a:r>
              <a:rPr lang="fa-IR" b="1" dirty="0" smtClean="0">
                <a:ea typeface="ＭＳ Ｐゴシック" charset="0"/>
                <a:cs typeface="B Titr" panose="00000700000000000000" pitchFamily="2" charset="-78"/>
              </a:rPr>
              <a:t>، برای تنطیم مقصدهای درون </a:t>
            </a:r>
            <a:r>
              <a:rPr lang="en-US" b="1" dirty="0" smtClean="0">
                <a:ea typeface="ＭＳ Ｐゴシック" charset="0"/>
                <a:cs typeface="B Titr" panose="00000700000000000000" pitchFamily="2" charset="-78"/>
              </a:rPr>
              <a:t>AS</a:t>
            </a:r>
            <a:endParaRPr lang="en-US" b="1" dirty="0">
              <a:ea typeface="ＭＳ Ｐゴシック" charset="0"/>
              <a:cs typeface="B Titr" panose="00000700000000000000" pitchFamily="2" charset="-78"/>
            </a:endParaRPr>
          </a:p>
          <a:p>
            <a:pPr lvl="1" algn="r" rtl="1">
              <a:buFont typeface="Wingdings" charset="0"/>
              <a:buChar char="§"/>
              <a:defRPr/>
            </a:pPr>
            <a:r>
              <a:rPr lang="fa-IR" b="1" dirty="0" smtClean="0">
                <a:ea typeface="ＭＳ Ｐゴシック" charset="0"/>
                <a:cs typeface="B Titr" panose="00000700000000000000" pitchFamily="2" charset="-78"/>
              </a:rPr>
              <a:t>بین-</a:t>
            </a:r>
            <a:r>
              <a:rPr lang="en-US" b="1" dirty="0" smtClean="0">
                <a:ea typeface="ＭＳ Ｐゴシック" charset="0"/>
                <a:cs typeface="B Titr" panose="00000700000000000000" pitchFamily="2" charset="-78"/>
              </a:rPr>
              <a:t>AS</a:t>
            </a:r>
            <a:r>
              <a:rPr lang="fa-IR" b="1" dirty="0" smtClean="0">
                <a:ea typeface="ＭＳ Ｐゴシック" charset="0"/>
                <a:cs typeface="B Titr" panose="00000700000000000000" pitchFamily="2" charset="-78"/>
              </a:rPr>
              <a:t> و درون-</a:t>
            </a:r>
            <a:r>
              <a:rPr lang="en-US" b="1" dirty="0" smtClean="0">
                <a:ea typeface="ＭＳ Ｐゴシック" charset="0"/>
                <a:cs typeface="B Titr" panose="00000700000000000000" pitchFamily="2" charset="-78"/>
              </a:rPr>
              <a:t>AS</a:t>
            </a:r>
            <a:r>
              <a:rPr lang="fa-IR" b="1" dirty="0" smtClean="0">
                <a:ea typeface="ＭＳ Ｐゴシック" charset="0"/>
                <a:cs typeface="B Titr" panose="00000700000000000000" pitchFamily="2" charset="-78"/>
              </a:rPr>
              <a:t> هر دو برای تنظیم مقصدهای خارج از </a:t>
            </a:r>
            <a:r>
              <a:rPr lang="en-US" b="1" dirty="0" smtClean="0">
                <a:ea typeface="ＭＳ Ｐゴシック" charset="0"/>
                <a:cs typeface="B Titr" panose="00000700000000000000" pitchFamily="2" charset="-78"/>
              </a:rPr>
              <a:t>AS</a:t>
            </a:r>
            <a:r>
              <a:rPr lang="fa-IR" b="1" dirty="0" smtClean="0">
                <a:ea typeface="ＭＳ Ｐゴシック" charset="0"/>
                <a:cs typeface="B Titr" panose="00000700000000000000" pitchFamily="2" charset="-78"/>
              </a:rPr>
              <a:t> مورد استفاده قرار می گیرند.</a:t>
            </a:r>
            <a:endParaRPr lang="en-US" b="1" dirty="0">
              <a:ea typeface="ＭＳ Ｐゴシック" charset="0"/>
              <a:cs typeface="B Titr" panose="000007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456855" y="4430660"/>
            <a:ext cx="9615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b="1" dirty="0" smtClean="0">
                <a:solidFill>
                  <a:srgbClr val="FF0000"/>
                </a:solidFill>
                <a:ea typeface="ＭＳ Ｐゴシック" charset="0"/>
                <a:cs typeface="B Titr" panose="00000700000000000000" pitchFamily="2" charset="-78"/>
              </a:rPr>
              <a:t>الگوریتم مسیریابی بین-</a:t>
            </a:r>
            <a:r>
              <a:rPr lang="en-US" sz="1600" b="1" dirty="0">
                <a:solidFill>
                  <a:srgbClr val="FF0000"/>
                </a:solidFill>
                <a:ea typeface="ＭＳ Ｐゴシック" charset="0"/>
                <a:cs typeface="B Titr" panose="00000700000000000000" pitchFamily="2" charset="-78"/>
              </a:rPr>
              <a:t>AS</a:t>
            </a:r>
            <a:endParaRPr lang="en-US" sz="1600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cxnSp>
        <p:nvCxnSpPr>
          <p:cNvPr id="4" name="Straight Arrow Connector 3"/>
          <p:cNvCxnSpPr>
            <a:stCxn id="145505" idx="6"/>
          </p:cNvCxnSpPr>
          <p:nvPr/>
        </p:nvCxnSpPr>
        <p:spPr>
          <a:xfrm>
            <a:off x="2751016" y="4420392"/>
            <a:ext cx="870028" cy="264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106852" y="5707018"/>
            <a:ext cx="9615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b="1" dirty="0" smtClean="0">
                <a:solidFill>
                  <a:srgbClr val="0808B8"/>
                </a:solidFill>
                <a:ea typeface="ＭＳ Ｐゴシック" charset="0"/>
                <a:cs typeface="B Titr" panose="00000700000000000000" pitchFamily="2" charset="-78"/>
              </a:rPr>
              <a:t>الگوریتم مسیریابی درون-</a:t>
            </a:r>
            <a:r>
              <a:rPr lang="en-US" sz="1600" b="1" dirty="0">
                <a:solidFill>
                  <a:srgbClr val="0808B8"/>
                </a:solidFill>
                <a:ea typeface="ＭＳ Ｐゴシック" charset="0"/>
                <a:cs typeface="B Titr" panose="00000700000000000000" pitchFamily="2" charset="-78"/>
              </a:rPr>
              <a:t>AS</a:t>
            </a:r>
            <a:endParaRPr lang="en-US" sz="1600" b="1" dirty="0">
              <a:solidFill>
                <a:srgbClr val="0808B8"/>
              </a:solidFill>
              <a:cs typeface="B Titr" panose="00000700000000000000" pitchFamily="2" charset="-78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24703" y="4733754"/>
            <a:ext cx="261334" cy="1005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29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-158750"/>
            <a:ext cx="7772400" cy="1143000"/>
          </a:xfrm>
        </p:spPr>
        <p:txBody>
          <a:bodyPr/>
          <a:lstStyle/>
          <a:p>
            <a:pPr rtl="1">
              <a:defRPr/>
            </a:pPr>
            <a:r>
              <a:rPr lang="fa-IR" dirty="0" smtClean="0">
                <a:ea typeface="ＭＳ Ｐゴシック" charset="0"/>
                <a:cs typeface="B Titr" panose="00000700000000000000" pitchFamily="2" charset="-78"/>
              </a:rPr>
              <a:t>وظایف مسیریابی  بین-</a:t>
            </a:r>
            <a:r>
              <a:rPr lang="en-US" dirty="0" smtClean="0">
                <a:ea typeface="ＭＳ Ｐゴシック" charset="0"/>
                <a:cs typeface="B Titr" panose="00000700000000000000" pitchFamily="2" charset="-78"/>
              </a:rPr>
              <a:t>AS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10138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648200" y="1158874"/>
            <a:ext cx="4283773" cy="3422652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r" rtl="1">
              <a:buNone/>
              <a:defRPr/>
            </a:pPr>
            <a:r>
              <a:rPr lang="fa-IR" sz="3000" b="1" dirty="0" smtClean="0">
                <a:solidFill>
                  <a:srgbClr val="FF0000"/>
                </a:solidFill>
                <a:ea typeface="ＭＳ Ｐゴシック" charset="0"/>
                <a:cs typeface="B Titr" panose="00000700000000000000" pitchFamily="2" charset="-78"/>
              </a:rPr>
              <a:t>فرض کنید مسیریابی در درون </a:t>
            </a:r>
            <a:r>
              <a:rPr lang="en-US" sz="3000" b="1" dirty="0" smtClean="0">
                <a:solidFill>
                  <a:srgbClr val="FF0000"/>
                </a:solidFill>
                <a:ea typeface="ＭＳ Ｐゴシック" charset="0"/>
                <a:cs typeface="B Titr" panose="00000700000000000000" pitchFamily="2" charset="-78"/>
              </a:rPr>
              <a:t>AS1</a:t>
            </a:r>
            <a:r>
              <a:rPr lang="fa-IR" sz="3000" b="1" dirty="0" smtClean="0">
                <a:solidFill>
                  <a:srgbClr val="FF0000"/>
                </a:solidFill>
                <a:ea typeface="ＭＳ Ｐゴシック" charset="0"/>
                <a:cs typeface="B Titr" panose="00000700000000000000" pitchFamily="2" charset="-78"/>
              </a:rPr>
              <a:t> بسته ای را برای مقصدی در خارج از </a:t>
            </a:r>
            <a:r>
              <a:rPr lang="en-US" sz="3000" b="1" dirty="0" smtClean="0">
                <a:solidFill>
                  <a:srgbClr val="FF0000"/>
                </a:solidFill>
                <a:ea typeface="ＭＳ Ｐゴシック" charset="0"/>
                <a:cs typeface="B Titr" panose="00000700000000000000" pitchFamily="2" charset="-78"/>
              </a:rPr>
              <a:t>AS1</a:t>
            </a:r>
            <a:r>
              <a:rPr lang="fa-IR" sz="3000" b="1" dirty="0" smtClean="0">
                <a:solidFill>
                  <a:srgbClr val="FF0000"/>
                </a:solidFill>
                <a:ea typeface="ＭＳ Ｐゴシック" charset="0"/>
                <a:cs typeface="B Titr" panose="00000700000000000000" pitchFamily="2" charset="-78"/>
              </a:rPr>
              <a:t> داشته باشد:</a:t>
            </a:r>
            <a:endParaRPr lang="en-US" sz="3000" b="1" dirty="0">
              <a:solidFill>
                <a:srgbClr val="FF0000"/>
              </a:solidFill>
              <a:ea typeface="ＭＳ Ｐゴシック" charset="0"/>
              <a:cs typeface="B Titr" panose="00000700000000000000" pitchFamily="2" charset="-78"/>
            </a:endParaRPr>
          </a:p>
          <a:p>
            <a:pPr algn="r" rtl="1">
              <a:buFont typeface="Wingdings" charset="0"/>
              <a:buChar char="§"/>
              <a:defRPr/>
            </a:pPr>
            <a:r>
              <a:rPr lang="fa-IR" b="1" dirty="0" smtClean="0">
                <a:ea typeface="ＭＳ Ｐゴシック" charset="0"/>
                <a:cs typeface="B Titr" panose="00000700000000000000" pitchFamily="2" charset="-78"/>
              </a:rPr>
              <a:t>مسیریاب بایستی بسته را به مسیریاب دروازه ارسال نماید، اما  به کدام مسیریاب دروازی ای؟ </a:t>
            </a:r>
            <a:r>
              <a:rPr lang="fa-IR" sz="2300" b="1" dirty="0" smtClean="0">
                <a:ea typeface="ＭＳ Ｐゴシック" charset="0"/>
                <a:cs typeface="B Titr" panose="00000700000000000000" pitchFamily="2" charset="-78"/>
              </a:rPr>
              <a:t>(چون درون </a:t>
            </a:r>
            <a:r>
              <a:rPr lang="en-US" sz="2300" b="1" dirty="0" smtClean="0">
                <a:ea typeface="ＭＳ Ｐゴシック" charset="0"/>
                <a:cs typeface="B Titr" panose="00000700000000000000" pitchFamily="2" charset="-78"/>
              </a:rPr>
              <a:t>AS1</a:t>
            </a:r>
            <a:r>
              <a:rPr lang="fa-IR" sz="2300" b="1" dirty="0" smtClean="0">
                <a:ea typeface="ＭＳ Ｐゴシック" charset="0"/>
                <a:cs typeface="B Titr" panose="00000700000000000000" pitchFamily="2" charset="-78"/>
              </a:rPr>
              <a:t>، دوتا مسیریاب دروازه ای وجود دارد- یکی به </a:t>
            </a:r>
            <a:r>
              <a:rPr lang="en-US" sz="2300" b="1" dirty="0" smtClean="0">
                <a:ea typeface="ＭＳ Ｐゴシック" charset="0"/>
                <a:cs typeface="B Titr" panose="00000700000000000000" pitchFamily="2" charset="-78"/>
              </a:rPr>
              <a:t>AS3</a:t>
            </a:r>
            <a:r>
              <a:rPr lang="fa-IR" sz="2300" b="1" dirty="0" smtClean="0">
                <a:ea typeface="ＭＳ Ｐゴシック" charset="0"/>
                <a:cs typeface="B Titr" panose="00000700000000000000" pitchFamily="2" charset="-78"/>
              </a:rPr>
              <a:t> (با نام </a:t>
            </a:r>
            <a:r>
              <a:rPr lang="en-US" sz="2300" b="1" dirty="0" smtClean="0">
                <a:ea typeface="ＭＳ Ｐゴシック" charset="0"/>
                <a:cs typeface="B Titr" panose="00000700000000000000" pitchFamily="2" charset="-78"/>
              </a:rPr>
              <a:t>1c</a:t>
            </a:r>
            <a:r>
              <a:rPr lang="fa-IR" sz="2300" b="1" dirty="0" smtClean="0">
                <a:ea typeface="ＭＳ Ｐゴシック" charset="0"/>
                <a:cs typeface="B Titr" panose="00000700000000000000" pitchFamily="2" charset="-78"/>
              </a:rPr>
              <a:t>) و دیگری به </a:t>
            </a:r>
            <a:r>
              <a:rPr lang="en-US" sz="2300" b="1" dirty="0" smtClean="0">
                <a:ea typeface="ＭＳ Ｐゴシック" charset="0"/>
                <a:cs typeface="B Titr" panose="00000700000000000000" pitchFamily="2" charset="-78"/>
              </a:rPr>
              <a:t>AS2</a:t>
            </a:r>
            <a:r>
              <a:rPr lang="fa-IR" sz="2300" b="1" dirty="0" smtClean="0">
                <a:ea typeface="ＭＳ Ｐゴシック" charset="0"/>
                <a:cs typeface="B Titr" panose="00000700000000000000" pitchFamily="2" charset="-78"/>
              </a:rPr>
              <a:t> ( با نام </a:t>
            </a:r>
            <a:r>
              <a:rPr lang="en-US" sz="2300" b="1" dirty="0" smtClean="0">
                <a:ea typeface="ＭＳ Ｐゴシック" charset="0"/>
                <a:cs typeface="B Titr" panose="00000700000000000000" pitchFamily="2" charset="-78"/>
              </a:rPr>
              <a:t>1b</a:t>
            </a:r>
            <a:r>
              <a:rPr lang="fa-IR" sz="2300" b="1" dirty="0" smtClean="0">
                <a:ea typeface="ＭＳ Ｐゴシック" charset="0"/>
                <a:cs typeface="B Titr" panose="00000700000000000000" pitchFamily="2" charset="-78"/>
              </a:rPr>
              <a:t>)</a:t>
            </a:r>
            <a:endParaRPr lang="en-US" sz="2300" b="1" dirty="0">
              <a:ea typeface="ＭＳ Ｐゴシック" charset="0"/>
              <a:cs typeface="B Titr" panose="00000700000000000000" pitchFamily="2" charset="-78"/>
            </a:endParaRPr>
          </a:p>
        </p:txBody>
      </p:sp>
      <p:sp>
        <p:nvSpPr>
          <p:cNvPr id="101382" name="Rectangle 4"/>
          <p:cNvSpPr>
            <a:spLocks noGrp="1" noChangeArrowheads="1"/>
          </p:cNvSpPr>
          <p:nvPr>
            <p:ph sz="quarter" idx="14"/>
          </p:nvPr>
        </p:nvSpPr>
        <p:spPr>
          <a:xfrm>
            <a:off x="292101" y="1120775"/>
            <a:ext cx="4157662" cy="2981326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457200" indent="-457200" algn="r" rtl="1">
              <a:buFont typeface="Wingdings" charset="0"/>
              <a:buNone/>
              <a:defRPr/>
            </a:pPr>
            <a:r>
              <a:rPr lang="en-US" sz="2400" i="1" dirty="0" smtClean="0">
                <a:solidFill>
                  <a:srgbClr val="CC0000"/>
                </a:solidFill>
                <a:ea typeface="ＭＳ Ｐゴシック" charset="0"/>
                <a:cs typeface="B Titr" panose="00000700000000000000" pitchFamily="2" charset="-78"/>
              </a:rPr>
              <a:t>AS1</a:t>
            </a:r>
            <a:r>
              <a:rPr lang="fa-IR" sz="2400" i="1" dirty="0" smtClean="0">
                <a:solidFill>
                  <a:srgbClr val="CC0000"/>
                </a:solidFill>
                <a:ea typeface="ＭＳ Ｐゴシック" charset="0"/>
                <a:cs typeface="B Titr" panose="00000700000000000000" pitchFamily="2" charset="-78"/>
              </a:rPr>
              <a:t> بایستی :</a:t>
            </a:r>
            <a:endParaRPr lang="en-US" sz="2400" i="1" dirty="0">
              <a:solidFill>
                <a:srgbClr val="CC0000"/>
              </a:solidFill>
              <a:ea typeface="ＭＳ Ｐゴシック" charset="0"/>
              <a:cs typeface="B Titr" panose="00000700000000000000" pitchFamily="2" charset="-78"/>
            </a:endParaRPr>
          </a:p>
          <a:p>
            <a:pPr marL="457200" indent="-457200" algn="r" rtl="1">
              <a:buFont typeface="ZapfDingbats" charset="0"/>
              <a:buAutoNum type="arabicPeriod"/>
              <a:defRPr/>
            </a:pPr>
            <a:r>
              <a:rPr lang="fa-IR" sz="2400" dirty="0" smtClean="0">
                <a:ea typeface="ＭＳ Ｐゴシック" charset="0"/>
                <a:cs typeface="B Titr" panose="00000700000000000000" pitchFamily="2" charset="-78"/>
              </a:rPr>
              <a:t>یاد بگیردکدام مقصدها از طریق </a:t>
            </a:r>
            <a:r>
              <a:rPr lang="en-US" sz="2400" dirty="0" smtClean="0">
                <a:ea typeface="ＭＳ Ｐゴシック" charset="0"/>
                <a:cs typeface="B Titr" panose="00000700000000000000" pitchFamily="2" charset="-78"/>
              </a:rPr>
              <a:t>AS2</a:t>
            </a:r>
            <a:r>
              <a:rPr lang="fa-IR" sz="2400" dirty="0" smtClean="0">
                <a:ea typeface="ＭＳ Ｐゴシック" charset="0"/>
                <a:cs typeface="B Titr" panose="00000700000000000000" pitchFamily="2" charset="-78"/>
              </a:rPr>
              <a:t> قابل رسیدن هستند و کدام از طریق </a:t>
            </a:r>
            <a:r>
              <a:rPr lang="en-US" sz="2400" dirty="0" smtClean="0">
                <a:ea typeface="ＭＳ Ｐゴシック" charset="0"/>
                <a:cs typeface="B Titr" panose="00000700000000000000" pitchFamily="2" charset="-78"/>
              </a:rPr>
              <a:t>AS3</a:t>
            </a:r>
            <a:endParaRPr lang="en-US" sz="2400" dirty="0">
              <a:ea typeface="ＭＳ Ｐゴシック" charset="0"/>
              <a:cs typeface="B Titr" panose="00000700000000000000" pitchFamily="2" charset="-78"/>
            </a:endParaRPr>
          </a:p>
          <a:p>
            <a:pPr marL="457200" indent="-457200" algn="r" rtl="1">
              <a:buFont typeface="ZapfDingbats" charset="0"/>
              <a:buAutoNum type="arabicPeriod"/>
              <a:defRPr/>
            </a:pPr>
            <a:r>
              <a:rPr lang="fa-IR" sz="2400" dirty="0" smtClean="0">
                <a:ea typeface="ＭＳ Ｐゴシック" charset="0"/>
                <a:cs typeface="B Titr" panose="00000700000000000000" pitchFamily="2" charset="-78"/>
              </a:rPr>
              <a:t>این اطلاعات نحوه رسیدن( به مقصدهای مختلف) را به تمام مسیریابهای درون </a:t>
            </a:r>
            <a:r>
              <a:rPr lang="en-US" sz="2400" dirty="0" smtClean="0">
                <a:ea typeface="ＭＳ Ｐゴシック" charset="0"/>
                <a:cs typeface="B Titr" panose="00000700000000000000" pitchFamily="2" charset="-78"/>
              </a:rPr>
              <a:t>AS</a:t>
            </a:r>
            <a:r>
              <a:rPr lang="fa-IR" sz="2400" dirty="0" smtClean="0">
                <a:ea typeface="ＭＳ Ｐゴシック" charset="0"/>
                <a:cs typeface="B Titr" panose="00000700000000000000" pitchFamily="2" charset="-78"/>
              </a:rPr>
              <a:t> منتشر کند.</a:t>
            </a:r>
            <a:endParaRPr lang="en-US" sz="2400" dirty="0">
              <a:ea typeface="ＭＳ Ｐゴシック" charset="0"/>
              <a:cs typeface="B Titr" panose="00000700000000000000" pitchFamily="2" charset="-78"/>
            </a:endParaRPr>
          </a:p>
          <a:p>
            <a:pPr marL="457200" indent="-457200" algn="r" rtl="1">
              <a:buFont typeface="Wingdings" charset="0"/>
              <a:buNone/>
              <a:defRPr/>
            </a:pPr>
            <a:r>
              <a:rPr lang="fa-IR" sz="2400" i="1" dirty="0" smtClean="0">
                <a:solidFill>
                  <a:srgbClr val="CC0000"/>
                </a:solidFill>
                <a:ea typeface="ＭＳ Ｐゴシック" charset="0"/>
                <a:cs typeface="B Titr" panose="00000700000000000000" pitchFamily="2" charset="-78"/>
              </a:rPr>
              <a:t>این وظیفه مسیریابی بین-</a:t>
            </a:r>
            <a:r>
              <a:rPr lang="en-US" sz="2400" i="1" dirty="0" smtClean="0">
                <a:solidFill>
                  <a:srgbClr val="CC0000"/>
                </a:solidFill>
                <a:ea typeface="ＭＳ Ｐゴシック" charset="0"/>
                <a:cs typeface="B Titr" panose="00000700000000000000" pitchFamily="2" charset="-78"/>
              </a:rPr>
              <a:t>AS</a:t>
            </a:r>
            <a:r>
              <a:rPr lang="fa-IR" sz="2400" i="1" dirty="0" smtClean="0">
                <a:solidFill>
                  <a:srgbClr val="CC0000"/>
                </a:solidFill>
                <a:ea typeface="ＭＳ Ｐゴシック" charset="0"/>
                <a:cs typeface="B Titr" panose="00000700000000000000" pitchFamily="2" charset="-78"/>
              </a:rPr>
              <a:t> می باشد!</a:t>
            </a:r>
            <a:endParaRPr lang="en-US" sz="2400" i="1" dirty="0">
              <a:solidFill>
                <a:srgbClr val="CC0000"/>
              </a:solidFill>
              <a:ea typeface="ＭＳ Ｐゴシック" charset="0"/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146438" name="Freeform 5"/>
          <p:cNvSpPr>
            <a:spLocks/>
          </p:cNvSpPr>
          <p:nvPr/>
        </p:nvSpPr>
        <p:spPr bwMode="auto">
          <a:xfrm>
            <a:off x="7277100" y="456247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39" name="Freeform 6"/>
          <p:cNvSpPr>
            <a:spLocks/>
          </p:cNvSpPr>
          <p:nvPr/>
        </p:nvSpPr>
        <p:spPr bwMode="auto">
          <a:xfrm>
            <a:off x="5230813" y="4872038"/>
            <a:ext cx="1944687" cy="1292225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0" name="Freeform 7"/>
          <p:cNvSpPr>
            <a:spLocks/>
          </p:cNvSpPr>
          <p:nvPr/>
        </p:nvSpPr>
        <p:spPr bwMode="auto">
          <a:xfrm>
            <a:off x="1477963" y="4164013"/>
            <a:ext cx="1679575" cy="1411287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1" name="Freeform 8"/>
          <p:cNvSpPr>
            <a:spLocks/>
          </p:cNvSpPr>
          <p:nvPr/>
        </p:nvSpPr>
        <p:spPr bwMode="auto">
          <a:xfrm>
            <a:off x="2108200" y="4908550"/>
            <a:ext cx="400050" cy="1809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2" name="Text Box 9"/>
          <p:cNvSpPr txBox="1">
            <a:spLocks noChangeArrowheads="1"/>
          </p:cNvSpPr>
          <p:nvPr/>
        </p:nvSpPr>
        <p:spPr bwMode="auto">
          <a:xfrm>
            <a:off x="2052638" y="5129213"/>
            <a:ext cx="665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/>
              <a:t>AS3</a:t>
            </a:r>
            <a:endParaRPr lang="en-US" altLang="en-US" sz="1800"/>
          </a:p>
        </p:txBody>
      </p:sp>
      <p:sp>
        <p:nvSpPr>
          <p:cNvPr id="146443" name="Text Box 10"/>
          <p:cNvSpPr txBox="1">
            <a:spLocks noChangeArrowheads="1"/>
          </p:cNvSpPr>
          <p:nvPr/>
        </p:nvSpPr>
        <p:spPr bwMode="auto">
          <a:xfrm>
            <a:off x="5867400" y="57943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AS2</a:t>
            </a:r>
          </a:p>
        </p:txBody>
      </p:sp>
      <p:sp>
        <p:nvSpPr>
          <p:cNvPr id="146444" name="Line 11"/>
          <p:cNvSpPr>
            <a:spLocks noChangeShapeType="1"/>
          </p:cNvSpPr>
          <p:nvPr/>
        </p:nvSpPr>
        <p:spPr bwMode="auto">
          <a:xfrm flipV="1">
            <a:off x="5746750" y="5283200"/>
            <a:ext cx="434975" cy="192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5" name="Line 12"/>
          <p:cNvSpPr>
            <a:spLocks noChangeShapeType="1"/>
          </p:cNvSpPr>
          <p:nvPr/>
        </p:nvSpPr>
        <p:spPr bwMode="auto">
          <a:xfrm flipH="1" flipV="1">
            <a:off x="2324100" y="4641850"/>
            <a:ext cx="241300" cy="17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6" name="Line 13"/>
          <p:cNvSpPr>
            <a:spLocks noChangeShapeType="1"/>
          </p:cNvSpPr>
          <p:nvPr/>
        </p:nvSpPr>
        <p:spPr bwMode="auto">
          <a:xfrm flipH="1">
            <a:off x="1882775" y="4635500"/>
            <a:ext cx="147638" cy="376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6447" name="Group 14"/>
          <p:cNvGrpSpPr>
            <a:grpSpLocks/>
          </p:cNvGrpSpPr>
          <p:nvPr/>
        </p:nvGrpSpPr>
        <p:grpSpPr bwMode="auto">
          <a:xfrm>
            <a:off x="1619250" y="4903788"/>
            <a:ext cx="501650" cy="396875"/>
            <a:chOff x="873" y="3243"/>
            <a:chExt cx="316" cy="250"/>
          </a:xfrm>
        </p:grpSpPr>
        <p:sp>
          <p:nvSpPr>
            <p:cNvPr id="146545" name="Oval 15"/>
            <p:cNvSpPr>
              <a:spLocks noChangeArrowheads="1"/>
            </p:cNvSpPr>
            <p:nvPr/>
          </p:nvSpPr>
          <p:spPr bwMode="auto">
            <a:xfrm>
              <a:off x="876" y="336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6546" name="Line 16"/>
            <p:cNvSpPr>
              <a:spLocks noChangeShapeType="1"/>
            </p:cNvSpPr>
            <p:nvPr/>
          </p:nvSpPr>
          <p:spPr bwMode="auto">
            <a:xfrm>
              <a:off x="876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7" name="Line 17"/>
            <p:cNvSpPr>
              <a:spLocks noChangeShapeType="1"/>
            </p:cNvSpPr>
            <p:nvPr/>
          </p:nvSpPr>
          <p:spPr bwMode="auto">
            <a:xfrm>
              <a:off x="1189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8" name="Rectangle 18"/>
            <p:cNvSpPr>
              <a:spLocks noChangeArrowheads="1"/>
            </p:cNvSpPr>
            <p:nvPr/>
          </p:nvSpPr>
          <p:spPr bwMode="auto">
            <a:xfrm>
              <a:off x="876" y="335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46549" name="Oval 19"/>
            <p:cNvSpPr>
              <a:spLocks noChangeArrowheads="1"/>
            </p:cNvSpPr>
            <p:nvPr/>
          </p:nvSpPr>
          <p:spPr bwMode="auto">
            <a:xfrm>
              <a:off x="873" y="329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6550" name="Rectangle 20"/>
            <p:cNvSpPr>
              <a:spLocks noChangeArrowheads="1"/>
            </p:cNvSpPr>
            <p:nvPr/>
          </p:nvSpPr>
          <p:spPr bwMode="auto">
            <a:xfrm>
              <a:off x="960" y="3308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6551" name="Text Box 21"/>
            <p:cNvSpPr txBox="1">
              <a:spLocks noChangeArrowheads="1"/>
            </p:cNvSpPr>
            <p:nvPr/>
          </p:nvSpPr>
          <p:spPr bwMode="auto">
            <a:xfrm>
              <a:off x="887" y="324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/>
                <a:t>3b</a:t>
              </a:r>
              <a:endParaRPr lang="en-US" altLang="en-US"/>
            </a:p>
          </p:txBody>
        </p:sp>
      </p:grpSp>
      <p:grpSp>
        <p:nvGrpSpPr>
          <p:cNvPr id="146448" name="Group 22"/>
          <p:cNvGrpSpPr>
            <a:grpSpLocks/>
          </p:cNvGrpSpPr>
          <p:nvPr/>
        </p:nvGrpSpPr>
        <p:grpSpPr bwMode="auto">
          <a:xfrm>
            <a:off x="1889125" y="4327525"/>
            <a:ext cx="501650" cy="396875"/>
            <a:chOff x="2016" y="1976"/>
            <a:chExt cx="316" cy="250"/>
          </a:xfrm>
        </p:grpSpPr>
        <p:sp>
          <p:nvSpPr>
            <p:cNvPr id="146537" name="Oval 23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6538" name="Line 24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39" name="Line 25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0" name="Rectangle 26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46541" name="Oval 27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146542" name="Group 28"/>
            <p:cNvGrpSpPr>
              <a:grpSpLocks/>
            </p:cNvGrpSpPr>
            <p:nvPr/>
          </p:nvGrpSpPr>
          <p:grpSpPr bwMode="auto">
            <a:xfrm>
              <a:off x="2032" y="1976"/>
              <a:ext cx="285" cy="250"/>
              <a:chOff x="2912" y="2425"/>
              <a:chExt cx="290" cy="250"/>
            </a:xfrm>
          </p:grpSpPr>
          <p:sp>
            <p:nvSpPr>
              <p:cNvPr id="146543" name="Rectangle 2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46544" name="Text Box 30"/>
              <p:cNvSpPr txBox="1">
                <a:spLocks noChangeArrowheads="1"/>
              </p:cNvSpPr>
              <p:nvPr/>
            </p:nvSpPr>
            <p:spPr bwMode="auto">
              <a:xfrm>
                <a:off x="2912" y="2425"/>
                <a:ext cx="29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000"/>
                  <a:t>3c</a:t>
                </a:r>
                <a:endParaRPr lang="en-US" altLang="en-US"/>
              </a:p>
            </p:txBody>
          </p:sp>
        </p:grpSp>
      </p:grpSp>
      <p:grpSp>
        <p:nvGrpSpPr>
          <p:cNvPr id="146449" name="Group 31"/>
          <p:cNvGrpSpPr>
            <a:grpSpLocks/>
          </p:cNvGrpSpPr>
          <p:nvPr/>
        </p:nvGrpSpPr>
        <p:grpSpPr bwMode="auto">
          <a:xfrm>
            <a:off x="2466975" y="4702175"/>
            <a:ext cx="501650" cy="396875"/>
            <a:chOff x="1434" y="3104"/>
            <a:chExt cx="316" cy="250"/>
          </a:xfrm>
        </p:grpSpPr>
        <p:grpSp>
          <p:nvGrpSpPr>
            <p:cNvPr id="146529" name="Group 32"/>
            <p:cNvGrpSpPr>
              <a:grpSpLocks/>
            </p:cNvGrpSpPr>
            <p:nvPr/>
          </p:nvGrpSpPr>
          <p:grpSpPr bwMode="auto">
            <a:xfrm>
              <a:off x="1434" y="3163"/>
              <a:ext cx="316" cy="147"/>
              <a:chOff x="1434" y="3163"/>
              <a:chExt cx="316" cy="147"/>
            </a:xfrm>
          </p:grpSpPr>
          <p:sp>
            <p:nvSpPr>
              <p:cNvPr id="146531" name="Oval 33"/>
              <p:cNvSpPr>
                <a:spLocks noChangeArrowheads="1"/>
              </p:cNvSpPr>
              <p:nvPr/>
            </p:nvSpPr>
            <p:spPr bwMode="auto">
              <a:xfrm>
                <a:off x="1437" y="3229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46532" name="Line 34"/>
              <p:cNvSpPr>
                <a:spLocks noChangeShapeType="1"/>
              </p:cNvSpPr>
              <p:nvPr/>
            </p:nvSpPr>
            <p:spPr bwMode="auto">
              <a:xfrm>
                <a:off x="1437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3" name="Line 35"/>
              <p:cNvSpPr>
                <a:spLocks noChangeShapeType="1"/>
              </p:cNvSpPr>
              <p:nvPr/>
            </p:nvSpPr>
            <p:spPr bwMode="auto">
              <a:xfrm>
                <a:off x="1750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4" name="Rectangle 36"/>
              <p:cNvSpPr>
                <a:spLocks noChangeArrowheads="1"/>
              </p:cNvSpPr>
              <p:nvPr/>
            </p:nvSpPr>
            <p:spPr bwMode="auto">
              <a:xfrm>
                <a:off x="1437" y="3222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146535" name="Oval 37"/>
              <p:cNvSpPr>
                <a:spLocks noChangeArrowheads="1"/>
              </p:cNvSpPr>
              <p:nvPr/>
            </p:nvSpPr>
            <p:spPr bwMode="auto">
              <a:xfrm>
                <a:off x="1434" y="3163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46536" name="Rectangle 38"/>
              <p:cNvSpPr>
                <a:spLocks noChangeArrowheads="1"/>
              </p:cNvSpPr>
              <p:nvPr/>
            </p:nvSpPr>
            <p:spPr bwMode="auto">
              <a:xfrm>
                <a:off x="1521" y="3176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146530" name="Text Box 39"/>
            <p:cNvSpPr txBox="1">
              <a:spLocks noChangeArrowheads="1"/>
            </p:cNvSpPr>
            <p:nvPr/>
          </p:nvSpPr>
          <p:spPr bwMode="auto">
            <a:xfrm>
              <a:off x="1448" y="3104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/>
                <a:t>3a</a:t>
              </a:r>
              <a:endParaRPr lang="en-US" altLang="en-US"/>
            </a:p>
          </p:txBody>
        </p:sp>
      </p:grpSp>
      <p:grpSp>
        <p:nvGrpSpPr>
          <p:cNvPr id="146450" name="Group 40"/>
          <p:cNvGrpSpPr>
            <a:grpSpLocks/>
          </p:cNvGrpSpPr>
          <p:nvPr/>
        </p:nvGrpSpPr>
        <p:grpSpPr bwMode="auto">
          <a:xfrm>
            <a:off x="2495550" y="5227638"/>
            <a:ext cx="2660650" cy="1122362"/>
            <a:chOff x="1572" y="3293"/>
            <a:chExt cx="1676" cy="707"/>
          </a:xfrm>
        </p:grpSpPr>
        <p:sp>
          <p:nvSpPr>
            <p:cNvPr id="146486" name="Freeform 41"/>
            <p:cNvSpPr>
              <a:spLocks/>
            </p:cNvSpPr>
            <p:nvPr/>
          </p:nvSpPr>
          <p:spPr bwMode="auto">
            <a:xfrm>
              <a:off x="1572" y="3293"/>
              <a:ext cx="1676" cy="707"/>
            </a:xfrm>
            <a:custGeom>
              <a:avLst/>
              <a:gdLst>
                <a:gd name="T0" fmla="*/ 259 w 1583"/>
                <a:gd name="T1" fmla="*/ 310 h 682"/>
                <a:gd name="T2" fmla="*/ 681 w 1583"/>
                <a:gd name="T3" fmla="*/ 102 h 682"/>
                <a:gd name="T4" fmla="*/ 1313 w 1583"/>
                <a:gd name="T5" fmla="*/ 29 h 682"/>
                <a:gd name="T6" fmla="*/ 1933 w 1583"/>
                <a:gd name="T7" fmla="*/ 268 h 682"/>
                <a:gd name="T8" fmla="*/ 2613 w 1583"/>
                <a:gd name="T9" fmla="*/ 591 h 682"/>
                <a:gd name="T10" fmla="*/ 2126 w 1583"/>
                <a:gd name="T11" fmla="*/ 888 h 682"/>
                <a:gd name="T12" fmla="*/ 1153 w 1583"/>
                <a:gd name="T13" fmla="*/ 908 h 682"/>
                <a:gd name="T14" fmla="*/ 149 w 1583"/>
                <a:gd name="T15" fmla="*/ 823 h 682"/>
                <a:gd name="T16" fmla="*/ 259 w 1583"/>
                <a:gd name="T17" fmla="*/ 310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7" name="Text Box 42"/>
            <p:cNvSpPr txBox="1">
              <a:spLocks noChangeArrowheads="1"/>
            </p:cNvSpPr>
            <p:nvPr/>
          </p:nvSpPr>
          <p:spPr bwMode="auto">
            <a:xfrm>
              <a:off x="1719" y="3724"/>
              <a:ext cx="4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/>
                <a:t>AS1</a:t>
              </a:r>
              <a:endParaRPr lang="en-US" altLang="en-US" sz="1800"/>
            </a:p>
          </p:txBody>
        </p:sp>
        <p:sp>
          <p:nvSpPr>
            <p:cNvPr id="146488" name="Line 43"/>
            <p:cNvSpPr>
              <a:spLocks noChangeShapeType="1"/>
            </p:cNvSpPr>
            <p:nvPr/>
          </p:nvSpPr>
          <p:spPr bwMode="auto">
            <a:xfrm flipH="1">
              <a:off x="2134" y="3469"/>
              <a:ext cx="93" cy="1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89" name="Line 44"/>
            <p:cNvSpPr>
              <a:spLocks noChangeShapeType="1"/>
            </p:cNvSpPr>
            <p:nvPr/>
          </p:nvSpPr>
          <p:spPr bwMode="auto">
            <a:xfrm>
              <a:off x="2388" y="3491"/>
              <a:ext cx="3" cy="2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0" name="Line 45"/>
            <p:cNvSpPr>
              <a:spLocks noChangeShapeType="1"/>
            </p:cNvSpPr>
            <p:nvPr/>
          </p:nvSpPr>
          <p:spPr bwMode="auto">
            <a:xfrm>
              <a:off x="2490" y="3461"/>
              <a:ext cx="313" cy="2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1" name="Line 46"/>
            <p:cNvSpPr>
              <a:spLocks noChangeShapeType="1"/>
            </p:cNvSpPr>
            <p:nvPr/>
          </p:nvSpPr>
          <p:spPr bwMode="auto">
            <a:xfrm flipH="1">
              <a:off x="2566" y="3749"/>
              <a:ext cx="237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2" name="Line 47"/>
            <p:cNvSpPr>
              <a:spLocks noChangeShapeType="1"/>
            </p:cNvSpPr>
            <p:nvPr/>
          </p:nvSpPr>
          <p:spPr bwMode="auto">
            <a:xfrm flipH="1" flipV="1">
              <a:off x="2202" y="3638"/>
              <a:ext cx="568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3" name="Line 48"/>
            <p:cNvSpPr>
              <a:spLocks noChangeShapeType="1"/>
            </p:cNvSpPr>
            <p:nvPr/>
          </p:nvSpPr>
          <p:spPr bwMode="auto">
            <a:xfrm>
              <a:off x="2143" y="3689"/>
              <a:ext cx="127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6494" name="Group 49"/>
            <p:cNvGrpSpPr>
              <a:grpSpLocks/>
            </p:cNvGrpSpPr>
            <p:nvPr/>
          </p:nvGrpSpPr>
          <p:grpSpPr bwMode="auto">
            <a:xfrm>
              <a:off x="2202" y="3293"/>
              <a:ext cx="316" cy="250"/>
              <a:chOff x="2055" y="3447"/>
              <a:chExt cx="316" cy="250"/>
            </a:xfrm>
          </p:grpSpPr>
          <p:sp>
            <p:nvSpPr>
              <p:cNvPr id="146521" name="Oval 50"/>
              <p:cNvSpPr>
                <a:spLocks noChangeArrowheads="1"/>
              </p:cNvSpPr>
              <p:nvPr/>
            </p:nvSpPr>
            <p:spPr bwMode="auto">
              <a:xfrm>
                <a:off x="2058" y="357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46522" name="Line 51"/>
              <p:cNvSpPr>
                <a:spLocks noChangeShapeType="1"/>
              </p:cNvSpPr>
              <p:nvPr/>
            </p:nvSpPr>
            <p:spPr bwMode="auto">
              <a:xfrm>
                <a:off x="2058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3" name="Line 52"/>
              <p:cNvSpPr>
                <a:spLocks noChangeShapeType="1"/>
              </p:cNvSpPr>
              <p:nvPr/>
            </p:nvSpPr>
            <p:spPr bwMode="auto">
              <a:xfrm>
                <a:off x="2371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4" name="Rectangle 53"/>
              <p:cNvSpPr>
                <a:spLocks noChangeArrowheads="1"/>
              </p:cNvSpPr>
              <p:nvPr/>
            </p:nvSpPr>
            <p:spPr bwMode="auto">
              <a:xfrm>
                <a:off x="2058" y="356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146525" name="Oval 54"/>
              <p:cNvSpPr>
                <a:spLocks noChangeArrowheads="1"/>
              </p:cNvSpPr>
              <p:nvPr/>
            </p:nvSpPr>
            <p:spPr bwMode="auto">
              <a:xfrm>
                <a:off x="2055" y="3505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146526" name="Group 55"/>
              <p:cNvGrpSpPr>
                <a:grpSpLocks/>
              </p:cNvGrpSpPr>
              <p:nvPr/>
            </p:nvGrpSpPr>
            <p:grpSpPr bwMode="auto">
              <a:xfrm>
                <a:off x="2072" y="3447"/>
                <a:ext cx="285" cy="250"/>
                <a:chOff x="2912" y="2425"/>
                <a:chExt cx="292" cy="250"/>
              </a:xfrm>
            </p:grpSpPr>
            <p:sp>
              <p:nvSpPr>
                <p:cNvPr id="146527" name="Rectangle 5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46528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912" y="2425"/>
                  <a:ext cx="29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2000"/>
                    <a:t>1c</a:t>
                  </a:r>
                </a:p>
              </p:txBody>
            </p:sp>
          </p:grpSp>
        </p:grpSp>
        <p:grpSp>
          <p:nvGrpSpPr>
            <p:cNvPr id="146495" name="Group 58"/>
            <p:cNvGrpSpPr>
              <a:grpSpLocks/>
            </p:cNvGrpSpPr>
            <p:nvPr/>
          </p:nvGrpSpPr>
          <p:grpSpPr bwMode="auto">
            <a:xfrm>
              <a:off x="1896" y="3507"/>
              <a:ext cx="316" cy="250"/>
              <a:chOff x="1749" y="3661"/>
              <a:chExt cx="316" cy="250"/>
            </a:xfrm>
          </p:grpSpPr>
          <p:sp>
            <p:nvSpPr>
              <p:cNvPr id="146514" name="Oval 59"/>
              <p:cNvSpPr>
                <a:spLocks noChangeArrowheads="1"/>
              </p:cNvSpPr>
              <p:nvPr/>
            </p:nvSpPr>
            <p:spPr bwMode="auto">
              <a:xfrm>
                <a:off x="1752" y="378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46515" name="Line 60"/>
              <p:cNvSpPr>
                <a:spLocks noChangeShapeType="1"/>
              </p:cNvSpPr>
              <p:nvPr/>
            </p:nvSpPr>
            <p:spPr bwMode="auto">
              <a:xfrm>
                <a:off x="1752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6" name="Line 61"/>
              <p:cNvSpPr>
                <a:spLocks noChangeShapeType="1"/>
              </p:cNvSpPr>
              <p:nvPr/>
            </p:nvSpPr>
            <p:spPr bwMode="auto">
              <a:xfrm>
                <a:off x="2065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7" name="Rectangle 62"/>
              <p:cNvSpPr>
                <a:spLocks noChangeArrowheads="1"/>
              </p:cNvSpPr>
              <p:nvPr/>
            </p:nvSpPr>
            <p:spPr bwMode="auto">
              <a:xfrm>
                <a:off x="1752" y="377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146518" name="Oval 63"/>
              <p:cNvSpPr>
                <a:spLocks noChangeArrowheads="1"/>
              </p:cNvSpPr>
              <p:nvPr/>
            </p:nvSpPr>
            <p:spPr bwMode="auto">
              <a:xfrm>
                <a:off x="1749" y="371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46519" name="Rectangle 64"/>
              <p:cNvSpPr>
                <a:spLocks noChangeArrowheads="1"/>
              </p:cNvSpPr>
              <p:nvPr/>
            </p:nvSpPr>
            <p:spPr bwMode="auto">
              <a:xfrm>
                <a:off x="1834" y="3746"/>
                <a:ext cx="142" cy="9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46520" name="Text Box 65"/>
              <p:cNvSpPr txBox="1">
                <a:spLocks noChangeArrowheads="1"/>
              </p:cNvSpPr>
              <p:nvPr/>
            </p:nvSpPr>
            <p:spPr bwMode="auto">
              <a:xfrm>
                <a:off x="1765" y="3661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000"/>
                  <a:t>1a</a:t>
                </a:r>
                <a:endParaRPr lang="en-US" altLang="en-US"/>
              </a:p>
            </p:txBody>
          </p:sp>
        </p:grpSp>
        <p:grpSp>
          <p:nvGrpSpPr>
            <p:cNvPr id="146496" name="Group 66"/>
            <p:cNvGrpSpPr>
              <a:grpSpLocks/>
            </p:cNvGrpSpPr>
            <p:nvPr/>
          </p:nvGrpSpPr>
          <p:grpSpPr bwMode="auto">
            <a:xfrm>
              <a:off x="2238" y="3689"/>
              <a:ext cx="316" cy="250"/>
              <a:chOff x="2091" y="3843"/>
              <a:chExt cx="316" cy="250"/>
            </a:xfrm>
          </p:grpSpPr>
          <p:sp>
            <p:nvSpPr>
              <p:cNvPr id="146506" name="Oval 67"/>
              <p:cNvSpPr>
                <a:spLocks noChangeArrowheads="1"/>
              </p:cNvSpPr>
              <p:nvPr/>
            </p:nvSpPr>
            <p:spPr bwMode="auto">
              <a:xfrm>
                <a:off x="2094" y="3967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46507" name="Line 68"/>
              <p:cNvSpPr>
                <a:spLocks noChangeShapeType="1"/>
              </p:cNvSpPr>
              <p:nvPr/>
            </p:nvSpPr>
            <p:spPr bwMode="auto">
              <a:xfrm>
                <a:off x="2094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8" name="Line 69"/>
              <p:cNvSpPr>
                <a:spLocks noChangeShapeType="1"/>
              </p:cNvSpPr>
              <p:nvPr/>
            </p:nvSpPr>
            <p:spPr bwMode="auto">
              <a:xfrm>
                <a:off x="2407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9" name="Rectangle 70"/>
              <p:cNvSpPr>
                <a:spLocks noChangeArrowheads="1"/>
              </p:cNvSpPr>
              <p:nvPr/>
            </p:nvSpPr>
            <p:spPr bwMode="auto">
              <a:xfrm>
                <a:off x="2094" y="3960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146510" name="Oval 71"/>
              <p:cNvSpPr>
                <a:spLocks noChangeArrowheads="1"/>
              </p:cNvSpPr>
              <p:nvPr/>
            </p:nvSpPr>
            <p:spPr bwMode="auto">
              <a:xfrm>
                <a:off x="2091" y="3901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146511" name="Group 72"/>
              <p:cNvGrpSpPr>
                <a:grpSpLocks/>
              </p:cNvGrpSpPr>
              <p:nvPr/>
            </p:nvGrpSpPr>
            <p:grpSpPr bwMode="auto">
              <a:xfrm>
                <a:off x="2106" y="3843"/>
                <a:ext cx="294" cy="250"/>
                <a:chOff x="2910" y="2425"/>
                <a:chExt cx="296" cy="250"/>
              </a:xfrm>
            </p:grpSpPr>
            <p:sp>
              <p:nvSpPr>
                <p:cNvPr id="146512" name="Rectangle 73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46513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910" y="2425"/>
                  <a:ext cx="29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2000"/>
                    <a:t>1d</a:t>
                  </a:r>
                </a:p>
              </p:txBody>
            </p:sp>
          </p:grpSp>
        </p:grpSp>
        <p:grpSp>
          <p:nvGrpSpPr>
            <p:cNvPr id="146497" name="Group 75"/>
            <p:cNvGrpSpPr>
              <a:grpSpLocks/>
            </p:cNvGrpSpPr>
            <p:nvPr/>
          </p:nvGrpSpPr>
          <p:grpSpPr bwMode="auto">
            <a:xfrm>
              <a:off x="2778" y="3573"/>
              <a:ext cx="316" cy="250"/>
              <a:chOff x="2016" y="1976"/>
              <a:chExt cx="316" cy="250"/>
            </a:xfrm>
          </p:grpSpPr>
          <p:sp>
            <p:nvSpPr>
              <p:cNvPr id="146498" name="Oval 76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46499" name="Line 77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0" name="Line 78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1" name="Rectangle 79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146502" name="Oval 80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146503" name="Group 81"/>
              <p:cNvGrpSpPr>
                <a:grpSpLocks/>
              </p:cNvGrpSpPr>
              <p:nvPr/>
            </p:nvGrpSpPr>
            <p:grpSpPr bwMode="auto">
              <a:xfrm>
                <a:off x="2029" y="1976"/>
                <a:ext cx="294" cy="250"/>
                <a:chOff x="2909" y="2425"/>
                <a:chExt cx="299" cy="250"/>
              </a:xfrm>
            </p:grpSpPr>
            <p:sp>
              <p:nvSpPr>
                <p:cNvPr id="146504" name="Rectangle 8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46505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909" y="2425"/>
                  <a:ext cx="299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2000"/>
                    <a:t>1b</a:t>
                  </a:r>
                  <a:endParaRPr lang="en-US" altLang="en-US"/>
                </a:p>
              </p:txBody>
            </p:sp>
          </p:grpSp>
        </p:grpSp>
      </p:grpSp>
      <p:grpSp>
        <p:nvGrpSpPr>
          <p:cNvPr id="146451" name="Group 84"/>
          <p:cNvGrpSpPr>
            <a:grpSpLocks/>
          </p:cNvGrpSpPr>
          <p:nvPr/>
        </p:nvGrpSpPr>
        <p:grpSpPr bwMode="auto">
          <a:xfrm>
            <a:off x="5414963" y="5324475"/>
            <a:ext cx="501650" cy="396875"/>
            <a:chOff x="3537" y="3473"/>
            <a:chExt cx="316" cy="250"/>
          </a:xfrm>
        </p:grpSpPr>
        <p:sp>
          <p:nvSpPr>
            <p:cNvPr id="146479" name="Oval 85"/>
            <p:cNvSpPr>
              <a:spLocks noChangeArrowheads="1"/>
            </p:cNvSpPr>
            <p:nvPr/>
          </p:nvSpPr>
          <p:spPr bwMode="auto">
            <a:xfrm>
              <a:off x="3540" y="35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6480" name="Line 86"/>
            <p:cNvSpPr>
              <a:spLocks noChangeShapeType="1"/>
            </p:cNvSpPr>
            <p:nvPr/>
          </p:nvSpPr>
          <p:spPr bwMode="auto">
            <a:xfrm>
              <a:off x="3540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1" name="Line 87"/>
            <p:cNvSpPr>
              <a:spLocks noChangeShapeType="1"/>
            </p:cNvSpPr>
            <p:nvPr/>
          </p:nvSpPr>
          <p:spPr bwMode="auto">
            <a:xfrm>
              <a:off x="3853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2" name="Rectangle 88"/>
            <p:cNvSpPr>
              <a:spLocks noChangeArrowheads="1"/>
            </p:cNvSpPr>
            <p:nvPr/>
          </p:nvSpPr>
          <p:spPr bwMode="auto">
            <a:xfrm>
              <a:off x="3540" y="359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46483" name="Oval 89"/>
            <p:cNvSpPr>
              <a:spLocks noChangeArrowheads="1"/>
            </p:cNvSpPr>
            <p:nvPr/>
          </p:nvSpPr>
          <p:spPr bwMode="auto">
            <a:xfrm>
              <a:off x="3537" y="35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6484" name="Rectangle 90"/>
            <p:cNvSpPr>
              <a:spLocks noChangeArrowheads="1"/>
            </p:cNvSpPr>
            <p:nvPr/>
          </p:nvSpPr>
          <p:spPr bwMode="auto">
            <a:xfrm>
              <a:off x="3624" y="3545"/>
              <a:ext cx="141" cy="1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6485" name="Text Box 91"/>
            <p:cNvSpPr txBox="1">
              <a:spLocks noChangeArrowheads="1"/>
            </p:cNvSpPr>
            <p:nvPr/>
          </p:nvSpPr>
          <p:spPr bwMode="auto">
            <a:xfrm>
              <a:off x="3551" y="347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/>
                <a:t>2a</a:t>
              </a:r>
              <a:endParaRPr lang="en-US" altLang="en-US"/>
            </a:p>
          </p:txBody>
        </p:sp>
      </p:grpSp>
      <p:sp>
        <p:nvSpPr>
          <p:cNvPr id="146452" name="Line 92"/>
          <p:cNvSpPr>
            <a:spLocks noChangeShapeType="1"/>
          </p:cNvSpPr>
          <p:nvPr/>
        </p:nvSpPr>
        <p:spPr bwMode="auto">
          <a:xfrm>
            <a:off x="6635750" y="5241925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53" name="Line 93"/>
          <p:cNvSpPr>
            <a:spLocks noChangeShapeType="1"/>
          </p:cNvSpPr>
          <p:nvPr/>
        </p:nvSpPr>
        <p:spPr bwMode="auto">
          <a:xfrm>
            <a:off x="6889750" y="5707063"/>
            <a:ext cx="735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54" name="Line 94"/>
          <p:cNvSpPr>
            <a:spLocks noChangeShapeType="1"/>
          </p:cNvSpPr>
          <p:nvPr/>
        </p:nvSpPr>
        <p:spPr bwMode="auto">
          <a:xfrm>
            <a:off x="5921375" y="5553075"/>
            <a:ext cx="4889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55" name="Line 95"/>
          <p:cNvSpPr>
            <a:spLocks noChangeShapeType="1"/>
          </p:cNvSpPr>
          <p:nvPr/>
        </p:nvSpPr>
        <p:spPr bwMode="auto">
          <a:xfrm>
            <a:off x="6530975" y="5351463"/>
            <a:ext cx="68263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6456" name="Group 96"/>
          <p:cNvGrpSpPr>
            <a:grpSpLocks/>
          </p:cNvGrpSpPr>
          <p:nvPr/>
        </p:nvGrpSpPr>
        <p:grpSpPr bwMode="auto">
          <a:xfrm>
            <a:off x="6142038" y="5046663"/>
            <a:ext cx="501650" cy="396875"/>
            <a:chOff x="4320" y="1936"/>
            <a:chExt cx="316" cy="250"/>
          </a:xfrm>
        </p:grpSpPr>
        <p:sp>
          <p:nvSpPr>
            <p:cNvPr id="146472" name="Oval 97"/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6473" name="Line 98"/>
            <p:cNvSpPr>
              <a:spLocks noChangeShapeType="1"/>
            </p:cNvSpPr>
            <p:nvPr/>
          </p:nvSpPr>
          <p:spPr bwMode="auto">
            <a:xfrm>
              <a:off x="4323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4" name="Line 99"/>
            <p:cNvSpPr>
              <a:spLocks noChangeShapeType="1"/>
            </p:cNvSpPr>
            <p:nvPr/>
          </p:nvSpPr>
          <p:spPr bwMode="auto">
            <a:xfrm>
              <a:off x="4636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5" name="Rectangle 100"/>
            <p:cNvSpPr>
              <a:spLocks noChangeArrowheads="1"/>
            </p:cNvSpPr>
            <p:nvPr/>
          </p:nvSpPr>
          <p:spPr bwMode="auto">
            <a:xfrm>
              <a:off x="4323" y="204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46476" name="Oval 101"/>
            <p:cNvSpPr>
              <a:spLocks noChangeArrowheads="1"/>
            </p:cNvSpPr>
            <p:nvPr/>
          </p:nvSpPr>
          <p:spPr bwMode="auto">
            <a:xfrm>
              <a:off x="4320" y="198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6477" name="Rectangle 102"/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6478" name="Text Box 103"/>
            <p:cNvSpPr txBox="1">
              <a:spLocks noChangeArrowheads="1"/>
            </p:cNvSpPr>
            <p:nvPr/>
          </p:nvSpPr>
          <p:spPr bwMode="auto">
            <a:xfrm>
              <a:off x="4338" y="1936"/>
              <a:ext cx="2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/>
                <a:t>2c</a:t>
              </a:r>
              <a:endParaRPr lang="en-US" altLang="en-US"/>
            </a:p>
          </p:txBody>
        </p:sp>
      </p:grpSp>
      <p:grpSp>
        <p:nvGrpSpPr>
          <p:cNvPr id="146457" name="Group 104"/>
          <p:cNvGrpSpPr>
            <a:grpSpLocks/>
          </p:cNvGrpSpPr>
          <p:nvPr/>
        </p:nvGrpSpPr>
        <p:grpSpPr bwMode="auto">
          <a:xfrm>
            <a:off x="6405563" y="5502275"/>
            <a:ext cx="501650" cy="396875"/>
            <a:chOff x="4596" y="2158"/>
            <a:chExt cx="316" cy="250"/>
          </a:xfrm>
        </p:grpSpPr>
        <p:sp>
          <p:nvSpPr>
            <p:cNvPr id="146465" name="Oval 105"/>
            <p:cNvSpPr>
              <a:spLocks noChangeArrowheads="1"/>
            </p:cNvSpPr>
            <p:nvPr/>
          </p:nvSpPr>
          <p:spPr bwMode="auto">
            <a:xfrm>
              <a:off x="4599" y="227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6466" name="Line 106"/>
            <p:cNvSpPr>
              <a:spLocks noChangeShapeType="1"/>
            </p:cNvSpPr>
            <p:nvPr/>
          </p:nvSpPr>
          <p:spPr bwMode="auto">
            <a:xfrm>
              <a:off x="4599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7" name="Line 107"/>
            <p:cNvSpPr>
              <a:spLocks noChangeShapeType="1"/>
            </p:cNvSpPr>
            <p:nvPr/>
          </p:nvSpPr>
          <p:spPr bwMode="auto">
            <a:xfrm>
              <a:off x="4912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8" name="Rectangle 108"/>
            <p:cNvSpPr>
              <a:spLocks noChangeArrowheads="1"/>
            </p:cNvSpPr>
            <p:nvPr/>
          </p:nvSpPr>
          <p:spPr bwMode="auto">
            <a:xfrm>
              <a:off x="4599" y="226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46469" name="Oval 109"/>
            <p:cNvSpPr>
              <a:spLocks noChangeArrowheads="1"/>
            </p:cNvSpPr>
            <p:nvPr/>
          </p:nvSpPr>
          <p:spPr bwMode="auto">
            <a:xfrm>
              <a:off x="4596" y="221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6470" name="Rectangle 110"/>
            <p:cNvSpPr>
              <a:spLocks noChangeArrowheads="1"/>
            </p:cNvSpPr>
            <p:nvPr/>
          </p:nvSpPr>
          <p:spPr bwMode="auto">
            <a:xfrm>
              <a:off x="4683" y="2223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6471" name="Text Box 111"/>
            <p:cNvSpPr txBox="1">
              <a:spLocks noChangeArrowheads="1"/>
            </p:cNvSpPr>
            <p:nvPr/>
          </p:nvSpPr>
          <p:spPr bwMode="auto">
            <a:xfrm>
              <a:off x="4610" y="2158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/>
                <a:t>2b</a:t>
              </a:r>
              <a:endParaRPr lang="en-US" altLang="en-US"/>
            </a:p>
          </p:txBody>
        </p:sp>
      </p:grpSp>
      <p:sp>
        <p:nvSpPr>
          <p:cNvPr id="146458" name="Text Box 112"/>
          <p:cNvSpPr txBox="1">
            <a:spLocks noChangeArrowheads="1"/>
          </p:cNvSpPr>
          <p:nvPr/>
        </p:nvSpPr>
        <p:spPr bwMode="auto">
          <a:xfrm>
            <a:off x="7656513" y="5159375"/>
            <a:ext cx="8937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other</a:t>
            </a:r>
          </a:p>
          <a:p>
            <a:r>
              <a:rPr lang="en-US" altLang="en-US" sz="1400"/>
              <a:t>networks</a:t>
            </a:r>
          </a:p>
        </p:txBody>
      </p:sp>
      <p:sp>
        <p:nvSpPr>
          <p:cNvPr id="146459" name="Freeform 113"/>
          <p:cNvSpPr>
            <a:spLocks/>
          </p:cNvSpPr>
          <p:nvPr/>
        </p:nvSpPr>
        <p:spPr bwMode="auto">
          <a:xfrm flipH="1">
            <a:off x="292100" y="477202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0" name="Text Box 114"/>
          <p:cNvSpPr txBox="1">
            <a:spLocks noChangeArrowheads="1"/>
          </p:cNvSpPr>
          <p:nvPr/>
        </p:nvSpPr>
        <p:spPr bwMode="auto">
          <a:xfrm>
            <a:off x="349250" y="5556250"/>
            <a:ext cx="8937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other</a:t>
            </a:r>
          </a:p>
          <a:p>
            <a:r>
              <a:rPr lang="en-US" altLang="en-US" sz="1400"/>
              <a:t>networks</a:t>
            </a:r>
          </a:p>
        </p:txBody>
      </p:sp>
      <p:sp>
        <p:nvSpPr>
          <p:cNvPr id="146461" name="Line 115"/>
          <p:cNvSpPr>
            <a:spLocks noChangeShapeType="1"/>
          </p:cNvSpPr>
          <p:nvPr/>
        </p:nvSpPr>
        <p:spPr bwMode="auto">
          <a:xfrm flipH="1">
            <a:off x="1149350" y="5118100"/>
            <a:ext cx="468313" cy="268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62" name="Freeform 116"/>
          <p:cNvSpPr>
            <a:spLocks/>
          </p:cNvSpPr>
          <p:nvPr/>
        </p:nvSpPr>
        <p:spPr bwMode="auto">
          <a:xfrm>
            <a:off x="4913313" y="5607050"/>
            <a:ext cx="523875" cy="261938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3" name="Freeform 117"/>
          <p:cNvSpPr>
            <a:spLocks/>
          </p:cNvSpPr>
          <p:nvPr/>
        </p:nvSpPr>
        <p:spPr bwMode="auto">
          <a:xfrm>
            <a:off x="2800350" y="5014913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0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2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smtClean="0"/>
              <a:t>4.1 introduction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smtClean="0"/>
              <a:t>4.2 virtual circuit and datagram networks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smtClean="0"/>
              <a:t>4.3 what</a:t>
            </a:r>
            <a:r>
              <a:rPr lang="ja-JP" altLang="en-US" sz="2400" smtClean="0"/>
              <a:t>’</a:t>
            </a:r>
            <a:r>
              <a:rPr lang="en-US" altLang="ja-JP" sz="2400" smtClean="0"/>
              <a:t>s inside a router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smtClean="0"/>
              <a:t>4.4 IP: Internet Protocol</a:t>
            </a:r>
          </a:p>
          <a:p>
            <a:pPr lvl="1"/>
            <a:r>
              <a:rPr lang="en-US" altLang="en-US" sz="2000" smtClean="0"/>
              <a:t>datagram format</a:t>
            </a:r>
          </a:p>
          <a:p>
            <a:pPr lvl="1"/>
            <a:r>
              <a:rPr lang="en-US" altLang="en-US" sz="2000" smtClean="0"/>
              <a:t>IPv4 addressing</a:t>
            </a:r>
          </a:p>
          <a:p>
            <a:pPr lvl="1"/>
            <a:r>
              <a:rPr lang="en-US" altLang="en-US" sz="2000" smtClean="0"/>
              <a:t>ICMP</a:t>
            </a:r>
          </a:p>
          <a:p>
            <a:pPr lvl="1"/>
            <a:r>
              <a:rPr lang="en-US" altLang="en-US" sz="2000" smtClean="0"/>
              <a:t>IPv6</a:t>
            </a:r>
          </a:p>
        </p:txBody>
      </p:sp>
      <p:sp>
        <p:nvSpPr>
          <p:cNvPr id="150533" name="Rectangle 4"/>
          <p:cNvSpPr>
            <a:spLocks noGrp="1" noChangeArrowheads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smtClean="0"/>
              <a:t>4.5 routing algorithms</a:t>
            </a:r>
          </a:p>
          <a:p>
            <a:pPr lvl="1"/>
            <a:r>
              <a:rPr lang="en-US" altLang="en-US" sz="2000" smtClean="0"/>
              <a:t>link state</a:t>
            </a:r>
          </a:p>
          <a:p>
            <a:pPr lvl="1"/>
            <a:r>
              <a:rPr lang="en-US" altLang="en-US" sz="2000" smtClean="0"/>
              <a:t>distance vector</a:t>
            </a:r>
          </a:p>
          <a:p>
            <a:pPr lvl="1"/>
            <a:r>
              <a:rPr lang="en-US" altLang="en-US" sz="2000" smtClean="0"/>
              <a:t>hierarchical routing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smtClean="0">
                <a:solidFill>
                  <a:srgbClr val="CC0000"/>
                </a:solidFill>
              </a:rPr>
              <a:t>4.6 routing in the Internet</a:t>
            </a:r>
          </a:p>
          <a:p>
            <a:pPr lvl="1"/>
            <a:r>
              <a:rPr lang="en-US" altLang="en-US" sz="2000" smtClean="0">
                <a:solidFill>
                  <a:srgbClr val="CC0000"/>
                </a:solidFill>
              </a:rPr>
              <a:t>RIP</a:t>
            </a:r>
          </a:p>
          <a:p>
            <a:pPr lvl="1"/>
            <a:r>
              <a:rPr lang="en-US" altLang="en-US" sz="2000" smtClean="0">
                <a:solidFill>
                  <a:srgbClr val="CC0000"/>
                </a:solidFill>
              </a:rPr>
              <a:t>OSPF</a:t>
            </a:r>
          </a:p>
          <a:p>
            <a:pPr lvl="1"/>
            <a:r>
              <a:rPr lang="en-US" altLang="en-US" sz="2000" smtClean="0">
                <a:solidFill>
                  <a:srgbClr val="CC0000"/>
                </a:solidFill>
              </a:rPr>
              <a:t>BGP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smtClean="0"/>
              <a:t>4.7 broadcast and multicast routing</a:t>
            </a:r>
          </a:p>
          <a:p>
            <a:endParaRPr lang="en-US" altLang="en-US" sz="24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95</a:t>
            </a:fld>
            <a:endParaRPr lang="en-US"/>
          </a:p>
        </p:txBody>
      </p:sp>
      <p:sp>
        <p:nvSpPr>
          <p:cNvPr id="15053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400">
                <a:solidFill>
                  <a:srgbClr val="000099"/>
                </a:solidFill>
                <a:latin typeface="Gill Sans MT" pitchFamily="-84" charset="0"/>
              </a:rPr>
              <a:t>Chapter 4: outline</a:t>
            </a:r>
          </a:p>
        </p:txBody>
      </p:sp>
    </p:spTree>
    <p:extLst>
      <p:ext uri="{BB962C8B-B14F-4D97-AF65-F5344CB8AC3E}">
        <p14:creationId xmlns:p14="http://schemas.microsoft.com/office/powerpoint/2010/main" val="153146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83249"/>
            <a:ext cx="8229600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rtl="1">
              <a:defRPr/>
            </a:pPr>
            <a:r>
              <a:rPr lang="fa-IR" sz="4800" dirty="0" smtClean="0">
                <a:solidFill>
                  <a:schemeClr val="bg1"/>
                </a:solidFill>
                <a:ea typeface="ＭＳ Ｐゴシック" charset="0"/>
                <a:cs typeface="B Titr" panose="00000700000000000000" pitchFamily="2" charset="-78"/>
              </a:rPr>
              <a:t>مسیریابی درون-</a:t>
            </a:r>
            <a:r>
              <a:rPr lang="en-US" sz="4800" dirty="0" smtClean="0">
                <a:solidFill>
                  <a:schemeClr val="bg1"/>
                </a:solidFill>
                <a:ea typeface="ＭＳ Ｐゴシック" charset="0"/>
                <a:cs typeface="B Titr" panose="00000700000000000000" pitchFamily="2" charset="-78"/>
              </a:rPr>
              <a:t>AS</a:t>
            </a:r>
            <a:endParaRPr lang="en-US" sz="4800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10650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r" rtl="1">
              <a:buFont typeface="Wingdings" charset="0"/>
              <a:buChar char="v"/>
              <a:defRPr/>
            </a:pPr>
            <a:r>
              <a:rPr lang="fa-IR" b="1" dirty="0" smtClean="0">
                <a:ea typeface="ＭＳ Ｐゴシック" charset="0"/>
                <a:cs typeface="B Titr" panose="00000700000000000000" pitchFamily="2" charset="-78"/>
              </a:rPr>
              <a:t> همچنین به پروتکل های دروازه درونی مشهور است.</a:t>
            </a:r>
            <a:r>
              <a:rPr lang="en-US" b="1" dirty="0" smtClean="0">
                <a:ea typeface="ＭＳ Ｐゴシック" charset="0"/>
                <a:cs typeface="B Titr" panose="00000700000000000000" pitchFamily="2" charset="-78"/>
              </a:rPr>
              <a:t> </a:t>
            </a:r>
            <a:r>
              <a:rPr lang="en-US" b="1" i="1" dirty="0" smtClean="0">
                <a:solidFill>
                  <a:srgbClr val="CC0000"/>
                </a:solidFill>
                <a:ea typeface="ＭＳ Ｐゴシック" charset="0"/>
                <a:cs typeface="B Titr" panose="00000700000000000000" pitchFamily="2" charset="-78"/>
              </a:rPr>
              <a:t>interior </a:t>
            </a:r>
            <a:r>
              <a:rPr lang="en-US" b="1" i="1" dirty="0">
                <a:solidFill>
                  <a:srgbClr val="CC0000"/>
                </a:solidFill>
                <a:ea typeface="ＭＳ Ｐゴシック" charset="0"/>
                <a:cs typeface="B Titr" panose="00000700000000000000" pitchFamily="2" charset="-78"/>
              </a:rPr>
              <a:t>gateway protocols (IGP)</a:t>
            </a:r>
          </a:p>
          <a:p>
            <a:pPr algn="r" rtl="1">
              <a:buFont typeface="Wingdings" charset="0"/>
              <a:buChar char="v"/>
              <a:defRPr/>
            </a:pPr>
            <a:r>
              <a:rPr lang="fa-IR" b="1" dirty="0" smtClean="0">
                <a:ea typeface="ＭＳ Ｐゴシック" charset="0"/>
                <a:cs typeface="B Titr" panose="00000700000000000000" pitchFamily="2" charset="-78"/>
              </a:rPr>
              <a:t> مشهورترین این پروتکل ها عبارتند از:</a:t>
            </a:r>
            <a:endParaRPr lang="en-US" b="1" dirty="0">
              <a:ea typeface="ＭＳ Ｐゴシック" charset="0"/>
              <a:cs typeface="B Titr" panose="00000700000000000000" pitchFamily="2" charset="-78"/>
            </a:endParaRPr>
          </a:p>
          <a:p>
            <a:pPr lvl="1" algn="r" rtl="1">
              <a:buFont typeface="Wingdings" charset="0"/>
              <a:buChar char="§"/>
              <a:defRPr/>
            </a:pPr>
            <a:r>
              <a:rPr lang="en-US" sz="2800" b="1" dirty="0">
                <a:solidFill>
                  <a:srgbClr val="FF0000"/>
                </a:solidFill>
                <a:ea typeface="ＭＳ Ｐゴシック" charset="0"/>
                <a:cs typeface="B Titr" panose="00000700000000000000" pitchFamily="2" charset="-78"/>
              </a:rPr>
              <a:t>RIP</a:t>
            </a:r>
            <a:r>
              <a:rPr lang="en-US" sz="2800" b="1" dirty="0">
                <a:ea typeface="ＭＳ Ｐゴシック" charset="0"/>
                <a:cs typeface="B Titr" panose="00000700000000000000" pitchFamily="2" charset="-78"/>
              </a:rPr>
              <a:t>: Routing Information Protocol</a:t>
            </a:r>
          </a:p>
          <a:p>
            <a:pPr lvl="1" algn="r" rtl="1">
              <a:buFont typeface="Wingdings" charset="0"/>
              <a:buChar char="§"/>
              <a:defRPr/>
            </a:pPr>
            <a:r>
              <a:rPr lang="en-US" sz="2800" b="1" dirty="0">
                <a:solidFill>
                  <a:srgbClr val="FF0000"/>
                </a:solidFill>
                <a:ea typeface="ＭＳ Ｐゴシック" charset="0"/>
                <a:cs typeface="B Titr" panose="00000700000000000000" pitchFamily="2" charset="-78"/>
              </a:rPr>
              <a:t>OSPF</a:t>
            </a:r>
            <a:r>
              <a:rPr lang="en-US" sz="2800" b="1" dirty="0">
                <a:ea typeface="ＭＳ Ｐゴシック" charset="0"/>
                <a:cs typeface="B Titr" panose="00000700000000000000" pitchFamily="2" charset="-78"/>
              </a:rPr>
              <a:t>: Open Shortest Path First</a:t>
            </a:r>
          </a:p>
          <a:p>
            <a:pPr lvl="1" algn="r" rtl="1">
              <a:buFont typeface="Wingdings" charset="0"/>
              <a:buChar char="§"/>
              <a:defRPr/>
            </a:pPr>
            <a:r>
              <a:rPr lang="en-US" sz="2800" b="1" dirty="0">
                <a:solidFill>
                  <a:srgbClr val="FF0000"/>
                </a:solidFill>
                <a:ea typeface="ＭＳ Ｐゴシック" charset="0"/>
                <a:cs typeface="B Titr" panose="00000700000000000000" pitchFamily="2" charset="-78"/>
              </a:rPr>
              <a:t>IGRP</a:t>
            </a:r>
            <a:r>
              <a:rPr lang="en-US" sz="2800" b="1" dirty="0">
                <a:ea typeface="ＭＳ Ｐゴシック" charset="0"/>
                <a:cs typeface="B Titr" panose="00000700000000000000" pitchFamily="2" charset="-78"/>
              </a:rPr>
              <a:t>: Interior Gateway Routing Protocol (Cisco proprietary)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5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5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6" y="152400"/>
            <a:ext cx="8370888" cy="941388"/>
          </a:xfrm>
          <a:solidFill>
            <a:srgbClr val="FFC000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>
                <a:ea typeface="ＭＳ Ｐゴシック" charset="0"/>
                <a:cs typeface="+mj-cs"/>
              </a:rPr>
              <a:t>RIP ( Routing Information Protocol)</a:t>
            </a:r>
          </a:p>
        </p:txBody>
      </p:sp>
      <p:sp>
        <p:nvSpPr>
          <p:cNvPr id="15258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33375" y="1289050"/>
            <a:ext cx="8362950" cy="2181202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altLang="en-US" sz="2400" b="1" dirty="0" smtClean="0">
                <a:cs typeface="B Titr" panose="00000700000000000000" pitchFamily="2" charset="-78"/>
              </a:rPr>
              <a:t>از سال 1982 در سیستم عامل یونیکس </a:t>
            </a:r>
            <a:r>
              <a:rPr lang="en-US" altLang="en-US" sz="2400" b="1" dirty="0" smtClean="0">
                <a:cs typeface="B Titr" panose="00000700000000000000" pitchFamily="2" charset="-78"/>
              </a:rPr>
              <a:t>BSD</a:t>
            </a:r>
            <a:r>
              <a:rPr lang="fa-IR" altLang="en-US" sz="2400" b="1" dirty="0" smtClean="0">
                <a:cs typeface="B Titr" panose="00000700000000000000" pitchFamily="2" charset="-78"/>
              </a:rPr>
              <a:t> قرار داده شد.</a:t>
            </a:r>
            <a:endParaRPr lang="en-US" altLang="en-US" sz="2400" b="1" dirty="0" smtClean="0">
              <a:cs typeface="B Titr" panose="00000700000000000000" pitchFamily="2" charset="-78"/>
            </a:endParaRPr>
          </a:p>
          <a:p>
            <a:pPr algn="r" rtl="1"/>
            <a:r>
              <a:rPr lang="fa-IR" altLang="en-US" sz="2400" b="1" dirty="0" smtClean="0">
                <a:cs typeface="B Titr" panose="00000700000000000000" pitchFamily="2" charset="-78"/>
              </a:rPr>
              <a:t>یک الگوریتم بردار فاصله </a:t>
            </a:r>
            <a:r>
              <a:rPr lang="en-US" altLang="en-US" sz="2400" b="1" dirty="0" smtClean="0">
                <a:cs typeface="B Titr" panose="00000700000000000000" pitchFamily="2" charset="-78"/>
              </a:rPr>
              <a:t>(DV)</a:t>
            </a:r>
            <a:r>
              <a:rPr lang="fa-IR" altLang="en-US" sz="2400" b="1" dirty="0" smtClean="0">
                <a:cs typeface="B Titr" panose="00000700000000000000" pitchFamily="2" charset="-78"/>
              </a:rPr>
              <a:t> می باشد.</a:t>
            </a:r>
            <a:endParaRPr lang="en-US" altLang="en-US" sz="2400" b="1" dirty="0" smtClean="0">
              <a:cs typeface="B Titr" panose="00000700000000000000" pitchFamily="2" charset="-78"/>
            </a:endParaRPr>
          </a:p>
          <a:p>
            <a:pPr lvl="1" algn="r" rtl="1"/>
            <a:r>
              <a:rPr lang="fa-IR" altLang="en-US" sz="2000" b="1" dirty="0" smtClean="0">
                <a:cs typeface="B Titr" panose="00000700000000000000" pitchFamily="2" charset="-78"/>
              </a:rPr>
              <a:t>معیار فاصله : تعداد گام ها می باشد ( حداکثر 15 تا گام)، هر گام حاوی هزینه 1 می باشد.</a:t>
            </a:r>
            <a:endParaRPr lang="en-US" altLang="en-US" sz="2000" b="1" dirty="0" smtClean="0">
              <a:cs typeface="B Titr" panose="00000700000000000000" pitchFamily="2" charset="-78"/>
            </a:endParaRPr>
          </a:p>
          <a:p>
            <a:pPr lvl="1" algn="r" rtl="1"/>
            <a:r>
              <a:rPr lang="fa-IR" altLang="en-US" sz="2000" b="1" dirty="0" smtClean="0">
                <a:cs typeface="B Titr" panose="00000700000000000000" pitchFamily="2" charset="-78"/>
              </a:rPr>
              <a:t>هر 30 ثانیه مبادله پیام بین همسایه ها انجام می شود ( از طریق اعلان)</a:t>
            </a:r>
            <a:endParaRPr lang="en-US" altLang="en-US" sz="2000" b="1" dirty="0" smtClean="0">
              <a:cs typeface="B Titr" panose="00000700000000000000" pitchFamily="2" charset="-78"/>
            </a:endParaRPr>
          </a:p>
          <a:p>
            <a:pPr lvl="1" algn="r" rtl="1"/>
            <a:r>
              <a:rPr lang="fa-IR" altLang="en-US" sz="2000" b="1" dirty="0" smtClean="0">
                <a:cs typeface="B Titr" panose="00000700000000000000" pitchFamily="2" charset="-78"/>
              </a:rPr>
              <a:t>در هر اعلان، لیست 25 تا از زیرشبکه های مقصد ارسال میشود.</a:t>
            </a:r>
            <a:endParaRPr lang="en-US" altLang="en-US" sz="2000" b="1" i="1" dirty="0" smtClean="0">
              <a:cs typeface="B Titr" panose="00000700000000000000" pitchFamily="2" charset="-78"/>
            </a:endParaRPr>
          </a:p>
          <a:p>
            <a:pPr algn="r" rtl="1"/>
            <a:endParaRPr lang="en-US" altLang="en-US" sz="2400" b="1" dirty="0" smtClean="0">
              <a:cs typeface="B Titr" panose="00000700000000000000" pitchFamily="2" charset="-78"/>
            </a:endParaRPr>
          </a:p>
          <a:p>
            <a:pPr lvl="1" algn="r" rtl="1">
              <a:buFont typeface="Wingdings" panose="05000000000000000000" pitchFamily="2" charset="2"/>
              <a:buNone/>
            </a:pPr>
            <a:endParaRPr lang="en-US" altLang="en-US" b="1" i="1" dirty="0" smtClean="0">
              <a:solidFill>
                <a:schemeClr val="accent2"/>
              </a:solidFill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None/>
            </a:pPr>
            <a:endParaRPr lang="en-US" altLang="en-US" sz="2400" b="1" dirty="0" smtClean="0"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97</a:t>
            </a:fld>
            <a:endParaRPr lang="en-US"/>
          </a:p>
        </p:txBody>
      </p:sp>
      <p:grpSp>
        <p:nvGrpSpPr>
          <p:cNvPr id="152582" name="Group 4"/>
          <p:cNvGrpSpPr>
            <a:grpSpLocks/>
          </p:cNvGrpSpPr>
          <p:nvPr/>
        </p:nvGrpSpPr>
        <p:grpSpPr bwMode="auto">
          <a:xfrm>
            <a:off x="738187" y="3822446"/>
            <a:ext cx="3968750" cy="2336800"/>
            <a:chOff x="1824" y="912"/>
            <a:chExt cx="2688" cy="1745"/>
          </a:xfrm>
        </p:grpSpPr>
        <p:sp>
          <p:nvSpPr>
            <p:cNvPr id="152585" name="Freeform 5"/>
            <p:cNvSpPr>
              <a:spLocks/>
            </p:cNvSpPr>
            <p:nvPr/>
          </p:nvSpPr>
          <p:spPr bwMode="auto">
            <a:xfrm>
              <a:off x="1824" y="912"/>
              <a:ext cx="2688" cy="1745"/>
            </a:xfrm>
            <a:custGeom>
              <a:avLst/>
              <a:gdLst>
                <a:gd name="T0" fmla="*/ 0 w 2250"/>
                <a:gd name="T1" fmla="*/ 4278 h 1409"/>
                <a:gd name="T2" fmla="*/ 1087 w 2250"/>
                <a:gd name="T3" fmla="*/ 2207 h 1409"/>
                <a:gd name="T4" fmla="*/ 2625 w 2250"/>
                <a:gd name="T5" fmla="*/ 239 h 1409"/>
                <a:gd name="T6" fmla="*/ 7690 w 2250"/>
                <a:gd name="T7" fmla="*/ 759 h 1409"/>
                <a:gd name="T8" fmla="*/ 9756 w 2250"/>
                <a:gd name="T9" fmla="*/ 3313 h 1409"/>
                <a:gd name="T10" fmla="*/ 10901 w 2250"/>
                <a:gd name="T11" fmla="*/ 6207 h 1409"/>
                <a:gd name="T12" fmla="*/ 8225 w 2250"/>
                <a:gd name="T13" fmla="*/ 9006 h 1409"/>
                <a:gd name="T14" fmla="*/ 4924 w 2250"/>
                <a:gd name="T15" fmla="*/ 9502 h 1409"/>
                <a:gd name="T16" fmla="*/ 2303 w 2250"/>
                <a:gd name="T17" fmla="*/ 9290 h 1409"/>
                <a:gd name="T18" fmla="*/ 505 w 2250"/>
                <a:gd name="T19" fmla="*/ 7321 h 1409"/>
                <a:gd name="T20" fmla="*/ 0 w 2250"/>
                <a:gd name="T21" fmla="*/ 4278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586" name="Oval 6"/>
            <p:cNvSpPr>
              <a:spLocks noChangeArrowheads="1"/>
            </p:cNvSpPr>
            <p:nvPr/>
          </p:nvSpPr>
          <p:spPr bwMode="auto">
            <a:xfrm>
              <a:off x="2566" y="218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52587" name="Line 7"/>
            <p:cNvSpPr>
              <a:spLocks noChangeShapeType="1"/>
            </p:cNvSpPr>
            <p:nvPr/>
          </p:nvSpPr>
          <p:spPr bwMode="auto">
            <a:xfrm>
              <a:off x="2566" y="217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588" name="Line 8"/>
            <p:cNvSpPr>
              <a:spLocks noChangeShapeType="1"/>
            </p:cNvSpPr>
            <p:nvPr/>
          </p:nvSpPr>
          <p:spPr bwMode="auto">
            <a:xfrm>
              <a:off x="2879" y="217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589" name="Rectangle 9"/>
            <p:cNvSpPr>
              <a:spLocks noChangeArrowheads="1"/>
            </p:cNvSpPr>
            <p:nvPr/>
          </p:nvSpPr>
          <p:spPr bwMode="auto">
            <a:xfrm>
              <a:off x="2566" y="217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52590" name="Oval 10"/>
            <p:cNvSpPr>
              <a:spLocks noChangeArrowheads="1"/>
            </p:cNvSpPr>
            <p:nvPr/>
          </p:nvSpPr>
          <p:spPr bwMode="auto">
            <a:xfrm>
              <a:off x="2563" y="212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52591" name="Oval 11"/>
            <p:cNvSpPr>
              <a:spLocks noChangeArrowheads="1"/>
            </p:cNvSpPr>
            <p:nvPr/>
          </p:nvSpPr>
          <p:spPr bwMode="auto">
            <a:xfrm>
              <a:off x="2562" y="149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52592" name="Line 12"/>
            <p:cNvSpPr>
              <a:spLocks noChangeShapeType="1"/>
            </p:cNvSpPr>
            <p:nvPr/>
          </p:nvSpPr>
          <p:spPr bwMode="auto">
            <a:xfrm>
              <a:off x="2562" y="148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593" name="Line 13"/>
            <p:cNvSpPr>
              <a:spLocks noChangeShapeType="1"/>
            </p:cNvSpPr>
            <p:nvPr/>
          </p:nvSpPr>
          <p:spPr bwMode="auto">
            <a:xfrm>
              <a:off x="2874" y="148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594" name="Rectangle 14"/>
            <p:cNvSpPr>
              <a:spLocks noChangeArrowheads="1"/>
            </p:cNvSpPr>
            <p:nvPr/>
          </p:nvSpPr>
          <p:spPr bwMode="auto">
            <a:xfrm>
              <a:off x="2562" y="1489"/>
              <a:ext cx="312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52595" name="Oval 15"/>
            <p:cNvSpPr>
              <a:spLocks noChangeArrowheads="1"/>
            </p:cNvSpPr>
            <p:nvPr/>
          </p:nvSpPr>
          <p:spPr bwMode="auto">
            <a:xfrm>
              <a:off x="2559" y="143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52596" name="Oval 16"/>
            <p:cNvSpPr>
              <a:spLocks noChangeArrowheads="1"/>
            </p:cNvSpPr>
            <p:nvPr/>
          </p:nvSpPr>
          <p:spPr bwMode="auto">
            <a:xfrm>
              <a:off x="3245" y="1492"/>
              <a:ext cx="312" cy="8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52597" name="Line 17"/>
            <p:cNvSpPr>
              <a:spLocks noChangeShapeType="1"/>
            </p:cNvSpPr>
            <p:nvPr/>
          </p:nvSpPr>
          <p:spPr bwMode="auto">
            <a:xfrm>
              <a:off x="3245" y="1485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598" name="Line 18"/>
            <p:cNvSpPr>
              <a:spLocks noChangeShapeType="1"/>
            </p:cNvSpPr>
            <p:nvPr/>
          </p:nvSpPr>
          <p:spPr bwMode="auto">
            <a:xfrm>
              <a:off x="3557" y="1485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599" name="Rectangle 19"/>
            <p:cNvSpPr>
              <a:spLocks noChangeArrowheads="1"/>
            </p:cNvSpPr>
            <p:nvPr/>
          </p:nvSpPr>
          <p:spPr bwMode="auto">
            <a:xfrm>
              <a:off x="3245" y="1485"/>
              <a:ext cx="309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52600" name="Oval 20"/>
            <p:cNvSpPr>
              <a:spLocks noChangeArrowheads="1"/>
            </p:cNvSpPr>
            <p:nvPr/>
          </p:nvSpPr>
          <p:spPr bwMode="auto">
            <a:xfrm>
              <a:off x="3248" y="1429"/>
              <a:ext cx="314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52601" name="Oval 21"/>
            <p:cNvSpPr>
              <a:spLocks noChangeArrowheads="1"/>
            </p:cNvSpPr>
            <p:nvPr/>
          </p:nvSpPr>
          <p:spPr bwMode="auto">
            <a:xfrm>
              <a:off x="3255" y="2183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52602" name="Line 22"/>
            <p:cNvSpPr>
              <a:spLocks noChangeShapeType="1"/>
            </p:cNvSpPr>
            <p:nvPr/>
          </p:nvSpPr>
          <p:spPr bwMode="auto">
            <a:xfrm>
              <a:off x="3255" y="2176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03" name="Rectangle 23"/>
            <p:cNvSpPr>
              <a:spLocks noChangeArrowheads="1"/>
            </p:cNvSpPr>
            <p:nvPr/>
          </p:nvSpPr>
          <p:spPr bwMode="auto">
            <a:xfrm>
              <a:off x="3255" y="2176"/>
              <a:ext cx="310" cy="5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52604" name="Oval 24"/>
            <p:cNvSpPr>
              <a:spLocks noChangeArrowheads="1"/>
            </p:cNvSpPr>
            <p:nvPr/>
          </p:nvSpPr>
          <p:spPr bwMode="auto">
            <a:xfrm>
              <a:off x="3252" y="2116"/>
              <a:ext cx="313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52605" name="Freeform 25"/>
            <p:cNvSpPr>
              <a:spLocks/>
            </p:cNvSpPr>
            <p:nvPr/>
          </p:nvSpPr>
          <p:spPr bwMode="auto">
            <a:xfrm>
              <a:off x="3411" y="1584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06" name="Freeform 26"/>
            <p:cNvSpPr>
              <a:spLocks/>
            </p:cNvSpPr>
            <p:nvPr/>
          </p:nvSpPr>
          <p:spPr bwMode="auto">
            <a:xfrm>
              <a:off x="2718" y="1590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07" name="Freeform 27"/>
            <p:cNvSpPr>
              <a:spLocks/>
            </p:cNvSpPr>
            <p:nvPr/>
          </p:nvSpPr>
          <p:spPr bwMode="auto">
            <a:xfrm>
              <a:off x="2889" y="2205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08" name="Freeform 28"/>
            <p:cNvSpPr>
              <a:spLocks/>
            </p:cNvSpPr>
            <p:nvPr/>
          </p:nvSpPr>
          <p:spPr bwMode="auto">
            <a:xfrm>
              <a:off x="2883" y="1515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2609" name="Group 29"/>
            <p:cNvGrpSpPr>
              <a:grpSpLocks/>
            </p:cNvGrpSpPr>
            <p:nvPr/>
          </p:nvGrpSpPr>
          <p:grpSpPr bwMode="auto">
            <a:xfrm>
              <a:off x="3289" y="2064"/>
              <a:ext cx="250" cy="296"/>
              <a:chOff x="2932" y="2424"/>
              <a:chExt cx="253" cy="296"/>
            </a:xfrm>
          </p:grpSpPr>
          <p:sp>
            <p:nvSpPr>
              <p:cNvPr id="152632" name="Rectangle 30"/>
              <p:cNvSpPr>
                <a:spLocks noChangeArrowheads="1"/>
              </p:cNvSpPr>
              <p:nvPr/>
            </p:nvSpPr>
            <p:spPr bwMode="auto">
              <a:xfrm>
                <a:off x="2984" y="2491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52633" name="Text Box 31"/>
              <p:cNvSpPr txBox="1">
                <a:spLocks noChangeArrowheads="1"/>
              </p:cNvSpPr>
              <p:nvPr/>
            </p:nvSpPr>
            <p:spPr bwMode="auto">
              <a:xfrm>
                <a:off x="2934" y="2424"/>
                <a:ext cx="251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000"/>
                  <a:t>D</a:t>
                </a:r>
                <a:endParaRPr lang="en-US" altLang="en-US"/>
              </a:p>
            </p:txBody>
          </p:sp>
        </p:grpSp>
        <p:grpSp>
          <p:nvGrpSpPr>
            <p:cNvPr id="152610" name="Group 32"/>
            <p:cNvGrpSpPr>
              <a:grpSpLocks/>
            </p:cNvGrpSpPr>
            <p:nvPr/>
          </p:nvGrpSpPr>
          <p:grpSpPr bwMode="auto">
            <a:xfrm>
              <a:off x="2595" y="2031"/>
              <a:ext cx="274" cy="341"/>
              <a:chOff x="2920" y="2394"/>
              <a:chExt cx="275" cy="341"/>
            </a:xfrm>
          </p:grpSpPr>
          <p:sp>
            <p:nvSpPr>
              <p:cNvPr id="152630" name="Rectangle 33"/>
              <p:cNvSpPr>
                <a:spLocks noChangeArrowheads="1"/>
              </p:cNvSpPr>
              <p:nvPr/>
            </p:nvSpPr>
            <p:spPr bwMode="auto">
              <a:xfrm>
                <a:off x="2981" y="2490"/>
                <a:ext cx="145" cy="13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52631" name="Text Box 34"/>
              <p:cNvSpPr txBox="1">
                <a:spLocks noChangeArrowheads="1"/>
              </p:cNvSpPr>
              <p:nvPr/>
            </p:nvSpPr>
            <p:spPr bwMode="auto">
              <a:xfrm>
                <a:off x="2920" y="2394"/>
                <a:ext cx="275" cy="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/>
                  <a:t>C</a:t>
                </a:r>
              </a:p>
            </p:txBody>
          </p:sp>
        </p:grpSp>
        <p:grpSp>
          <p:nvGrpSpPr>
            <p:cNvPr id="152611" name="Group 35"/>
            <p:cNvGrpSpPr>
              <a:grpSpLocks/>
            </p:cNvGrpSpPr>
            <p:nvPr/>
          </p:nvGrpSpPr>
          <p:grpSpPr bwMode="auto">
            <a:xfrm>
              <a:off x="3287" y="1374"/>
              <a:ext cx="239" cy="297"/>
              <a:chOff x="2936" y="2424"/>
              <a:chExt cx="242" cy="297"/>
            </a:xfrm>
          </p:grpSpPr>
          <p:sp>
            <p:nvSpPr>
              <p:cNvPr id="152628" name="Rectangle 36"/>
              <p:cNvSpPr>
                <a:spLocks noChangeArrowheads="1"/>
              </p:cNvSpPr>
              <p:nvPr/>
            </p:nvSpPr>
            <p:spPr bwMode="auto">
              <a:xfrm>
                <a:off x="2982" y="2491"/>
                <a:ext cx="144" cy="13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52629" name="Text Box 37"/>
              <p:cNvSpPr txBox="1">
                <a:spLocks noChangeArrowheads="1"/>
              </p:cNvSpPr>
              <p:nvPr/>
            </p:nvSpPr>
            <p:spPr bwMode="auto">
              <a:xfrm>
                <a:off x="2936" y="2424"/>
                <a:ext cx="242" cy="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000"/>
                  <a:t>B</a:t>
                </a:r>
                <a:endParaRPr lang="en-US" altLang="en-US"/>
              </a:p>
            </p:txBody>
          </p:sp>
        </p:grpSp>
        <p:grpSp>
          <p:nvGrpSpPr>
            <p:cNvPr id="152612" name="Group 38"/>
            <p:cNvGrpSpPr>
              <a:grpSpLocks/>
            </p:cNvGrpSpPr>
            <p:nvPr/>
          </p:nvGrpSpPr>
          <p:grpSpPr bwMode="auto">
            <a:xfrm>
              <a:off x="2603" y="1374"/>
              <a:ext cx="241" cy="297"/>
              <a:chOff x="2936" y="2424"/>
              <a:chExt cx="244" cy="297"/>
            </a:xfrm>
          </p:grpSpPr>
          <p:sp>
            <p:nvSpPr>
              <p:cNvPr id="152626" name="Rectangle 39"/>
              <p:cNvSpPr>
                <a:spLocks noChangeArrowheads="1"/>
              </p:cNvSpPr>
              <p:nvPr/>
            </p:nvSpPr>
            <p:spPr bwMode="auto">
              <a:xfrm>
                <a:off x="2982" y="2491"/>
                <a:ext cx="144" cy="13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52627" name="Text Box 40"/>
              <p:cNvSpPr txBox="1">
                <a:spLocks noChangeArrowheads="1"/>
              </p:cNvSpPr>
              <p:nvPr/>
            </p:nvSpPr>
            <p:spPr bwMode="auto">
              <a:xfrm>
                <a:off x="2938" y="2424"/>
                <a:ext cx="244" cy="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000"/>
                  <a:t>A</a:t>
                </a:r>
                <a:endParaRPr lang="en-US" altLang="en-US"/>
              </a:p>
            </p:txBody>
          </p:sp>
        </p:grpSp>
        <p:sp>
          <p:nvSpPr>
            <p:cNvPr id="152613" name="Line 41"/>
            <p:cNvSpPr>
              <a:spLocks noChangeShapeType="1"/>
            </p:cNvSpPr>
            <p:nvPr/>
          </p:nvSpPr>
          <p:spPr bwMode="auto">
            <a:xfrm>
              <a:off x="3552" y="1488"/>
              <a:ext cx="338" cy="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614" name="Line 42"/>
            <p:cNvSpPr>
              <a:spLocks noChangeShapeType="1"/>
            </p:cNvSpPr>
            <p:nvPr/>
          </p:nvSpPr>
          <p:spPr bwMode="auto">
            <a:xfrm flipV="1">
              <a:off x="3505" y="1247"/>
              <a:ext cx="143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615" name="Line 43"/>
            <p:cNvSpPr>
              <a:spLocks noChangeShapeType="1"/>
            </p:cNvSpPr>
            <p:nvPr/>
          </p:nvSpPr>
          <p:spPr bwMode="auto">
            <a:xfrm flipV="1">
              <a:off x="3552" y="1920"/>
              <a:ext cx="240" cy="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616" name="Line 44"/>
            <p:cNvSpPr>
              <a:spLocks noChangeShapeType="1"/>
            </p:cNvSpPr>
            <p:nvPr/>
          </p:nvSpPr>
          <p:spPr bwMode="auto">
            <a:xfrm>
              <a:off x="3552" y="2208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617" name="Line 45"/>
            <p:cNvSpPr>
              <a:spLocks noChangeShapeType="1"/>
            </p:cNvSpPr>
            <p:nvPr/>
          </p:nvSpPr>
          <p:spPr bwMode="auto">
            <a:xfrm>
              <a:off x="3552" y="2208"/>
              <a:ext cx="28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618" name="Line 46"/>
            <p:cNvSpPr>
              <a:spLocks noChangeShapeType="1"/>
            </p:cNvSpPr>
            <p:nvPr/>
          </p:nvSpPr>
          <p:spPr bwMode="auto">
            <a:xfrm flipH="1" flipV="1">
              <a:off x="2352" y="1200"/>
              <a:ext cx="288" cy="2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619" name="Line 47"/>
            <p:cNvSpPr>
              <a:spLocks noChangeShapeType="1"/>
            </p:cNvSpPr>
            <p:nvPr/>
          </p:nvSpPr>
          <p:spPr bwMode="auto">
            <a:xfrm flipH="1" flipV="1">
              <a:off x="2208" y="2112"/>
              <a:ext cx="384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620" name="Text Box 48"/>
            <p:cNvSpPr txBox="1">
              <a:spLocks noChangeArrowheads="1"/>
            </p:cNvSpPr>
            <p:nvPr/>
          </p:nvSpPr>
          <p:spPr bwMode="auto">
            <a:xfrm>
              <a:off x="2448" y="1100"/>
              <a:ext cx="212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/>
                <a:t>u</a:t>
              </a:r>
            </a:p>
          </p:txBody>
        </p:sp>
        <p:sp>
          <p:nvSpPr>
            <p:cNvPr id="152621" name="Text Box 49"/>
            <p:cNvSpPr txBox="1">
              <a:spLocks noChangeArrowheads="1"/>
            </p:cNvSpPr>
            <p:nvPr/>
          </p:nvSpPr>
          <p:spPr bwMode="auto">
            <a:xfrm>
              <a:off x="3408" y="1103"/>
              <a:ext cx="202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/>
                <a:t>v</a:t>
              </a:r>
            </a:p>
          </p:txBody>
        </p:sp>
        <p:sp>
          <p:nvSpPr>
            <p:cNvPr id="152622" name="Text Box 50"/>
            <p:cNvSpPr txBox="1">
              <a:spLocks noChangeArrowheads="1"/>
            </p:cNvSpPr>
            <p:nvPr/>
          </p:nvSpPr>
          <p:spPr bwMode="auto">
            <a:xfrm>
              <a:off x="3648" y="1344"/>
              <a:ext cx="238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/>
                <a:t>w</a:t>
              </a:r>
            </a:p>
          </p:txBody>
        </p:sp>
        <p:sp>
          <p:nvSpPr>
            <p:cNvPr id="152623" name="Text Box 51"/>
            <p:cNvSpPr txBox="1">
              <a:spLocks noChangeArrowheads="1"/>
            </p:cNvSpPr>
            <p:nvPr/>
          </p:nvSpPr>
          <p:spPr bwMode="auto">
            <a:xfrm>
              <a:off x="3696" y="1920"/>
              <a:ext cx="202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/>
                <a:t>x</a:t>
              </a:r>
            </a:p>
          </p:txBody>
        </p:sp>
        <p:sp>
          <p:nvSpPr>
            <p:cNvPr id="152624" name="Text Box 52"/>
            <p:cNvSpPr txBox="1">
              <a:spLocks noChangeArrowheads="1"/>
            </p:cNvSpPr>
            <p:nvPr/>
          </p:nvSpPr>
          <p:spPr bwMode="auto">
            <a:xfrm>
              <a:off x="3600" y="2255"/>
              <a:ext cx="202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/>
                <a:t>y</a:t>
              </a:r>
            </a:p>
          </p:txBody>
        </p:sp>
        <p:sp>
          <p:nvSpPr>
            <p:cNvPr id="152625" name="Text Box 53"/>
            <p:cNvSpPr txBox="1">
              <a:spLocks noChangeArrowheads="1"/>
            </p:cNvSpPr>
            <p:nvPr/>
          </p:nvSpPr>
          <p:spPr bwMode="auto">
            <a:xfrm>
              <a:off x="2304" y="2112"/>
              <a:ext cx="202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/>
                <a:t>z</a:t>
              </a:r>
            </a:p>
          </p:txBody>
        </p:sp>
      </p:grpSp>
      <p:sp>
        <p:nvSpPr>
          <p:cNvPr id="152583" name="Text Box 54"/>
          <p:cNvSpPr txBox="1">
            <a:spLocks noChangeArrowheads="1"/>
          </p:cNvSpPr>
          <p:nvPr/>
        </p:nvSpPr>
        <p:spPr bwMode="auto">
          <a:xfrm>
            <a:off x="5715000" y="4073271"/>
            <a:ext cx="16192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u="sng"/>
              <a:t>subnet</a:t>
            </a:r>
            <a:r>
              <a:rPr lang="en-US" altLang="en-US" sz="1800"/>
              <a:t>    </a:t>
            </a:r>
            <a:r>
              <a:rPr lang="en-US" altLang="en-US" sz="1800" u="sng"/>
              <a:t>hops</a:t>
            </a:r>
          </a:p>
          <a:p>
            <a:pPr eaLnBrk="1" hangingPunct="1"/>
            <a:r>
              <a:rPr lang="en-US" altLang="en-US" sz="1800"/>
              <a:t>      u         1</a:t>
            </a:r>
          </a:p>
          <a:p>
            <a:pPr eaLnBrk="1" hangingPunct="1"/>
            <a:r>
              <a:rPr lang="en-US" altLang="en-US" sz="1800"/>
              <a:t>      v         2</a:t>
            </a:r>
          </a:p>
          <a:p>
            <a:pPr eaLnBrk="1" hangingPunct="1"/>
            <a:r>
              <a:rPr lang="en-US" altLang="en-US" sz="1800"/>
              <a:t>      w        2</a:t>
            </a:r>
          </a:p>
          <a:p>
            <a:pPr eaLnBrk="1" hangingPunct="1"/>
            <a:r>
              <a:rPr lang="en-US" altLang="en-US" sz="1800"/>
              <a:t>      x         3</a:t>
            </a:r>
          </a:p>
          <a:p>
            <a:pPr eaLnBrk="1" hangingPunct="1"/>
            <a:r>
              <a:rPr lang="en-US" altLang="en-US" sz="1800"/>
              <a:t>      y         3</a:t>
            </a:r>
          </a:p>
          <a:p>
            <a:pPr eaLnBrk="1" hangingPunct="1"/>
            <a:r>
              <a:rPr lang="en-US" altLang="en-US" sz="1800"/>
              <a:t>      z         2</a:t>
            </a:r>
          </a:p>
          <a:p>
            <a:pPr eaLnBrk="1" hangingPunct="1"/>
            <a:r>
              <a:rPr lang="en-US" altLang="en-US" sz="1800"/>
              <a:t>  </a:t>
            </a:r>
          </a:p>
        </p:txBody>
      </p:sp>
      <p:sp>
        <p:nvSpPr>
          <p:cNvPr id="152584" name="Text Box 55"/>
          <p:cNvSpPr txBox="1">
            <a:spLocks noChangeArrowheads="1"/>
          </p:cNvSpPr>
          <p:nvPr/>
        </p:nvSpPr>
        <p:spPr bwMode="auto">
          <a:xfrm>
            <a:off x="4619625" y="3733546"/>
            <a:ext cx="3867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u="sng"/>
              <a:t>from router A to destination</a:t>
            </a:r>
            <a:r>
              <a:rPr lang="en-US" altLang="en-US" sz="1800" u="sng">
                <a:solidFill>
                  <a:srgbClr val="FF0000"/>
                </a:solidFill>
              </a:rPr>
              <a:t> </a:t>
            </a:r>
            <a:r>
              <a:rPr lang="en-US" altLang="en-US" sz="1800" i="1" u="sng">
                <a:solidFill>
                  <a:srgbClr val="CC0000"/>
                </a:solidFill>
              </a:rPr>
              <a:t>subnets:</a:t>
            </a:r>
          </a:p>
        </p:txBody>
      </p:sp>
    </p:spTree>
    <p:extLst>
      <p:ext uri="{BB962C8B-B14F-4D97-AF65-F5344CB8AC3E}">
        <p14:creationId xmlns:p14="http://schemas.microsoft.com/office/powerpoint/2010/main" val="256029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1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96" y="1107980"/>
            <a:ext cx="5638007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171"/>
            <a:ext cx="8229600" cy="1143000"/>
          </a:xfrm>
        </p:spPr>
        <p:txBody>
          <a:bodyPr>
            <a:normAutofit/>
          </a:bodyPr>
          <a:lstStyle/>
          <a:p>
            <a:pPr rtl="1">
              <a:defRPr/>
            </a:pPr>
            <a:r>
              <a:rPr lang="en-US" sz="4800" b="1" dirty="0" smtClean="0">
                <a:ea typeface="ＭＳ Ｐゴシック" charset="0"/>
                <a:cs typeface="B Titr" panose="00000700000000000000" pitchFamily="2" charset="-78"/>
              </a:rPr>
              <a:t>RIP</a:t>
            </a:r>
            <a:r>
              <a:rPr lang="fa-IR" sz="4800" b="1" dirty="0" smtClean="0">
                <a:ea typeface="ＭＳ Ｐゴシック" charset="0"/>
                <a:cs typeface="B Titr" panose="00000700000000000000" pitchFamily="2" charset="-78"/>
              </a:rPr>
              <a:t>: خرابی لینک ، بازیابی</a:t>
            </a:r>
            <a:endParaRPr lang="en-US" sz="5400" b="1" dirty="0">
              <a:ea typeface="ＭＳ Ｐゴシック" charset="0"/>
              <a:cs typeface="B Titr" panose="00000700000000000000" pitchFamily="2" charset="-78"/>
            </a:endParaRPr>
          </a:p>
        </p:txBody>
      </p:sp>
      <p:sp>
        <p:nvSpPr>
          <p:cNvPr id="1105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524000"/>
            <a:ext cx="8305800" cy="4709922"/>
          </a:xfrm>
        </p:spPr>
        <p:txBody>
          <a:bodyPr>
            <a:normAutofit/>
          </a:bodyPr>
          <a:lstStyle/>
          <a:p>
            <a:pPr algn="r" rtl="1">
              <a:lnSpc>
                <a:spcPct val="110000"/>
              </a:lnSpc>
              <a:buFont typeface="Wingdings" charset="0"/>
              <a:buNone/>
              <a:defRPr/>
            </a:pPr>
            <a:r>
              <a:rPr lang="fa-IR" dirty="0" smtClean="0">
                <a:ea typeface="ＭＳ Ｐゴシック" charset="0"/>
                <a:cs typeface="B Titr" panose="00000700000000000000" pitchFamily="2" charset="-78"/>
              </a:rPr>
              <a:t>اگر در مدت زمان 180 ثانیه، اعلانی از همسایه/لینکی دریافت نشد، آن لینک/همسایه مرده تلقی می شود</a:t>
            </a:r>
            <a:endParaRPr lang="en-US" dirty="0">
              <a:ea typeface="ＭＳ Ｐゴシック" charset="0"/>
              <a:cs typeface="B Titr" panose="00000700000000000000" pitchFamily="2" charset="-78"/>
            </a:endParaRPr>
          </a:p>
          <a:p>
            <a:pPr lvl="1" algn="r" rtl="1">
              <a:lnSpc>
                <a:spcPct val="110000"/>
              </a:lnSpc>
              <a:buFont typeface="Wingdings" charset="0"/>
              <a:buChar char="§"/>
              <a:defRPr/>
            </a:pPr>
            <a:r>
              <a:rPr lang="fa-IR" dirty="0" smtClean="0">
                <a:ea typeface="ＭＳ Ｐゴシック" charset="0"/>
                <a:cs typeface="B Titr" panose="00000700000000000000" pitchFamily="2" charset="-78"/>
              </a:rPr>
              <a:t>مسیرهای از طریق آن همسایه غیر معتبر خواهند شد.</a:t>
            </a:r>
            <a:endParaRPr lang="en-US" dirty="0">
              <a:ea typeface="ＭＳ Ｐゴシック" charset="0"/>
              <a:cs typeface="B Titr" panose="00000700000000000000" pitchFamily="2" charset="-78"/>
            </a:endParaRPr>
          </a:p>
          <a:p>
            <a:pPr lvl="1" algn="r" rtl="1">
              <a:lnSpc>
                <a:spcPct val="110000"/>
              </a:lnSpc>
              <a:buFont typeface="Wingdings" charset="0"/>
              <a:buChar char="§"/>
              <a:defRPr/>
            </a:pPr>
            <a:r>
              <a:rPr lang="fa-IR" dirty="0" smtClean="0">
                <a:ea typeface="ＭＳ Ｐゴシック" charset="0"/>
                <a:cs typeface="B Titr" panose="00000700000000000000" pitchFamily="2" charset="-78"/>
              </a:rPr>
              <a:t>اعلان جدیدی  به همسایه ها دیگر ارسال خواهد شد ( برای اعلام این خرابی)</a:t>
            </a:r>
            <a:endParaRPr lang="en-US" dirty="0">
              <a:ea typeface="ＭＳ Ｐゴシック" charset="0"/>
              <a:cs typeface="B Titr" panose="00000700000000000000" pitchFamily="2" charset="-78"/>
            </a:endParaRPr>
          </a:p>
          <a:p>
            <a:pPr lvl="1" algn="r" rtl="1">
              <a:lnSpc>
                <a:spcPct val="110000"/>
              </a:lnSpc>
              <a:buFont typeface="Wingdings" charset="0"/>
              <a:buChar char="§"/>
              <a:defRPr/>
            </a:pPr>
            <a:r>
              <a:rPr lang="fa-IR" dirty="0" smtClean="0">
                <a:ea typeface="ＭＳ Ｐゴシック" charset="0"/>
                <a:cs typeface="B Titr" panose="00000700000000000000" pitchFamily="2" charset="-78"/>
              </a:rPr>
              <a:t>همسایه ها هم به نوبه خود، اعلانی را به همسایه های خود خواهند فرستاد( اگر جدول آنها با این خرابی، دچار تغییر شده باشد)</a:t>
            </a:r>
            <a:endParaRPr lang="en-US" dirty="0">
              <a:ea typeface="ＭＳ Ｐゴシック" charset="0"/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2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1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96" y="1107980"/>
            <a:ext cx="5638007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171"/>
            <a:ext cx="8229600" cy="1143000"/>
          </a:xfrm>
        </p:spPr>
        <p:txBody>
          <a:bodyPr>
            <a:normAutofit/>
          </a:bodyPr>
          <a:lstStyle/>
          <a:p>
            <a:pPr rtl="1">
              <a:defRPr/>
            </a:pPr>
            <a:r>
              <a:rPr lang="en-US" sz="4800" b="1" dirty="0" smtClean="0">
                <a:ea typeface="ＭＳ Ｐゴシック" charset="0"/>
                <a:cs typeface="B Titr" panose="00000700000000000000" pitchFamily="2" charset="-78"/>
              </a:rPr>
              <a:t>RIP</a:t>
            </a:r>
            <a:r>
              <a:rPr lang="fa-IR" sz="4800" b="1" dirty="0" smtClean="0">
                <a:ea typeface="ＭＳ Ｐゴシック" charset="0"/>
                <a:cs typeface="B Titr" panose="00000700000000000000" pitchFamily="2" charset="-78"/>
              </a:rPr>
              <a:t>: خرابی لینک ، بازیابی</a:t>
            </a:r>
            <a:endParaRPr lang="en-US" sz="5400" b="1" dirty="0">
              <a:ea typeface="ＭＳ Ｐゴシック" charset="0"/>
              <a:cs typeface="B Titr" panose="00000700000000000000" pitchFamily="2" charset="-78"/>
            </a:endParaRPr>
          </a:p>
        </p:txBody>
      </p:sp>
      <p:sp>
        <p:nvSpPr>
          <p:cNvPr id="1105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600200"/>
            <a:ext cx="8305800" cy="4633722"/>
          </a:xfrm>
        </p:spPr>
        <p:txBody>
          <a:bodyPr>
            <a:normAutofit/>
          </a:bodyPr>
          <a:lstStyle/>
          <a:p>
            <a:pPr algn="r" rtl="1">
              <a:lnSpc>
                <a:spcPct val="110000"/>
              </a:lnSpc>
              <a:buFont typeface="Wingdings" charset="0"/>
              <a:buNone/>
              <a:defRPr/>
            </a:pPr>
            <a:r>
              <a:rPr lang="fa-IR" dirty="0" smtClean="0">
                <a:ea typeface="ＭＳ Ｐゴシック" charset="0"/>
                <a:cs typeface="B Titr" panose="00000700000000000000" pitchFamily="2" charset="-78"/>
              </a:rPr>
              <a:t>اگر در مدت زمان 180 ثانیه، اعلانی از همسایه/لینکی دریافت نشد، آن لینک/همسایه مرده تلقی می شود</a:t>
            </a:r>
            <a:endParaRPr lang="en-US" dirty="0">
              <a:ea typeface="ＭＳ Ｐゴシック" charset="0"/>
              <a:cs typeface="B Titr" panose="00000700000000000000" pitchFamily="2" charset="-78"/>
            </a:endParaRPr>
          </a:p>
          <a:p>
            <a:pPr lvl="1" algn="r" rtl="1">
              <a:lnSpc>
                <a:spcPct val="110000"/>
              </a:lnSpc>
              <a:buFont typeface="Wingdings" charset="0"/>
              <a:buChar char="§"/>
              <a:defRPr/>
            </a:pPr>
            <a:r>
              <a:rPr lang="fa-IR" dirty="0" smtClean="0">
                <a:ea typeface="ＭＳ Ｐゴシック" charset="0"/>
                <a:cs typeface="B Titr" panose="00000700000000000000" pitchFamily="2" charset="-78"/>
              </a:rPr>
              <a:t>به این ترتیب خرابی یک لینک به سرعت(؟) به تمام شبکه ارسال خواهد شد.</a:t>
            </a:r>
            <a:endParaRPr lang="en-US" dirty="0">
              <a:ea typeface="ＭＳ Ｐゴシック" charset="0"/>
              <a:cs typeface="B Titr" panose="00000700000000000000" pitchFamily="2" charset="-78"/>
            </a:endParaRPr>
          </a:p>
          <a:p>
            <a:pPr lvl="1" algn="r" rtl="1">
              <a:lnSpc>
                <a:spcPct val="110000"/>
              </a:lnSpc>
              <a:buFont typeface="Wingdings" charset="0"/>
              <a:buChar char="§"/>
              <a:defRPr/>
            </a:pPr>
            <a:r>
              <a:rPr lang="fa-IR" i="1" dirty="0" smtClean="0">
                <a:ea typeface="ＭＳ Ｐゴシック" charset="0"/>
                <a:cs typeface="B Titr" panose="00000700000000000000" pitchFamily="2" charset="-78"/>
              </a:rPr>
              <a:t>از تکنیک </a:t>
            </a:r>
            <a:r>
              <a:rPr lang="fa-IR" i="1" dirty="0" smtClean="0">
                <a:solidFill>
                  <a:srgbClr val="FF0000"/>
                </a:solidFill>
                <a:ea typeface="ＭＳ Ｐゴシック" charset="0"/>
                <a:cs typeface="B Titr" panose="00000700000000000000" pitchFamily="2" charset="-78"/>
              </a:rPr>
              <a:t>معکوس سم (پادزهر) </a:t>
            </a:r>
            <a:r>
              <a:rPr lang="fa-IR" i="1" dirty="0" smtClean="0">
                <a:ea typeface="ＭＳ Ｐゴシック" charset="0"/>
                <a:cs typeface="B Titr" panose="00000700000000000000" pitchFamily="2" charset="-78"/>
              </a:rPr>
              <a:t>برای جلوگیری از حلقه شمارش تا بی نهایت استفاده می نماید.(بی نهایت = 16 گام)</a:t>
            </a:r>
            <a:endParaRPr lang="en-US" dirty="0">
              <a:ea typeface="ＭＳ Ｐゴシック" charset="0"/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0CA-04CE-4FAA-9748-FC40471C6E98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7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3543</TotalTime>
  <Words>6988</Words>
  <Application>Microsoft Office PowerPoint</Application>
  <PresentationFormat>On-screen Show (4:3)</PresentationFormat>
  <Paragraphs>2031</Paragraphs>
  <Slides>119</Slides>
  <Notes>49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119</vt:i4>
      </vt:variant>
    </vt:vector>
  </HeadingPairs>
  <TitlesOfParts>
    <vt:vector size="122" baseType="lpstr">
      <vt:lpstr>Droplet</vt:lpstr>
      <vt:lpstr>Clip</vt:lpstr>
      <vt:lpstr>Visio</vt:lpstr>
      <vt:lpstr>فصل چهارم – لایه شبکه</vt:lpstr>
      <vt:lpstr>فصل چهارم – لایه شبکه</vt:lpstr>
      <vt:lpstr>Network layer لایه شبکه</vt:lpstr>
      <vt:lpstr>Two Key Network-Layer Functions دو کارکرد کلیدی لایه شبکه</vt:lpstr>
      <vt:lpstr>PowerPoint Presentation</vt:lpstr>
      <vt:lpstr>Connection setup برقراری ارتباط</vt:lpstr>
      <vt:lpstr>فصل چهارم – لایه شبکه</vt:lpstr>
      <vt:lpstr>Network layer connection and connection-less service  سرویس اتصال گرا  و غیر متصل لایه شبکه</vt:lpstr>
      <vt:lpstr>Virtual Circuits مدارهای مجازی</vt:lpstr>
      <vt:lpstr>VC implementation پیاده سازی مدارهای مجازی</vt:lpstr>
      <vt:lpstr>Forwarding table جدول هدایت</vt:lpstr>
      <vt:lpstr>Virtual circuits: signaling protocols مدارهای مجازی : پروتکل های سیگنال دهی</vt:lpstr>
      <vt:lpstr>Datagram networks شبکه های دیتاگرام</vt:lpstr>
      <vt:lpstr>Datagram or VC network: why? شبکه دیتاگرامی یا مدار مجازی؟</vt:lpstr>
      <vt:lpstr>فصل چهارم – لایه شبکه</vt:lpstr>
      <vt:lpstr>Router Architecture Overview نگاه کلی بر معماری مسیریاب</vt:lpstr>
      <vt:lpstr>Input Port Functions کارکردهای پورت ورودی</vt:lpstr>
      <vt:lpstr>Three types of switching fabrics سه نوع بخش سوئیچ</vt:lpstr>
      <vt:lpstr>Switching Via Memory سوئیچ کردن از طریق حافظه</vt:lpstr>
      <vt:lpstr>Switching Via Bus سوئیچ کردن از طریق باس</vt:lpstr>
      <vt:lpstr>Switching Via An Interconnection Network سوئیچ کردن از طریق شبکه ارتباطی</vt:lpstr>
      <vt:lpstr>Output Ports  پورت های خروجی</vt:lpstr>
      <vt:lpstr>Where does Queuing occur? صف کردن کجا اتفاق می افتد؟</vt:lpstr>
      <vt:lpstr>فصل چهارم – لایه شبکه</vt:lpstr>
      <vt:lpstr>The Internet Network layer لایه شبکه در اینترنت</vt:lpstr>
      <vt:lpstr>فصل چهارم – لایه شبکه</vt:lpstr>
      <vt:lpstr>IP datagram format</vt:lpstr>
      <vt:lpstr>IP Fragmentation &amp; Reassembly شکستن و سرهم کردن IP</vt:lpstr>
      <vt:lpstr>فصل چهارم – لایه شبکه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DHCP client-server scenario سناریوی مشتری – سرویس دهنده DHCP</vt:lpstr>
      <vt:lpstr>DHCP client-server scenario</vt:lpstr>
      <vt:lpstr>PowerPoint Presentation</vt:lpstr>
      <vt:lpstr>کاربرد گراف</vt:lpstr>
      <vt:lpstr>هزینه ها در گراف</vt:lpstr>
      <vt:lpstr>دسته بندی الگوریتم های مسیریابی</vt:lpstr>
      <vt:lpstr>دسته بندی الگوریتم های مسیریابی پویا</vt:lpstr>
      <vt:lpstr>یک الگوریتم  مسیریابی LS</vt:lpstr>
      <vt:lpstr>Dijkstra's Shortest Path Algorithm</vt:lpstr>
      <vt:lpstr>Dijkstra's Shortest Path Algorithm</vt:lpstr>
      <vt:lpstr>Dijkstra's Shortest Path Algorithm</vt:lpstr>
      <vt:lpstr>Dijkstra's Shortest Path Algorithm</vt:lpstr>
      <vt:lpstr>Dijkstra's Shortest Path Algorithm</vt:lpstr>
      <vt:lpstr>Dijkstra's Shortest Path Algorithm</vt:lpstr>
      <vt:lpstr>Dijkstra's Shortest Path Algorithm</vt:lpstr>
      <vt:lpstr>Dijkstra's Shortest Path Algorithm</vt:lpstr>
      <vt:lpstr>Dijkstra's Shortest Path Algorithm</vt:lpstr>
      <vt:lpstr>Dijkstra's Shortest Path Algorithm</vt:lpstr>
      <vt:lpstr>Dijkstra's Shortest Path Algorithm</vt:lpstr>
      <vt:lpstr>Dijkstra's Shortest Path Algorithm</vt:lpstr>
      <vt:lpstr>Dijkstra's Shortest Path Algorithm</vt:lpstr>
      <vt:lpstr>Dijkstra's Shortest Path Algorithm</vt:lpstr>
      <vt:lpstr>Dijkstra's Shortest Path Algorithm</vt:lpstr>
      <vt:lpstr>Dijkstra's Shortest Path Algorithm</vt:lpstr>
      <vt:lpstr>Dijkstra's Shortest Path Algorithm</vt:lpstr>
      <vt:lpstr>Dijkstra's Shortest Path Algorithm</vt:lpstr>
      <vt:lpstr>Dijkstra's Shortest Path Algorithm</vt:lpstr>
      <vt:lpstr>Dijkstra's Shortest Path Algorithm</vt:lpstr>
      <vt:lpstr>PowerPoint Presentation</vt:lpstr>
      <vt:lpstr>الگوریتم بردار فاصله -Distance vector</vt:lpstr>
      <vt:lpstr>بردار فاصله</vt:lpstr>
      <vt:lpstr>مثال الگوریتم بردار فاصله</vt:lpstr>
      <vt:lpstr>مثال الگوریتم بردار فاصله</vt:lpstr>
      <vt:lpstr>مثال الگوریتم بردار فاصله</vt:lpstr>
      <vt:lpstr>PowerPoint Presentation</vt:lpstr>
      <vt:lpstr>مسیر یابی سلسله مراتبی</vt:lpstr>
      <vt:lpstr>مسیر یابی سلسله مراتبی</vt:lpstr>
      <vt:lpstr>مسیر یابی سلسله مراتبی</vt:lpstr>
      <vt:lpstr>سیستم های خودمختار(AS) بهم مرتبط</vt:lpstr>
      <vt:lpstr>وظایف مسیریابی  بین-AS</vt:lpstr>
      <vt:lpstr>PowerPoint Presentation</vt:lpstr>
      <vt:lpstr>مسیریابی درون-AS</vt:lpstr>
      <vt:lpstr>RIP ( Routing Information Protocol)</vt:lpstr>
      <vt:lpstr>RIP: خرابی لینک ، بازیابی</vt:lpstr>
      <vt:lpstr>RIP: خرابی لینک ، بازیابی</vt:lpstr>
      <vt:lpstr>مثال</vt:lpstr>
      <vt:lpstr>تغييرات در جدول مسيريابي B</vt:lpstr>
      <vt:lpstr>جدول نهایی مسیریاب ها</vt:lpstr>
      <vt:lpstr>حلقه دو نودی</vt:lpstr>
      <vt:lpstr>PowerPoint Presentation</vt:lpstr>
      <vt:lpstr>PowerPoint Presentation</vt:lpstr>
      <vt:lpstr>PowerPoint Presentation</vt:lpstr>
      <vt:lpstr>ناپایداری سه نودی</vt:lpstr>
      <vt:lpstr>OSPF (Open Shortest Path First)</vt:lpstr>
      <vt:lpstr>OSPF (Open Shortest Path First)</vt:lpstr>
      <vt:lpstr>ویژگیهای پیشرفته در OSPF ( که در RIP نمی باشد)</vt:lpstr>
      <vt:lpstr>ویژگیهای پیشرفته در OSPF ( که در RIP نمی باشد)</vt:lpstr>
      <vt:lpstr>OSPF سلسله مراتبی</vt:lpstr>
      <vt:lpstr>OSPF سلسله مراتبی</vt:lpstr>
      <vt:lpstr>OSPF سلسله مراتبی</vt:lpstr>
      <vt:lpstr>مسیریابی بین-AS اینترنت (BGP)</vt:lpstr>
      <vt:lpstr>مسیریابی بین-AS اینترنت (BGP)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فصل چهارم – لایه شبکه</dc:title>
  <dc:creator>MRT</dc:creator>
  <cp:lastModifiedBy>user</cp:lastModifiedBy>
  <cp:revision>369</cp:revision>
  <dcterms:created xsi:type="dcterms:W3CDTF">2010-03-17T16:26:18Z</dcterms:created>
  <dcterms:modified xsi:type="dcterms:W3CDTF">2021-06-07T05:00:08Z</dcterms:modified>
</cp:coreProperties>
</file>